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20"/>
  </p:notesMasterIdLst>
  <p:sldIdLst>
    <p:sldId id="280" r:id="rId7"/>
    <p:sldId id="256" r:id="rId8"/>
    <p:sldId id="263" r:id="rId9"/>
    <p:sldId id="264" r:id="rId10"/>
    <p:sldId id="261" r:id="rId11"/>
    <p:sldId id="260" r:id="rId12"/>
    <p:sldId id="279" r:id="rId13"/>
    <p:sldId id="276" r:id="rId14"/>
    <p:sldId id="267" r:id="rId15"/>
    <p:sldId id="281" r:id="rId16"/>
    <p:sldId id="272" r:id="rId17"/>
    <p:sldId id="259" r:id="rId18"/>
    <p:sldId id="265" r:id="rId19"/>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84CFF0"/>
    <a:srgbClr val="BD92DE"/>
    <a:srgbClr val="D1B2E8"/>
    <a:srgbClr val="FFDA65"/>
    <a:srgbClr val="E789E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68384" autoAdjust="0"/>
  </p:normalViewPr>
  <p:slideViewPr>
    <p:cSldViewPr snapToGrid="0">
      <p:cViewPr>
        <p:scale>
          <a:sx n="60" d="100"/>
          <a:sy n="60" d="100"/>
        </p:scale>
        <p:origin x="708"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28/03/2018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Changed</a:t>
            </a:r>
            <a:r>
              <a:rPr lang="en-GB" baseline="0" dirty="0" smtClean="0"/>
              <a:t> the review of content to Islam as they should be revising R and F with ROE</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282713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Lourdes, Iona.</a:t>
            </a:r>
            <a:r>
              <a:rPr lang="en-GB" baseline="0" dirty="0" smtClean="0"/>
              <a:t> 2. One way is liturgical worship which is favoured by Catholic, Anglican and Orthodox churches and features a service with a set structure e.g. formal prayers led by a priest with set responses from the congregation. Other relevant points: Bible passages are read, a sermon may be given, hymns are sung, rituals such as celebration of the Eucharist. Another way is non liturgical worship which is favoured by Methodist, Baptist, Quaker and Non Conformist churches and features a service which does not have a set structure or ritual and does not often involve receiving Holy Communion but instead has an emphasis on the Bible as the word of God. Other relevant points: sermon given on Bible readings, led by a preacher or member of the congregation, order and types of prayer and hymns can be changed each time. Informal worship is a subcategory popular with Pentecostal churches and may be charismatic in nature e.g. speaking in tongues, clapping and dancing.</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a:p>
        </p:txBody>
      </p:sp>
    </p:spTree>
    <p:extLst>
      <p:ext uri="{BB962C8B-B14F-4D97-AF65-F5344CB8AC3E}">
        <p14:creationId xmlns:p14="http://schemas.microsoft.com/office/powerpoint/2010/main" val="3841676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a:t>
            </a:r>
            <a:r>
              <a:rPr lang="en-GB" dirty="0" err="1" smtClean="0"/>
              <a:t>Ka’aba</a:t>
            </a:r>
            <a:r>
              <a:rPr lang="en-GB" dirty="0" smtClean="0"/>
              <a:t>, </a:t>
            </a:r>
            <a:r>
              <a:rPr lang="en-GB" dirty="0" err="1" smtClean="0"/>
              <a:t>Safa</a:t>
            </a:r>
            <a:r>
              <a:rPr lang="en-GB" dirty="0" smtClean="0"/>
              <a:t> and </a:t>
            </a:r>
            <a:r>
              <a:rPr lang="en-GB" dirty="0" err="1" smtClean="0"/>
              <a:t>Marwah</a:t>
            </a:r>
            <a:r>
              <a:rPr lang="en-GB" baseline="0" dirty="0" smtClean="0"/>
              <a:t> (2 hills), </a:t>
            </a:r>
            <a:r>
              <a:rPr lang="en-GB" baseline="0" dirty="0" err="1" smtClean="0"/>
              <a:t>Zamzam</a:t>
            </a:r>
            <a:r>
              <a:rPr lang="en-GB" baseline="0" dirty="0" smtClean="0"/>
              <a:t> well, Arafat, </a:t>
            </a:r>
            <a:r>
              <a:rPr lang="en-GB" baseline="0" dirty="0" err="1" smtClean="0"/>
              <a:t>Muzdalifah</a:t>
            </a:r>
            <a:r>
              <a:rPr lang="en-GB" baseline="0" dirty="0" smtClean="0"/>
              <a:t> (where pebbles are collected to then throw in Mina and it is traditional to sleep in the open air), Mina (the </a:t>
            </a:r>
            <a:r>
              <a:rPr lang="en-GB" baseline="0" dirty="0" err="1" smtClean="0"/>
              <a:t>Jamarat</a:t>
            </a:r>
            <a:r>
              <a:rPr lang="en-GB" baseline="0" dirty="0" smtClean="0"/>
              <a:t> walls), the Prophet’s Mosque in Madinah. 2. Can be celebrated over one, two or three days. Gather in the mosque and say special prayers. Imam’s sermon is about forgiveness and helping the poor. Everyone wears new clothes, homes decorated. Presents and cards are exchanged. Special foods eaten and parades might take place. Visit the cemetery and remember family members who died.</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Already done </a:t>
            </a:r>
            <a:r>
              <a:rPr lang="en-GB" dirty="0" err="1" smtClean="0"/>
              <a:t>salah</a:t>
            </a:r>
            <a:r>
              <a:rPr lang="en-GB" dirty="0" smtClean="0"/>
              <a:t> and jihad</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6</a:t>
            </a:fld>
            <a:endParaRPr lang="en-GB"/>
          </a:p>
        </p:txBody>
      </p:sp>
    </p:spTree>
    <p:extLst>
      <p:ext uri="{BB962C8B-B14F-4D97-AF65-F5344CB8AC3E}">
        <p14:creationId xmlns:p14="http://schemas.microsoft.com/office/powerpoint/2010/main" val="113488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https://play.kahoot.it/#/?quizId=926738cb-254e-4488-a720-f0852924a18e </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12</a:t>
            </a:fld>
            <a:endParaRPr lang="en-GB"/>
          </a:p>
        </p:txBody>
      </p:sp>
    </p:spTree>
    <p:extLst>
      <p:ext uri="{BB962C8B-B14F-4D97-AF65-F5344CB8AC3E}">
        <p14:creationId xmlns:p14="http://schemas.microsoft.com/office/powerpoint/2010/main" val="3215553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13</a:t>
            </a:fld>
            <a:endParaRPr lang="en-GB"/>
          </a:p>
        </p:txBody>
      </p:sp>
    </p:spTree>
    <p:extLst>
      <p:ext uri="{BB962C8B-B14F-4D97-AF65-F5344CB8AC3E}">
        <p14:creationId xmlns:p14="http://schemas.microsoft.com/office/powerpoint/2010/main" val="179142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3/28/2018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3/28/2018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 Easter RS homework for Paper 1 </a:t>
            </a:r>
            <a:endParaRPr lang="en-GB" dirty="0"/>
          </a:p>
        </p:txBody>
      </p:sp>
      <p:sp>
        <p:nvSpPr>
          <p:cNvPr id="3" name="Content Placeholder 2"/>
          <p:cNvSpPr>
            <a:spLocks noGrp="1"/>
          </p:cNvSpPr>
          <p:nvPr>
            <p:ph idx="1"/>
          </p:nvPr>
        </p:nvSpPr>
        <p:spPr>
          <a:xfrm>
            <a:off x="818712" y="2222287"/>
            <a:ext cx="10554574" cy="4178513"/>
          </a:xfrm>
        </p:spPr>
        <p:txBody>
          <a:bodyPr>
            <a:normAutofit fontScale="92500" lnSpcReduction="20000"/>
          </a:bodyPr>
          <a:lstStyle/>
          <a:p>
            <a:r>
              <a:rPr lang="en-GB" sz="2000" dirty="0" smtClean="0"/>
              <a:t>I have provided knowledge organisers for all 4 parts of Paper 1: Islam Beliefs and Teachings, Islam Practices, Christianity Beliefs and Teachings, Christianity Practices.</a:t>
            </a:r>
          </a:p>
          <a:p>
            <a:endParaRPr lang="en-GB" sz="2000" dirty="0"/>
          </a:p>
          <a:p>
            <a:r>
              <a:rPr lang="en-GB" sz="2000" dirty="0" smtClean="0"/>
              <a:t>You have also been given large A3 topic summary sheets, one for each of the 4 parts of Paper 1.</a:t>
            </a:r>
          </a:p>
          <a:p>
            <a:endParaRPr lang="en-GB" sz="2000" dirty="0"/>
          </a:p>
          <a:p>
            <a:r>
              <a:rPr lang="en-GB" sz="2000" dirty="0" smtClean="0"/>
              <a:t>As an Easter homework, please bring back at least 2 of the A3 sheets completed (or push yourself and do all 4!) on the first </a:t>
            </a:r>
            <a:r>
              <a:rPr lang="en-GB" sz="2000" b="1" dirty="0" smtClean="0"/>
              <a:t>Monday back  16</a:t>
            </a:r>
            <a:r>
              <a:rPr lang="en-GB" sz="2000" b="1" baseline="30000" dirty="0" smtClean="0"/>
              <a:t>th</a:t>
            </a:r>
            <a:r>
              <a:rPr lang="en-GB" sz="2000" b="1" dirty="0" smtClean="0"/>
              <a:t> April. </a:t>
            </a:r>
            <a:r>
              <a:rPr lang="en-GB" sz="2000" dirty="0" smtClean="0"/>
              <a:t>You can use your books, knowledge organisers and revision guides to help you, but remember that retrieval is best (not using any notes and forcing your brain to remember!)</a:t>
            </a:r>
          </a:p>
          <a:p>
            <a:endParaRPr lang="en-GB" sz="2000" b="1" dirty="0"/>
          </a:p>
          <a:p>
            <a:r>
              <a:rPr lang="en-GB" sz="2000" b="1" dirty="0" smtClean="0"/>
              <a:t>Another mini mock on Islam Practices will take place Monday 16</a:t>
            </a:r>
            <a:r>
              <a:rPr lang="en-GB" sz="2000" b="1" baseline="30000" dirty="0" smtClean="0"/>
              <a:t>th</a:t>
            </a:r>
            <a:r>
              <a:rPr lang="en-GB" sz="2000" b="1" dirty="0" smtClean="0"/>
              <a:t> April too, so make sure you are especially confident with that topic!</a:t>
            </a:r>
            <a:endParaRPr lang="en-GB" sz="2000" b="1" dirty="0"/>
          </a:p>
        </p:txBody>
      </p:sp>
      <p:sp>
        <p:nvSpPr>
          <p:cNvPr id="4" name="Oval 3"/>
          <p:cNvSpPr/>
          <p:nvPr/>
        </p:nvSpPr>
        <p:spPr>
          <a:xfrm>
            <a:off x="6053959" y="3657600"/>
            <a:ext cx="5738648" cy="26486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Can you also please ensure your reflection task from the first mini mock is completed</a:t>
            </a:r>
            <a:endParaRPr lang="en-GB" sz="2400" b="1" dirty="0"/>
          </a:p>
        </p:txBody>
      </p:sp>
    </p:spTree>
    <p:extLst>
      <p:ext uri="{BB962C8B-B14F-4D97-AF65-F5344CB8AC3E}">
        <p14:creationId xmlns:p14="http://schemas.microsoft.com/office/powerpoint/2010/main" val="173178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278524" y="-214110"/>
            <a:ext cx="10972800" cy="1143000"/>
          </a:xfrm>
        </p:spPr>
        <p:txBody>
          <a:bodyPr/>
          <a:lstStyle/>
          <a:p>
            <a:pPr eaLnBrk="1" hangingPunct="1"/>
            <a:r>
              <a:rPr lang="en-GB" altLang="en-US" dirty="0" smtClean="0"/>
              <a:t>Hajj continued</a:t>
            </a:r>
          </a:p>
        </p:txBody>
      </p:sp>
      <p:sp>
        <p:nvSpPr>
          <p:cNvPr id="3076" name="Rectangle 7"/>
          <p:cNvSpPr>
            <a:spLocks noGrp="1" noChangeArrowheads="1"/>
          </p:cNvSpPr>
          <p:nvPr>
            <p:ph sz="quarter" idx="2"/>
          </p:nvPr>
        </p:nvSpPr>
        <p:spPr>
          <a:xfrm>
            <a:off x="173422" y="1024759"/>
            <a:ext cx="8040414" cy="2396357"/>
          </a:xfrm>
          <a:solidFill>
            <a:srgbClr val="FFFF99"/>
          </a:solidFill>
          <a:ln>
            <a:solidFill>
              <a:srgbClr val="FFFF99"/>
            </a:solidFill>
            <a:miter lim="800000"/>
            <a:headEnd/>
            <a:tailEnd/>
          </a:ln>
        </p:spPr>
        <p:txBody>
          <a:bodyPr>
            <a:noAutofit/>
          </a:bodyPr>
          <a:lstStyle/>
          <a:p>
            <a:pPr eaLnBrk="1" hangingPunct="1">
              <a:buFontTx/>
              <a:buNone/>
            </a:pPr>
            <a:r>
              <a:rPr lang="en-GB" altLang="en-US" sz="2000" b="1" u="sng" dirty="0" smtClean="0">
                <a:solidFill>
                  <a:schemeClr val="bg1"/>
                </a:solidFill>
              </a:rPr>
              <a:t>Throwing pebbles at Mina</a:t>
            </a:r>
          </a:p>
          <a:p>
            <a:pPr eaLnBrk="1" hangingPunct="1"/>
            <a:r>
              <a:rPr lang="en-GB" altLang="en-US" sz="1600" dirty="0" smtClean="0">
                <a:solidFill>
                  <a:schemeClr val="bg1"/>
                </a:solidFill>
              </a:rPr>
              <a:t>After Arafat, pilgrims walk to </a:t>
            </a:r>
            <a:r>
              <a:rPr lang="en-GB" altLang="en-US" sz="1600" dirty="0" err="1" smtClean="0">
                <a:solidFill>
                  <a:schemeClr val="bg1"/>
                </a:solidFill>
              </a:rPr>
              <a:t>Muzdalifah</a:t>
            </a:r>
            <a:r>
              <a:rPr lang="en-GB" altLang="en-US" sz="1600" dirty="0" smtClean="0">
                <a:solidFill>
                  <a:schemeClr val="bg1"/>
                </a:solidFill>
              </a:rPr>
              <a:t> and spend the night, it is traditional to sleep in the open air and also collect pebbles for the next day.</a:t>
            </a:r>
          </a:p>
          <a:p>
            <a:pPr eaLnBrk="1" hangingPunct="1"/>
            <a:r>
              <a:rPr lang="en-GB" altLang="en-US" sz="1600" dirty="0" smtClean="0">
                <a:solidFill>
                  <a:schemeClr val="bg1"/>
                </a:solidFill>
              </a:rPr>
              <a:t>The next morning the pebbles are thrown to reject ‘the devil’ symbolised by the </a:t>
            </a:r>
            <a:r>
              <a:rPr lang="en-GB" altLang="en-US" sz="1600" dirty="0" err="1" smtClean="0">
                <a:solidFill>
                  <a:schemeClr val="bg1"/>
                </a:solidFill>
              </a:rPr>
              <a:t>Jamarat</a:t>
            </a:r>
            <a:r>
              <a:rPr lang="en-GB" altLang="en-US" sz="1600" dirty="0" smtClean="0">
                <a:solidFill>
                  <a:schemeClr val="bg1"/>
                </a:solidFill>
              </a:rPr>
              <a:t> walls.  Then pilgrims may sacrifice an animal e.g. goat, which is repeated by Muslims all over the world as part of Id-</a:t>
            </a:r>
            <a:r>
              <a:rPr lang="en-GB" altLang="en-US" sz="1600" dirty="0" err="1" smtClean="0">
                <a:solidFill>
                  <a:schemeClr val="bg1"/>
                </a:solidFill>
              </a:rPr>
              <a:t>ul</a:t>
            </a:r>
            <a:r>
              <a:rPr lang="en-GB" altLang="en-US" sz="1600" dirty="0" smtClean="0">
                <a:solidFill>
                  <a:schemeClr val="bg1"/>
                </a:solidFill>
              </a:rPr>
              <a:t>-</a:t>
            </a:r>
            <a:r>
              <a:rPr lang="en-GB" altLang="en-US" sz="1600" dirty="0" err="1" smtClean="0">
                <a:solidFill>
                  <a:schemeClr val="bg1"/>
                </a:solidFill>
              </a:rPr>
              <a:t>Adha</a:t>
            </a:r>
            <a:r>
              <a:rPr lang="en-GB" altLang="en-US" sz="1600" dirty="0" smtClean="0">
                <a:solidFill>
                  <a:schemeClr val="bg1"/>
                </a:solidFill>
              </a:rPr>
              <a:t>. As a sign of the change that has taken place within the person, pilgrims then shave or cut a lock of hair.</a:t>
            </a:r>
          </a:p>
        </p:txBody>
      </p:sp>
      <p:sp>
        <p:nvSpPr>
          <p:cNvPr id="12" name="Rectangle 8"/>
          <p:cNvSpPr>
            <a:spLocks noGrp="1" noChangeArrowheads="1"/>
          </p:cNvSpPr>
          <p:nvPr>
            <p:ph sz="quarter" idx="3"/>
          </p:nvPr>
        </p:nvSpPr>
        <p:spPr>
          <a:xfrm>
            <a:off x="8418788" y="567559"/>
            <a:ext cx="3326524" cy="2869325"/>
          </a:xfrm>
          <a:solidFill>
            <a:srgbClr val="CCFFFF"/>
          </a:solidFill>
        </p:spPr>
        <p:txBody>
          <a:bodyPr>
            <a:normAutofit fontScale="92500" lnSpcReduction="20000"/>
          </a:bodyPr>
          <a:lstStyle/>
          <a:p>
            <a:pPr eaLnBrk="1" hangingPunct="1">
              <a:buFontTx/>
              <a:buNone/>
            </a:pPr>
            <a:r>
              <a:rPr lang="en-GB" altLang="en-US" sz="2000" b="1" u="sng" dirty="0" smtClean="0">
                <a:solidFill>
                  <a:schemeClr val="bg1"/>
                </a:solidFill>
              </a:rPr>
              <a:t>End of Hajj</a:t>
            </a:r>
          </a:p>
          <a:p>
            <a:r>
              <a:rPr lang="en-GB" altLang="en-US" sz="1700" dirty="0" smtClean="0">
                <a:solidFill>
                  <a:schemeClr val="bg1"/>
                </a:solidFill>
              </a:rPr>
              <a:t>Circle the </a:t>
            </a:r>
            <a:r>
              <a:rPr lang="en-GB" altLang="en-US" sz="1700" dirty="0" err="1" smtClean="0">
                <a:solidFill>
                  <a:schemeClr val="bg1"/>
                </a:solidFill>
              </a:rPr>
              <a:t>Ka’aba</a:t>
            </a:r>
            <a:r>
              <a:rPr lang="en-GB" altLang="en-US" sz="1700" dirty="0" smtClean="0">
                <a:solidFill>
                  <a:schemeClr val="bg1"/>
                </a:solidFill>
              </a:rPr>
              <a:t> seven more times.</a:t>
            </a:r>
          </a:p>
          <a:p>
            <a:r>
              <a:rPr lang="en-GB" altLang="en-US" sz="1700" dirty="0" smtClean="0">
                <a:solidFill>
                  <a:schemeClr val="bg1"/>
                </a:solidFill>
              </a:rPr>
              <a:t>Then return to Mina for 2 more nights.</a:t>
            </a:r>
          </a:p>
          <a:p>
            <a:r>
              <a:rPr lang="en-GB" altLang="en-US" sz="1700" dirty="0" smtClean="0">
                <a:solidFill>
                  <a:schemeClr val="bg1"/>
                </a:solidFill>
              </a:rPr>
              <a:t>After Hajj is completed, the pilgrim is now a Hajji.</a:t>
            </a:r>
          </a:p>
          <a:p>
            <a:r>
              <a:rPr lang="en-GB" altLang="en-US" sz="1700" dirty="0" smtClean="0">
                <a:solidFill>
                  <a:schemeClr val="bg1"/>
                </a:solidFill>
              </a:rPr>
              <a:t>Some visit the Prophet’s Mosque in Madinah, which contains Muhammad’s tomb.</a:t>
            </a:r>
          </a:p>
        </p:txBody>
      </p:sp>
      <p:sp>
        <p:nvSpPr>
          <p:cNvPr id="13" name="Rectangle 6"/>
          <p:cNvSpPr>
            <a:spLocks noGrp="1" noChangeArrowheads="1"/>
          </p:cNvSpPr>
          <p:nvPr>
            <p:ph sz="quarter" idx="1"/>
          </p:nvPr>
        </p:nvSpPr>
        <p:spPr>
          <a:xfrm>
            <a:off x="315311" y="3626069"/>
            <a:ext cx="6448096" cy="3105806"/>
          </a:xfrm>
          <a:solidFill>
            <a:srgbClr val="FF99CC"/>
          </a:solidFill>
        </p:spPr>
        <p:txBody>
          <a:bodyPr>
            <a:noAutofit/>
          </a:bodyPr>
          <a:lstStyle/>
          <a:p>
            <a:pPr eaLnBrk="1" hangingPunct="1">
              <a:buFontTx/>
              <a:buNone/>
            </a:pPr>
            <a:r>
              <a:rPr lang="en-GB" altLang="en-US" sz="2000" b="1" u="sng" dirty="0" smtClean="0">
                <a:solidFill>
                  <a:schemeClr val="bg1"/>
                </a:solidFill>
              </a:rPr>
              <a:t>After Hajj</a:t>
            </a:r>
          </a:p>
          <a:p>
            <a:pPr eaLnBrk="1" hangingPunct="1">
              <a:buClr>
                <a:schemeClr val="bg1"/>
              </a:buClr>
              <a:buAutoNum type="arabicParenR"/>
            </a:pPr>
            <a:r>
              <a:rPr lang="en-GB" altLang="en-US" sz="1600" dirty="0" smtClean="0">
                <a:solidFill>
                  <a:schemeClr val="bg1"/>
                </a:solidFill>
              </a:rPr>
              <a:t>Greater awareness of God watching you.</a:t>
            </a:r>
          </a:p>
          <a:p>
            <a:pPr eaLnBrk="1" hangingPunct="1">
              <a:buClr>
                <a:schemeClr val="bg1"/>
              </a:buClr>
              <a:buAutoNum type="arabicParenR"/>
            </a:pPr>
            <a:r>
              <a:rPr lang="en-GB" altLang="en-US" sz="1600" dirty="0" smtClean="0">
                <a:solidFill>
                  <a:schemeClr val="bg1"/>
                </a:solidFill>
              </a:rPr>
              <a:t>Brings you closer to God and a spiritual transformation.</a:t>
            </a:r>
          </a:p>
          <a:p>
            <a:pPr eaLnBrk="1" hangingPunct="1">
              <a:buClr>
                <a:schemeClr val="bg1"/>
              </a:buClr>
              <a:buAutoNum type="arabicParenR"/>
            </a:pPr>
            <a:r>
              <a:rPr lang="en-GB" altLang="en-US" sz="1600" dirty="0" smtClean="0">
                <a:solidFill>
                  <a:schemeClr val="bg1"/>
                </a:solidFill>
              </a:rPr>
              <a:t>Brings inner peace and a desire to help and forgive others.</a:t>
            </a:r>
          </a:p>
          <a:p>
            <a:pPr eaLnBrk="1" hangingPunct="1">
              <a:buClr>
                <a:schemeClr val="bg1"/>
              </a:buClr>
              <a:buAutoNum type="arabicParenR"/>
            </a:pPr>
            <a:r>
              <a:rPr lang="en-GB" altLang="en-US" sz="1600" dirty="0" smtClean="0">
                <a:solidFill>
                  <a:schemeClr val="bg1"/>
                </a:solidFill>
              </a:rPr>
              <a:t>Shows self discipline (it’s not easy!)</a:t>
            </a:r>
          </a:p>
          <a:p>
            <a:pPr eaLnBrk="1" hangingPunct="1">
              <a:buClr>
                <a:schemeClr val="bg1"/>
              </a:buClr>
              <a:buAutoNum type="arabicParenR"/>
            </a:pPr>
            <a:r>
              <a:rPr lang="en-GB" altLang="en-US" sz="1600" dirty="0" smtClean="0">
                <a:solidFill>
                  <a:schemeClr val="bg1"/>
                </a:solidFill>
              </a:rPr>
              <a:t>Emphasises unity of the </a:t>
            </a:r>
            <a:r>
              <a:rPr lang="en-GB" altLang="en-US" sz="1600" dirty="0" err="1" smtClean="0">
                <a:solidFill>
                  <a:schemeClr val="bg1"/>
                </a:solidFill>
              </a:rPr>
              <a:t>Ummah</a:t>
            </a:r>
            <a:r>
              <a:rPr lang="en-GB" altLang="en-US" sz="1600" dirty="0" smtClean="0">
                <a:solidFill>
                  <a:schemeClr val="bg1"/>
                </a:solidFill>
              </a:rPr>
              <a:t>.</a:t>
            </a:r>
          </a:p>
          <a:p>
            <a:pPr eaLnBrk="1" hangingPunct="1">
              <a:buClr>
                <a:schemeClr val="bg1"/>
              </a:buClr>
              <a:buAutoNum type="arabicParenR"/>
            </a:pPr>
            <a:r>
              <a:rPr lang="en-GB" altLang="en-US" sz="1600" dirty="0" smtClean="0">
                <a:solidFill>
                  <a:schemeClr val="bg1"/>
                </a:solidFill>
              </a:rPr>
              <a:t>Leads to forgiveness of sins.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1795" y="3617047"/>
            <a:ext cx="4668564" cy="3068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914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6">
                                            <p:bg/>
                                          </p:spTgt>
                                        </p:tgtEl>
                                        <p:attrNameLst>
                                          <p:attrName>style.visibility</p:attrName>
                                        </p:attrNameLst>
                                      </p:cBhvr>
                                      <p:to>
                                        <p:strVal val="visible"/>
                                      </p:to>
                                    </p:set>
                                    <p:animEffect transition="in" filter="wipe(down)">
                                      <p:cBhvr>
                                        <p:cTn id="7" dur="500"/>
                                        <p:tgtEl>
                                          <p:spTgt spid="307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6">
                                            <p:txEl>
                                              <p:pRg st="0" end="0"/>
                                            </p:txEl>
                                          </p:spTgt>
                                        </p:tgtEl>
                                        <p:attrNameLst>
                                          <p:attrName>style.visibility</p:attrName>
                                        </p:attrNameLst>
                                      </p:cBhvr>
                                      <p:to>
                                        <p:strVal val="visible"/>
                                      </p:to>
                                    </p:set>
                                    <p:animEffect transition="in" filter="wipe(down)">
                                      <p:cBhvr>
                                        <p:cTn id="10" dur="500"/>
                                        <p:tgtEl>
                                          <p:spTgt spid="3076">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animEffect transition="in" filter="wipe(down)">
                                      <p:cBhvr>
                                        <p:cTn id="13" dur="500"/>
                                        <p:tgtEl>
                                          <p:spTgt spid="3076">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6">
                                            <p:txEl>
                                              <p:pRg st="2" end="2"/>
                                            </p:txEl>
                                          </p:spTgt>
                                        </p:tgtEl>
                                        <p:attrNameLst>
                                          <p:attrName>style.visibility</p:attrName>
                                        </p:attrNameLst>
                                      </p:cBhvr>
                                      <p:to>
                                        <p:strVal val="visible"/>
                                      </p:to>
                                    </p:set>
                                    <p:animEffect transition="in" filter="wipe(down)">
                                      <p:cBhvr>
                                        <p:cTn id="16" dur="500"/>
                                        <p:tgtEl>
                                          <p:spTgt spid="307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2">
                                            <p:bg/>
                                          </p:spTgt>
                                        </p:tgtEl>
                                        <p:attrNameLst>
                                          <p:attrName>style.visibility</p:attrName>
                                        </p:attrNameLst>
                                      </p:cBhvr>
                                      <p:to>
                                        <p:strVal val="visible"/>
                                      </p:to>
                                    </p:set>
                                    <p:animEffect transition="in" filter="wipe(down)">
                                      <p:cBhvr>
                                        <p:cTn id="21" dur="500"/>
                                        <p:tgtEl>
                                          <p:spTgt spid="12">
                                            <p:bg/>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wipe(down)">
                                      <p:cBhvr>
                                        <p:cTn id="24" dur="500"/>
                                        <p:tgtEl>
                                          <p:spTgt spid="12">
                                            <p:txEl>
                                              <p:pRg st="0" end="0"/>
                                            </p:txEl>
                                          </p:spTgt>
                                        </p:tgtEl>
                                      </p:cBhvr>
                                    </p:animEffect>
                                  </p:childTnLst>
                                </p:cTn>
                              </p:par>
                              <p:par>
                                <p:cTn id="25" presetID="1" presetClass="entr" presetSubtype="0"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bg/>
                                          </p:spTgt>
                                        </p:tgtEl>
                                        <p:attrNameLst>
                                          <p:attrName>style.visibility</p:attrName>
                                        </p:attrNameLst>
                                      </p:cBhvr>
                                      <p:to>
                                        <p:strVal val="visible"/>
                                      </p:to>
                                    </p:set>
                                    <p:animEffect transition="in" filter="wipe(down)">
                                      <p:cBhvr>
                                        <p:cTn id="37" dur="500"/>
                                        <p:tgtEl>
                                          <p:spTgt spid="13">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Effect transition="in" filter="wipe(down)">
                                      <p:cBhvr>
                                        <p:cTn id="40" dur="500"/>
                                        <p:tgtEl>
                                          <p:spTgt spid="13">
                                            <p:txEl>
                                              <p:pRg st="0" end="0"/>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3">
                                            <p:txEl>
                                              <p:pRg st="1" end="1"/>
                                            </p:txEl>
                                          </p:spTgt>
                                        </p:tgtEl>
                                        <p:attrNameLst>
                                          <p:attrName>style.visibility</p:attrName>
                                        </p:attrNameLst>
                                      </p:cBhvr>
                                      <p:to>
                                        <p:strVal val="visible"/>
                                      </p:to>
                                    </p:set>
                                    <p:animEffect transition="in" filter="wipe(down)">
                                      <p:cBhvr>
                                        <p:cTn id="43" dur="500"/>
                                        <p:tgtEl>
                                          <p:spTgt spid="13">
                                            <p:txEl>
                                              <p:pRg st="1" end="1"/>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3">
                                            <p:txEl>
                                              <p:pRg st="2" end="2"/>
                                            </p:txEl>
                                          </p:spTgt>
                                        </p:tgtEl>
                                        <p:attrNameLst>
                                          <p:attrName>style.visibility</p:attrName>
                                        </p:attrNameLst>
                                      </p:cBhvr>
                                      <p:to>
                                        <p:strVal val="visible"/>
                                      </p:to>
                                    </p:set>
                                    <p:animEffect transition="in" filter="wipe(down)">
                                      <p:cBhvr>
                                        <p:cTn id="46" dur="500"/>
                                        <p:tgtEl>
                                          <p:spTgt spid="13">
                                            <p:txEl>
                                              <p:pRg st="2" end="2"/>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3">
                                            <p:txEl>
                                              <p:pRg st="3" end="3"/>
                                            </p:txEl>
                                          </p:spTgt>
                                        </p:tgtEl>
                                        <p:attrNameLst>
                                          <p:attrName>style.visibility</p:attrName>
                                        </p:attrNameLst>
                                      </p:cBhvr>
                                      <p:to>
                                        <p:strVal val="visible"/>
                                      </p:to>
                                    </p:set>
                                    <p:animEffect transition="in" filter="wipe(down)">
                                      <p:cBhvr>
                                        <p:cTn id="49" dur="500"/>
                                        <p:tgtEl>
                                          <p:spTgt spid="13">
                                            <p:txEl>
                                              <p:pRg st="3" end="3"/>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wipe(down)">
                                      <p:cBhvr>
                                        <p:cTn id="52" dur="500"/>
                                        <p:tgtEl>
                                          <p:spTgt spid="13">
                                            <p:txEl>
                                              <p:pRg st="4" end="4"/>
                                            </p:tx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3">
                                            <p:txEl>
                                              <p:pRg st="5" end="5"/>
                                            </p:txEl>
                                          </p:spTgt>
                                        </p:tgtEl>
                                        <p:attrNameLst>
                                          <p:attrName>style.visibility</p:attrName>
                                        </p:attrNameLst>
                                      </p:cBhvr>
                                      <p:to>
                                        <p:strVal val="visible"/>
                                      </p:to>
                                    </p:set>
                                    <p:animEffect transition="in" filter="wipe(down)">
                                      <p:cBhvr>
                                        <p:cTn id="55" dur="500"/>
                                        <p:tgtEl>
                                          <p:spTgt spid="13">
                                            <p:txEl>
                                              <p:pRg st="5" end="5"/>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3">
                                            <p:txEl>
                                              <p:pRg st="6" end="6"/>
                                            </p:txEl>
                                          </p:spTgt>
                                        </p:tgtEl>
                                        <p:attrNameLst>
                                          <p:attrName>style.visibility</p:attrName>
                                        </p:attrNameLst>
                                      </p:cBhvr>
                                      <p:to>
                                        <p:strVal val="visible"/>
                                      </p:to>
                                    </p:set>
                                    <p:animEffect transition="in" filter="wipe(down)">
                                      <p:cBhvr>
                                        <p:cTn id="58"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allAtOnce" animBg="1"/>
      <p:bldP spid="12" grpId="0" build="allAtOnce" animBg="1"/>
      <p:bldP spid="1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Islam: practices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a:t>
            </a:r>
            <a:r>
              <a:rPr lang="en-GB" sz="2400" dirty="0" smtClean="0"/>
              <a:t>15</a:t>
            </a:r>
            <a:r>
              <a:rPr lang="en-GB" sz="2400" dirty="0" smtClean="0"/>
              <a:t> </a:t>
            </a:r>
            <a:r>
              <a:rPr lang="en-GB" sz="2400" dirty="0" smtClean="0"/>
              <a:t>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 – Christianity Beliefs and Teachings</a:t>
            </a:r>
            <a:endParaRPr lang="en-GB" dirty="0"/>
          </a:p>
        </p:txBody>
      </p:sp>
      <p:sp>
        <p:nvSpPr>
          <p:cNvPr id="5" name="Content Placeholder 4"/>
          <p:cNvSpPr>
            <a:spLocks noGrp="1"/>
          </p:cNvSpPr>
          <p:nvPr>
            <p:ph idx="1"/>
          </p:nvPr>
        </p:nvSpPr>
        <p:spPr>
          <a:xfrm>
            <a:off x="818712" y="2222287"/>
            <a:ext cx="10554574" cy="1696853"/>
          </a:xfrm>
        </p:spPr>
        <p:txBody>
          <a:bodyPr/>
          <a:lstStyle/>
          <a:p>
            <a:pPr marL="0" indent="0">
              <a:buNone/>
            </a:pPr>
            <a:r>
              <a:rPr lang="en-GB" sz="2800" dirty="0" err="1"/>
              <a:t>Kahoot</a:t>
            </a:r>
            <a:r>
              <a:rPr lang="en-GB" sz="2800" dirty="0"/>
              <a:t> quiz- get your phone out, and type </a:t>
            </a:r>
            <a:r>
              <a:rPr lang="en-GB" sz="2800" b="1" dirty="0">
                <a:solidFill>
                  <a:srgbClr val="FF0000"/>
                </a:solidFill>
              </a:rPr>
              <a:t>kahoot.it</a:t>
            </a:r>
            <a:r>
              <a:rPr lang="en-GB" sz="2800" dirty="0"/>
              <a:t> into your browser!</a:t>
            </a:r>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2027" y="3919140"/>
            <a:ext cx="3000375"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7039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Islam: Beliefs and teachings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2 or 12 mark </a:t>
            </a:r>
            <a:r>
              <a:rPr lang="en-GB" sz="2400" dirty="0"/>
              <a:t>question you would like me to </a:t>
            </a:r>
            <a:r>
              <a:rPr lang="en-GB" sz="2400" dirty="0" smtClean="0"/>
              <a:t>answer about Islam: Beliefs and teachings.</a:t>
            </a:r>
          </a:p>
          <a:p>
            <a:endParaRPr lang="en-GB" sz="2400" dirty="0"/>
          </a:p>
          <a:p>
            <a:r>
              <a:rPr lang="en-GB" sz="2400" dirty="0"/>
              <a:t>I will type up and </a:t>
            </a:r>
            <a:r>
              <a:rPr lang="en-GB" sz="2400" dirty="0" smtClean="0"/>
              <a:t>add to our bank </a:t>
            </a:r>
            <a:r>
              <a:rPr lang="en-GB" sz="2400" dirty="0"/>
              <a:t>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7</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6973249"/>
              </p:ext>
            </p:extLst>
          </p:nvPr>
        </p:nvGraphicFramePr>
        <p:xfrm>
          <a:off x="819150" y="2128716"/>
          <a:ext cx="10553700" cy="4499752"/>
        </p:xfrm>
        <a:graphic>
          <a:graphicData uri="http://schemas.openxmlformats.org/drawingml/2006/table">
            <a:tbl>
              <a:tblPr firstRow="1" bandRow="1">
                <a:tableStyleId>{073A0DAA-6AF3-43AB-8588-CEC1D06C72B9}</a:tableStyleId>
              </a:tblPr>
              <a:tblGrid>
                <a:gridCol w="3517900">
                  <a:extLst>
                    <a:ext uri="{9D8B030D-6E8A-4147-A177-3AD203B41FA5}">
                      <a16:colId xmlns:a16="http://schemas.microsoft.com/office/drawing/2014/main" xmlns="" val="3947661111"/>
                    </a:ext>
                  </a:extLst>
                </a:gridCol>
                <a:gridCol w="3517900">
                  <a:extLst>
                    <a:ext uri="{9D8B030D-6E8A-4147-A177-3AD203B41FA5}">
                      <a16:colId xmlns:a16="http://schemas.microsoft.com/office/drawing/2014/main" xmlns="" val="3925755802"/>
                    </a:ext>
                  </a:extLst>
                </a:gridCol>
                <a:gridCol w="3517900">
                  <a:extLst>
                    <a:ext uri="{9D8B030D-6E8A-4147-A177-3AD203B41FA5}">
                      <a16:colId xmlns:a16="http://schemas.microsoft.com/office/drawing/2014/main" xmlns="" val="2634118216"/>
                    </a:ext>
                  </a:extLst>
                </a:gridCol>
              </a:tblGrid>
              <a:tr h="409532">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a16="http://schemas.microsoft.com/office/drawing/2014/main" xmlns=""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t>Christianity: Practices</a:t>
                      </a:r>
                      <a:endParaRPr lang="en-GB" b="1" i="1" dirty="0"/>
                    </a:p>
                  </a:txBody>
                  <a:tcPr>
                    <a:solidFill>
                      <a:srgbClr val="E789E0"/>
                    </a:solidFill>
                  </a:tcPr>
                </a:tc>
                <a:extLst>
                  <a:ext uri="{0D108BD9-81ED-4DB2-BD59-A6C34878D82A}">
                    <a16:rowId xmlns:a16="http://schemas.microsoft.com/office/drawing/2014/main" xmlns=""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Islam: Practices</a:t>
                      </a:r>
                      <a:endParaRPr lang="en-GB" b="1" i="1" dirty="0"/>
                    </a:p>
                  </a:txBody>
                  <a:tcPr>
                    <a:solidFill>
                      <a:srgbClr val="66FF66"/>
                    </a:solidFill>
                  </a:tcPr>
                </a:tc>
                <a:extLst>
                  <a:ext uri="{0D108BD9-81ED-4DB2-BD59-A6C34878D82A}">
                    <a16:rowId xmlns:a16="http://schemas.microsoft.com/office/drawing/2014/main" xmlns=""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dirty="0" smtClean="0"/>
                        <a:t>Islam: Practices</a:t>
                      </a:r>
                      <a:endParaRPr lang="en-GB" b="1" dirty="0"/>
                    </a:p>
                  </a:txBody>
                  <a:tcPr>
                    <a:solidFill>
                      <a:srgbClr val="66FF66"/>
                    </a:solidFill>
                  </a:tcPr>
                </a:tc>
                <a:extLst>
                  <a:ext uri="{0D108BD9-81ED-4DB2-BD59-A6C34878D82A}">
                    <a16:rowId xmlns:a16="http://schemas.microsoft.com/office/drawing/2014/main" xmlns=""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Islam: Practices</a:t>
                      </a:r>
                    </a:p>
                    <a:p>
                      <a:endParaRPr lang="en-GB" dirty="0"/>
                    </a:p>
                  </a:txBody>
                  <a:tcPr>
                    <a:solidFill>
                      <a:srgbClr val="66FF66"/>
                    </a:solidFill>
                  </a:tcPr>
                </a:tc>
                <a:extLst>
                  <a:ext uri="{0D108BD9-81ED-4DB2-BD59-A6C34878D82A}">
                    <a16:rowId xmlns:a16="http://schemas.microsoft.com/office/drawing/2014/main" xmlns=""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i="1" dirty="0" smtClean="0"/>
                        <a:t>Christianity:</a:t>
                      </a:r>
                      <a:r>
                        <a:rPr lang="en-GB" b="1" i="1" baseline="0" dirty="0" smtClean="0"/>
                        <a:t> Beliefs and teachings</a:t>
                      </a:r>
                      <a:endParaRPr lang="en-GB" b="1" i="1" dirty="0" smtClean="0"/>
                    </a:p>
                  </a:txBody>
                  <a:tcPr>
                    <a:solidFill>
                      <a:srgbClr val="BD92DE"/>
                    </a:solidFill>
                  </a:tcPr>
                </a:tc>
                <a:extLst>
                  <a:ext uri="{0D108BD9-81ED-4DB2-BD59-A6C34878D82A}">
                    <a16:rowId xmlns:a16="http://schemas.microsoft.com/office/drawing/2014/main" xmlns=""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t>Islam: Beliefs and teachings</a:t>
                      </a:r>
                      <a:endParaRPr lang="en-GB" b="1" i="1" dirty="0"/>
                    </a:p>
                  </a:txBody>
                  <a:tcPr>
                    <a:solidFill>
                      <a:srgbClr val="84CFF0"/>
                    </a:solidFill>
                  </a:tcPr>
                </a:tc>
                <a:extLst>
                  <a:ext uri="{0D108BD9-81ED-4DB2-BD59-A6C34878D82A}">
                    <a16:rowId xmlns:a16="http://schemas.microsoft.com/office/drawing/2014/main" xmlns=""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br>
              <a:rPr lang="en-GB" dirty="0" smtClean="0"/>
            </a:br>
            <a:r>
              <a:rPr lang="en-GB" dirty="0" smtClean="0"/>
              <a:t>Christianity: Practices</a:t>
            </a:r>
            <a:endParaRPr lang="en-GB" dirty="0"/>
          </a:p>
        </p:txBody>
      </p:sp>
      <p:sp>
        <p:nvSpPr>
          <p:cNvPr id="3" name="Content Placeholder 2"/>
          <p:cNvSpPr>
            <a:spLocks noGrp="1"/>
          </p:cNvSpPr>
          <p:nvPr>
            <p:ph idx="1"/>
          </p:nvPr>
        </p:nvSpPr>
        <p:spPr/>
        <p:txBody>
          <a:bodyPr>
            <a:normAutofit/>
          </a:bodyPr>
          <a:lstStyle/>
          <a:p>
            <a:pPr marL="457200" indent="-457200">
              <a:buAutoNum type="arabicParenR"/>
            </a:pPr>
            <a:r>
              <a:rPr lang="en-GB" sz="2800" dirty="0" smtClean="0"/>
              <a:t>Give two examples of important places of Christian pilgrimage. (2 marks)</a:t>
            </a:r>
          </a:p>
          <a:p>
            <a:pPr marL="457200" indent="-457200">
              <a:buAutoNum type="arabicParenR"/>
            </a:pPr>
            <a:endParaRPr lang="en-GB" sz="2800" dirty="0"/>
          </a:p>
          <a:p>
            <a:pPr marL="457200" indent="-457200">
              <a:buAutoNum type="arabicParenR"/>
            </a:pPr>
            <a:r>
              <a:rPr lang="en-GB" sz="2800" dirty="0" smtClean="0"/>
              <a:t>Explain two contrasting ways in which Christians worship. (4 marks)</a:t>
            </a:r>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Question</a:t>
            </a:r>
            <a:br>
              <a:rPr lang="en-GB" dirty="0"/>
            </a:br>
            <a:r>
              <a:rPr lang="en-GB" dirty="0" smtClean="0"/>
              <a:t>Islam: Practices</a:t>
            </a:r>
            <a:endParaRPr lang="en-GB" dirty="0"/>
          </a:p>
        </p:txBody>
      </p:sp>
      <p:sp>
        <p:nvSpPr>
          <p:cNvPr id="3" name="Content Placeholder 2"/>
          <p:cNvSpPr>
            <a:spLocks noGrp="1"/>
          </p:cNvSpPr>
          <p:nvPr>
            <p:ph idx="1"/>
          </p:nvPr>
        </p:nvSpPr>
        <p:spPr/>
        <p:txBody>
          <a:bodyPr>
            <a:normAutofit/>
          </a:bodyPr>
          <a:lstStyle/>
          <a:p>
            <a:pPr marL="457200" indent="-457200">
              <a:buAutoNum type="arabicParenR"/>
            </a:pPr>
            <a:r>
              <a:rPr lang="en-GB" sz="2800" dirty="0"/>
              <a:t>Name two holy sites visited on Hajj. (2 marks)</a:t>
            </a:r>
          </a:p>
          <a:p>
            <a:pPr marL="457200" indent="-457200">
              <a:buAutoNum type="arabicParenR"/>
            </a:pPr>
            <a:endParaRPr lang="en-GB" sz="2800" dirty="0"/>
          </a:p>
          <a:p>
            <a:pPr marL="457200" indent="-457200">
              <a:buAutoNum type="arabicParenR"/>
            </a:pPr>
            <a:r>
              <a:rPr lang="en-GB" sz="2800" dirty="0"/>
              <a:t>Explain two different ways in which Eid </a:t>
            </a:r>
            <a:r>
              <a:rPr lang="en-GB" sz="2800" dirty="0" err="1"/>
              <a:t>ul</a:t>
            </a:r>
            <a:r>
              <a:rPr lang="en-GB" sz="2800" dirty="0"/>
              <a:t> </a:t>
            </a:r>
            <a:r>
              <a:rPr lang="en-GB" sz="2800" dirty="0" err="1"/>
              <a:t>Fitr</a:t>
            </a:r>
            <a:r>
              <a:rPr lang="en-GB" sz="2800" dirty="0"/>
              <a:t> can be celebrated. (4 marks)</a:t>
            </a:r>
          </a:p>
        </p:txBody>
      </p:sp>
      <p:pic>
        <p:nvPicPr>
          <p:cNvPr id="4" name="Picture 3"/>
          <p:cNvPicPr>
            <a:picLocks noChangeAspect="1"/>
          </p:cNvPicPr>
          <p:nvPr/>
        </p:nvPicPr>
        <p:blipFill>
          <a:blip r:embed="rId3"/>
          <a:stretch>
            <a:fillRect/>
          </a:stretch>
        </p:blipFill>
        <p:spPr>
          <a:xfrm>
            <a:off x="10437324" y="306229"/>
            <a:ext cx="1571405" cy="1147185"/>
          </a:xfrm>
          <a:prstGeom prst="rect">
            <a:avLst/>
          </a:prstGeom>
        </p:spPr>
      </p:pic>
      <p:sp>
        <p:nvSpPr>
          <p:cNvPr id="5" name="Rounded Rectangle 4"/>
          <p:cNvSpPr/>
          <p:nvPr/>
        </p:nvSpPr>
        <p:spPr>
          <a:xfrm>
            <a:off x="5745926" y="1453414"/>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2"/>
                </a:solidFill>
              </a:rPr>
              <a:t>Give yourself a mark for each answer and a ‘to improve I need to…’</a:t>
            </a:r>
            <a:endParaRPr lang="en-GB" sz="2000" b="1" dirty="0">
              <a:solidFill>
                <a:schemeClr val="bg2"/>
              </a:solidFill>
            </a:endParaRP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627" y="541781"/>
            <a:ext cx="11408276" cy="970450"/>
          </a:xfrm>
        </p:spPr>
        <p:txBody>
          <a:bodyPr/>
          <a:lstStyle/>
          <a:p>
            <a:r>
              <a:rPr lang="en-GB" sz="2800" dirty="0" smtClean="0"/>
              <a:t>Review</a:t>
            </a:r>
            <a:br>
              <a:rPr lang="en-GB" sz="2800" dirty="0" smtClean="0"/>
            </a:br>
            <a:r>
              <a:rPr lang="en-GB" sz="2800" dirty="0" smtClean="0"/>
              <a:t>Islam: practices </a:t>
            </a:r>
            <a:endParaRPr lang="en-GB" sz="2800"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sz="quarter"/>
          </p:nvPr>
        </p:nvSpPr>
        <p:spPr>
          <a:xfrm>
            <a:off x="609600" y="-26988"/>
            <a:ext cx="10972800" cy="777876"/>
          </a:xfrm>
        </p:spPr>
        <p:txBody>
          <a:bodyPr/>
          <a:lstStyle/>
          <a:p>
            <a:pPr eaLnBrk="1" hangingPunct="1"/>
            <a:r>
              <a:rPr lang="en-GB" altLang="en-US" dirty="0" err="1" smtClean="0"/>
              <a:t>Sawm</a:t>
            </a:r>
            <a:r>
              <a:rPr lang="en-GB" altLang="en-US" dirty="0" smtClean="0"/>
              <a:t>- fasting during Ramadan</a:t>
            </a:r>
          </a:p>
        </p:txBody>
      </p:sp>
      <p:sp>
        <p:nvSpPr>
          <p:cNvPr id="7171" name="Content Placeholder 2"/>
          <p:cNvSpPr>
            <a:spLocks noGrp="1"/>
          </p:cNvSpPr>
          <p:nvPr>
            <p:ph sz="quarter" idx="1"/>
          </p:nvPr>
        </p:nvSpPr>
        <p:spPr>
          <a:xfrm>
            <a:off x="239183" y="908051"/>
            <a:ext cx="11742609" cy="1283356"/>
          </a:xfrm>
          <a:ln w="41275">
            <a:solidFill>
              <a:schemeClr val="accent1"/>
            </a:solidFill>
            <a:prstDash val="dashDot"/>
            <a:miter lim="800000"/>
            <a:headEnd/>
            <a:tailEnd/>
          </a:ln>
        </p:spPr>
        <p:txBody>
          <a:bodyPr>
            <a:normAutofit fontScale="85000" lnSpcReduction="10000"/>
          </a:bodyPr>
          <a:lstStyle/>
          <a:p>
            <a:pPr eaLnBrk="1" hangingPunct="1">
              <a:buFontTx/>
              <a:buNone/>
            </a:pPr>
            <a:r>
              <a:rPr lang="en-GB" altLang="en-US" sz="2000" b="1" u="sng" dirty="0" smtClean="0"/>
              <a:t>Why?</a:t>
            </a:r>
          </a:p>
          <a:p>
            <a:pPr eaLnBrk="1" hangingPunct="1">
              <a:buFontTx/>
              <a:buNone/>
            </a:pPr>
            <a:r>
              <a:rPr lang="en-GB" altLang="en-US" sz="2000" b="1" dirty="0" smtClean="0"/>
              <a:t>“It was in the month of Ramadan that the Qur’an was revealed to as guidance for mankind…so any one of you who is present that month should fast.”</a:t>
            </a:r>
          </a:p>
          <a:p>
            <a:pPr eaLnBrk="1" hangingPunct="1">
              <a:buFontTx/>
              <a:buNone/>
            </a:pPr>
            <a:r>
              <a:rPr lang="en-GB" altLang="en-US" sz="2000" b="1" dirty="0" smtClean="0"/>
              <a:t>Fasting is one of the 5 pillars, helps Muslims focus on God, the self discipline involved shows submission to God.</a:t>
            </a:r>
            <a:endParaRPr lang="en-GB" altLang="en-US" sz="1600" dirty="0" smtClean="0"/>
          </a:p>
        </p:txBody>
      </p:sp>
      <p:sp>
        <p:nvSpPr>
          <p:cNvPr id="7172" name="Content Placeholder 3"/>
          <p:cNvSpPr>
            <a:spLocks noGrp="1"/>
          </p:cNvSpPr>
          <p:nvPr>
            <p:ph sz="quarter" idx="2"/>
          </p:nvPr>
        </p:nvSpPr>
        <p:spPr>
          <a:xfrm>
            <a:off x="0" y="2286000"/>
            <a:ext cx="5302469" cy="4572000"/>
          </a:xfrm>
        </p:spPr>
        <p:txBody>
          <a:bodyPr>
            <a:normAutofit/>
          </a:bodyPr>
          <a:lstStyle/>
          <a:p>
            <a:pPr eaLnBrk="1" hangingPunct="1">
              <a:buFontTx/>
              <a:buNone/>
            </a:pPr>
            <a:r>
              <a:rPr lang="en-GB" altLang="en-US" sz="1800" b="1" u="sng" dirty="0" smtClean="0"/>
              <a:t>How?</a:t>
            </a:r>
          </a:p>
          <a:p>
            <a:pPr eaLnBrk="1" hangingPunct="1">
              <a:buFontTx/>
              <a:buNone/>
            </a:pPr>
            <a:r>
              <a:rPr lang="en-GB" altLang="en-US" sz="1600" b="1" dirty="0" smtClean="0"/>
              <a:t>Fast during daylight hours, no food or water. Set an alarm to get up before sunrise and eat enough to keep going through the day. The fast is broken after sunset, often with a family meal.  </a:t>
            </a:r>
          </a:p>
          <a:p>
            <a:pPr eaLnBrk="1" hangingPunct="1">
              <a:buFontTx/>
              <a:buNone/>
            </a:pPr>
            <a:r>
              <a:rPr lang="en-GB" altLang="en-US" sz="1600" b="1" dirty="0" smtClean="0"/>
              <a:t>For some Muslims it is also about giving up other things too such as sex and smoking.</a:t>
            </a:r>
          </a:p>
          <a:p>
            <a:pPr eaLnBrk="1" hangingPunct="1">
              <a:buFontTx/>
              <a:buNone/>
            </a:pPr>
            <a:r>
              <a:rPr lang="en-GB" altLang="en-US" sz="1600" b="1" dirty="0" smtClean="0"/>
              <a:t>Extra prayers are given.</a:t>
            </a:r>
          </a:p>
          <a:p>
            <a:pPr eaLnBrk="1" hangingPunct="1">
              <a:buFontTx/>
              <a:buNone/>
            </a:pPr>
            <a:r>
              <a:rPr lang="en-GB" altLang="en-US" sz="1600" b="1" dirty="0" smtClean="0"/>
              <a:t>Daily Qur’an readings- some recite the whole Qur’an over the 30 days of Ramadan.</a:t>
            </a:r>
          </a:p>
          <a:p>
            <a:pPr eaLnBrk="1" hangingPunct="1">
              <a:buFontTx/>
              <a:buNone/>
            </a:pPr>
            <a:r>
              <a:rPr lang="en-GB" altLang="en-US" sz="1600" b="1" dirty="0" smtClean="0"/>
              <a:t>Charity is important during Ramadan. Feeling hungry helps remind Muslims of those less fortunate and so it makes sense to volunteer or pay </a:t>
            </a:r>
            <a:r>
              <a:rPr lang="en-GB" altLang="en-US" sz="1600" b="1" dirty="0" err="1" smtClean="0"/>
              <a:t>zakah</a:t>
            </a:r>
            <a:r>
              <a:rPr lang="en-GB" altLang="en-US" sz="1600" b="1" dirty="0" smtClean="0"/>
              <a:t> during Ramadan.</a:t>
            </a:r>
            <a:endParaRPr lang="en-GB" altLang="en-US" sz="1600" dirty="0" smtClean="0"/>
          </a:p>
        </p:txBody>
      </p:sp>
      <p:sp>
        <p:nvSpPr>
          <p:cNvPr id="7173" name="Content Placeholder 5"/>
          <p:cNvSpPr>
            <a:spLocks noGrp="1"/>
          </p:cNvSpPr>
          <p:nvPr>
            <p:ph sz="quarter" idx="4"/>
          </p:nvPr>
        </p:nvSpPr>
        <p:spPr>
          <a:xfrm>
            <a:off x="5367359" y="2286000"/>
            <a:ext cx="6709028" cy="4414344"/>
          </a:xfrm>
          <a:solidFill>
            <a:schemeClr val="accent1"/>
          </a:solidFill>
        </p:spPr>
        <p:txBody>
          <a:bodyPr>
            <a:noAutofit/>
          </a:bodyPr>
          <a:lstStyle/>
          <a:p>
            <a:pPr eaLnBrk="1" hangingPunct="1">
              <a:buFontTx/>
              <a:buNone/>
            </a:pPr>
            <a:r>
              <a:rPr lang="en-GB" altLang="en-US" sz="1700" b="1" dirty="0" smtClean="0">
                <a:solidFill>
                  <a:schemeClr val="bg1"/>
                </a:solidFill>
              </a:rPr>
              <a:t>Exceptions</a:t>
            </a:r>
          </a:p>
          <a:p>
            <a:pPr eaLnBrk="1" hangingPunct="1">
              <a:buFontTx/>
              <a:buNone/>
            </a:pPr>
            <a:r>
              <a:rPr lang="en-GB" altLang="en-US" sz="1700" dirty="0" smtClean="0">
                <a:solidFill>
                  <a:schemeClr val="bg1"/>
                </a:solidFill>
              </a:rPr>
              <a:t>Pregnant women, women who are breastfeeding, menstruating women, children, those who are ill or on a journey. Such Muslims may choose to make up the fast days when they are able to.</a:t>
            </a:r>
          </a:p>
          <a:p>
            <a:pPr eaLnBrk="1" hangingPunct="1">
              <a:buFontTx/>
              <a:buNone/>
            </a:pPr>
            <a:r>
              <a:rPr lang="en-GB" altLang="en-US" sz="1700" b="1" dirty="0" smtClean="0">
                <a:solidFill>
                  <a:schemeClr val="bg1"/>
                </a:solidFill>
              </a:rPr>
              <a:t>Challenge for British Muslims</a:t>
            </a:r>
          </a:p>
          <a:p>
            <a:pPr eaLnBrk="1" hangingPunct="1">
              <a:buFontTx/>
              <a:buNone/>
            </a:pPr>
            <a:r>
              <a:rPr lang="en-GB" altLang="en-US" sz="1700" dirty="0" smtClean="0">
                <a:solidFill>
                  <a:schemeClr val="bg1"/>
                </a:solidFill>
              </a:rPr>
              <a:t>It is more tempting to break the fast if you live in a non Muslim country! Taking part in PE without hydration is hard.</a:t>
            </a:r>
            <a:endParaRPr lang="en-GB" altLang="en-US" sz="1700" dirty="0">
              <a:solidFill>
                <a:schemeClr val="bg1"/>
              </a:solidFill>
            </a:endParaRPr>
          </a:p>
          <a:p>
            <a:pPr eaLnBrk="1" hangingPunct="1">
              <a:buFontTx/>
              <a:buNone/>
            </a:pPr>
            <a:r>
              <a:rPr lang="en-GB" altLang="en-US" sz="1700" b="1" dirty="0" smtClean="0">
                <a:solidFill>
                  <a:schemeClr val="bg1"/>
                </a:solidFill>
              </a:rPr>
              <a:t>The Night of Power</a:t>
            </a:r>
          </a:p>
          <a:p>
            <a:pPr eaLnBrk="1" hangingPunct="1">
              <a:buFontTx/>
              <a:buNone/>
            </a:pPr>
            <a:r>
              <a:rPr lang="en-GB" altLang="en-US" sz="1700" dirty="0" smtClean="0">
                <a:solidFill>
                  <a:schemeClr val="bg1"/>
                </a:solidFill>
              </a:rPr>
              <a:t>This festival marks the beginning of the revelation to Muhammad. Observing it gives Muslims the benefit of a thousand months of worship- this involves staying awake and praying/reading the Qur’an. “The night of glory is better than a thousand months.”</a:t>
            </a:r>
          </a:p>
        </p:txBody>
      </p:sp>
    </p:spTree>
    <p:extLst>
      <p:ext uri="{BB962C8B-B14F-4D97-AF65-F5344CB8AC3E}">
        <p14:creationId xmlns:p14="http://schemas.microsoft.com/office/powerpoint/2010/main" val="3048924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 calcmode="lin" valueType="num">
                                      <p:cBhvr additive="base">
                                        <p:cTn id="7" dur="500" fill="hold"/>
                                        <p:tgtEl>
                                          <p:spTgt spid="717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additive="base">
                                        <p:cTn id="15"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172">
                                            <p:txEl>
                                              <p:pRg st="0" end="0"/>
                                            </p:txEl>
                                          </p:spTgt>
                                        </p:tgtEl>
                                        <p:attrNameLst>
                                          <p:attrName>style.visibility</p:attrName>
                                        </p:attrNameLst>
                                      </p:cBhvr>
                                      <p:to>
                                        <p:strVal val="visible"/>
                                      </p:to>
                                    </p:set>
                                    <p:animEffect transition="in" filter="wipe(down)">
                                      <p:cBhvr>
                                        <p:cTn id="25" dur="500"/>
                                        <p:tgtEl>
                                          <p:spTgt spid="717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172">
                                            <p:txEl>
                                              <p:pRg st="1" end="1"/>
                                            </p:txEl>
                                          </p:spTgt>
                                        </p:tgtEl>
                                        <p:attrNameLst>
                                          <p:attrName>style.visibility</p:attrName>
                                        </p:attrNameLst>
                                      </p:cBhvr>
                                      <p:to>
                                        <p:strVal val="visible"/>
                                      </p:to>
                                    </p:set>
                                    <p:animEffect transition="in" filter="wipe(down)">
                                      <p:cBhvr>
                                        <p:cTn id="30" dur="500"/>
                                        <p:tgtEl>
                                          <p:spTgt spid="717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172">
                                            <p:txEl>
                                              <p:pRg st="2" end="2"/>
                                            </p:txEl>
                                          </p:spTgt>
                                        </p:tgtEl>
                                        <p:attrNameLst>
                                          <p:attrName>style.visibility</p:attrName>
                                        </p:attrNameLst>
                                      </p:cBhvr>
                                      <p:to>
                                        <p:strVal val="visible"/>
                                      </p:to>
                                    </p:set>
                                    <p:animEffect transition="in" filter="wipe(down)">
                                      <p:cBhvr>
                                        <p:cTn id="35" dur="500"/>
                                        <p:tgtEl>
                                          <p:spTgt spid="717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7172">
                                            <p:txEl>
                                              <p:pRg st="3" end="3"/>
                                            </p:txEl>
                                          </p:spTgt>
                                        </p:tgtEl>
                                        <p:attrNameLst>
                                          <p:attrName>style.visibility</p:attrName>
                                        </p:attrNameLst>
                                      </p:cBhvr>
                                      <p:to>
                                        <p:strVal val="visible"/>
                                      </p:to>
                                    </p:set>
                                    <p:animEffect transition="in" filter="wipe(down)">
                                      <p:cBhvr>
                                        <p:cTn id="40" dur="500"/>
                                        <p:tgtEl>
                                          <p:spTgt spid="7172">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172">
                                            <p:txEl>
                                              <p:pRg st="4" end="4"/>
                                            </p:txEl>
                                          </p:spTgt>
                                        </p:tgtEl>
                                        <p:attrNameLst>
                                          <p:attrName>style.visibility</p:attrName>
                                        </p:attrNameLst>
                                      </p:cBhvr>
                                      <p:to>
                                        <p:strVal val="visible"/>
                                      </p:to>
                                    </p:set>
                                    <p:animEffect transition="in" filter="wipe(down)">
                                      <p:cBhvr>
                                        <p:cTn id="45" dur="500"/>
                                        <p:tgtEl>
                                          <p:spTgt spid="7172">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7172">
                                            <p:txEl>
                                              <p:pRg st="5" end="5"/>
                                            </p:txEl>
                                          </p:spTgt>
                                        </p:tgtEl>
                                        <p:attrNameLst>
                                          <p:attrName>style.visibility</p:attrName>
                                        </p:attrNameLst>
                                      </p:cBhvr>
                                      <p:to>
                                        <p:strVal val="visible"/>
                                      </p:to>
                                    </p:set>
                                    <p:animEffect transition="in" filter="wipe(down)">
                                      <p:cBhvr>
                                        <p:cTn id="50" dur="500"/>
                                        <p:tgtEl>
                                          <p:spTgt spid="7172">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7173">
                                            <p:bg/>
                                          </p:spTgt>
                                        </p:tgtEl>
                                        <p:attrNameLst>
                                          <p:attrName>style.visibility</p:attrName>
                                        </p:attrNameLst>
                                      </p:cBhvr>
                                      <p:to>
                                        <p:strVal val="visible"/>
                                      </p:to>
                                    </p:set>
                                    <p:animEffect transition="in" filter="wipe(down)">
                                      <p:cBhvr>
                                        <p:cTn id="55" dur="500"/>
                                        <p:tgtEl>
                                          <p:spTgt spid="7173">
                                            <p:bg/>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7173">
                                            <p:txEl>
                                              <p:pRg st="0" end="0"/>
                                            </p:txEl>
                                          </p:spTgt>
                                        </p:tgtEl>
                                        <p:attrNameLst>
                                          <p:attrName>style.visibility</p:attrName>
                                        </p:attrNameLst>
                                      </p:cBhvr>
                                      <p:to>
                                        <p:strVal val="visible"/>
                                      </p:to>
                                    </p:set>
                                    <p:animEffect transition="in" filter="wipe(down)">
                                      <p:cBhvr>
                                        <p:cTn id="58" dur="500"/>
                                        <p:tgtEl>
                                          <p:spTgt spid="7173">
                                            <p:txEl>
                                              <p:pRg st="0" end="0"/>
                                            </p:txEl>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7173">
                                            <p:txEl>
                                              <p:pRg st="1" end="1"/>
                                            </p:txEl>
                                          </p:spTgt>
                                        </p:tgtEl>
                                        <p:attrNameLst>
                                          <p:attrName>style.visibility</p:attrName>
                                        </p:attrNameLst>
                                      </p:cBhvr>
                                      <p:to>
                                        <p:strVal val="visible"/>
                                      </p:to>
                                    </p:set>
                                    <p:animEffect transition="in" filter="wipe(down)">
                                      <p:cBhvr>
                                        <p:cTn id="61" dur="500"/>
                                        <p:tgtEl>
                                          <p:spTgt spid="7173">
                                            <p:txEl>
                                              <p:pRg st="1" end="1"/>
                                            </p:txEl>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7173">
                                            <p:txEl>
                                              <p:pRg st="2" end="2"/>
                                            </p:txEl>
                                          </p:spTgt>
                                        </p:tgtEl>
                                        <p:attrNameLst>
                                          <p:attrName>style.visibility</p:attrName>
                                        </p:attrNameLst>
                                      </p:cBhvr>
                                      <p:to>
                                        <p:strVal val="visible"/>
                                      </p:to>
                                    </p:set>
                                    <p:animEffect transition="in" filter="wipe(down)">
                                      <p:cBhvr>
                                        <p:cTn id="64" dur="500"/>
                                        <p:tgtEl>
                                          <p:spTgt spid="7173">
                                            <p:txEl>
                                              <p:pRg st="2" end="2"/>
                                            </p:tx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7173">
                                            <p:txEl>
                                              <p:pRg st="3" end="3"/>
                                            </p:txEl>
                                          </p:spTgt>
                                        </p:tgtEl>
                                        <p:attrNameLst>
                                          <p:attrName>style.visibility</p:attrName>
                                        </p:attrNameLst>
                                      </p:cBhvr>
                                      <p:to>
                                        <p:strVal val="visible"/>
                                      </p:to>
                                    </p:set>
                                    <p:animEffect transition="in" filter="wipe(down)">
                                      <p:cBhvr>
                                        <p:cTn id="67" dur="500"/>
                                        <p:tgtEl>
                                          <p:spTgt spid="7173">
                                            <p:txEl>
                                              <p:pRg st="3" end="3"/>
                                            </p:txEl>
                                          </p:spTgt>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173">
                                            <p:txEl>
                                              <p:pRg st="4" end="4"/>
                                            </p:txEl>
                                          </p:spTgt>
                                        </p:tgtEl>
                                        <p:attrNameLst>
                                          <p:attrName>style.visibility</p:attrName>
                                        </p:attrNameLst>
                                      </p:cBhvr>
                                      <p:to>
                                        <p:strVal val="visible"/>
                                      </p:to>
                                    </p:set>
                                    <p:animEffect transition="in" filter="wipe(down)">
                                      <p:cBhvr>
                                        <p:cTn id="70" dur="500"/>
                                        <p:tgtEl>
                                          <p:spTgt spid="7173">
                                            <p:txEl>
                                              <p:pRg st="4" end="4"/>
                                            </p:txEl>
                                          </p:spTgt>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7173">
                                            <p:txEl>
                                              <p:pRg st="5" end="5"/>
                                            </p:txEl>
                                          </p:spTgt>
                                        </p:tgtEl>
                                        <p:attrNameLst>
                                          <p:attrName>style.visibility</p:attrName>
                                        </p:attrNameLst>
                                      </p:cBhvr>
                                      <p:to>
                                        <p:strVal val="visible"/>
                                      </p:to>
                                    </p:set>
                                    <p:animEffect transition="in" filter="wipe(down)">
                                      <p:cBhvr>
                                        <p:cTn id="73" dur="500"/>
                                        <p:tgtEl>
                                          <p:spTgt spid="71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animBg="1"/>
      <p:bldP spid="7172" grpId="0" build="p"/>
      <p:bldP spid="717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592" y="-253898"/>
            <a:ext cx="10972800" cy="1143001"/>
          </a:xfrm>
        </p:spPr>
        <p:txBody>
          <a:bodyPr/>
          <a:lstStyle/>
          <a:p>
            <a:pPr eaLnBrk="1" hangingPunct="1"/>
            <a:r>
              <a:rPr lang="en-GB" altLang="en-US" sz="3600" dirty="0" err="1" smtClean="0"/>
              <a:t>Zakah</a:t>
            </a:r>
            <a:r>
              <a:rPr lang="en-GB" altLang="en-US" sz="3600" dirty="0" smtClean="0"/>
              <a:t>- almsgiving</a:t>
            </a:r>
          </a:p>
        </p:txBody>
      </p:sp>
      <p:sp>
        <p:nvSpPr>
          <p:cNvPr id="5123" name="Text Box 4"/>
          <p:cNvSpPr txBox="1">
            <a:spLocks noChangeArrowheads="1"/>
          </p:cNvSpPr>
          <p:nvPr/>
        </p:nvSpPr>
        <p:spPr bwMode="auto">
          <a:xfrm>
            <a:off x="94595" y="940851"/>
            <a:ext cx="7583211" cy="3323987"/>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b="1" u="sng" dirty="0" smtClean="0"/>
              <a:t>How?</a:t>
            </a:r>
          </a:p>
          <a:p>
            <a:pPr eaLnBrk="1" hangingPunct="1">
              <a:spcBef>
                <a:spcPct val="50000"/>
              </a:spcBef>
            </a:pPr>
            <a:r>
              <a:rPr lang="en-GB" altLang="en-US" sz="2000" dirty="0" smtClean="0"/>
              <a:t>2.5% of savings. Many work this out at the end of Ramadan and donate the amount to charity.</a:t>
            </a:r>
          </a:p>
          <a:p>
            <a:pPr eaLnBrk="1" hangingPunct="1">
              <a:spcBef>
                <a:spcPct val="50000"/>
              </a:spcBef>
            </a:pPr>
            <a:r>
              <a:rPr lang="en-GB" altLang="en-US" sz="2000" dirty="0" smtClean="0"/>
              <a:t>Only those who have savings of more than a certain figure (the </a:t>
            </a:r>
            <a:r>
              <a:rPr lang="en-GB" altLang="en-US" sz="2000" dirty="0" err="1" smtClean="0"/>
              <a:t>nisab</a:t>
            </a:r>
            <a:r>
              <a:rPr lang="en-GB" altLang="en-US" sz="2000" dirty="0" smtClean="0"/>
              <a:t>) have to give. The </a:t>
            </a:r>
            <a:r>
              <a:rPr lang="en-GB" altLang="en-US" sz="2000" dirty="0" err="1" smtClean="0"/>
              <a:t>nisab</a:t>
            </a:r>
            <a:r>
              <a:rPr lang="en-GB" altLang="en-US" sz="2000" dirty="0" smtClean="0"/>
              <a:t> is worked out in different ways e.g. gold </a:t>
            </a:r>
            <a:r>
              <a:rPr lang="en-GB" altLang="en-US" sz="2000" dirty="0" err="1" smtClean="0"/>
              <a:t>nisab</a:t>
            </a:r>
            <a:r>
              <a:rPr lang="en-GB" altLang="en-US" sz="2000" dirty="0" smtClean="0"/>
              <a:t> is the value of 87g of gold.</a:t>
            </a:r>
          </a:p>
          <a:p>
            <a:pPr eaLnBrk="1" hangingPunct="1">
              <a:spcBef>
                <a:spcPct val="50000"/>
              </a:spcBef>
            </a:pPr>
            <a:r>
              <a:rPr lang="en-GB" altLang="en-US" sz="2000" dirty="0" smtClean="0"/>
              <a:t>The money may be given to an organised charity such as Islamic Relief or can be given to the mosque. The Qur’an states: “alms are meant only for the poor, the needy.”</a:t>
            </a:r>
          </a:p>
        </p:txBody>
      </p:sp>
      <p:sp>
        <p:nvSpPr>
          <p:cNvPr id="5124" name="Text Box 5"/>
          <p:cNvSpPr txBox="1">
            <a:spLocks noChangeArrowheads="1"/>
          </p:cNvSpPr>
          <p:nvPr/>
        </p:nvSpPr>
        <p:spPr bwMode="auto">
          <a:xfrm>
            <a:off x="7819697" y="85481"/>
            <a:ext cx="4193627" cy="4401205"/>
          </a:xfrm>
          <a:prstGeom prst="rect">
            <a:avLst/>
          </a:prstGeom>
          <a:solidFill>
            <a:schemeClr val="bg1"/>
          </a:solidFill>
          <a:ln w="9525">
            <a:solidFill>
              <a:srgbClr val="6600FF"/>
            </a:solidFill>
            <a:miter lim="800000"/>
            <a:headEnd/>
            <a:tailEnd/>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b="1" u="sng" dirty="0" err="1" smtClean="0"/>
              <a:t>Sadaqah</a:t>
            </a:r>
            <a:endParaRPr lang="en-GB" altLang="en-US" sz="2000" b="1" u="sng" dirty="0" smtClean="0"/>
          </a:p>
          <a:p>
            <a:pPr eaLnBrk="1" hangingPunct="1">
              <a:spcBef>
                <a:spcPct val="50000"/>
              </a:spcBef>
            </a:pPr>
            <a:r>
              <a:rPr lang="en-GB" altLang="en-US" sz="2000" dirty="0" smtClean="0"/>
              <a:t>This is additional money or time given to volunteering which may be done at any point in the year.</a:t>
            </a:r>
          </a:p>
          <a:p>
            <a:pPr eaLnBrk="1" hangingPunct="1">
              <a:spcBef>
                <a:spcPct val="50000"/>
              </a:spcBef>
            </a:pPr>
            <a:endParaRPr lang="en-GB" altLang="en-US" sz="2000" dirty="0"/>
          </a:p>
          <a:p>
            <a:pPr eaLnBrk="1" hangingPunct="1">
              <a:spcBef>
                <a:spcPct val="50000"/>
              </a:spcBef>
            </a:pPr>
            <a:r>
              <a:rPr lang="en-GB" altLang="en-US" sz="2000" b="1" u="sng" dirty="0" err="1" smtClean="0"/>
              <a:t>Khums</a:t>
            </a:r>
            <a:endParaRPr lang="en-GB" altLang="en-US" sz="2000" b="1" u="sng" dirty="0" smtClean="0"/>
          </a:p>
          <a:p>
            <a:pPr eaLnBrk="1" hangingPunct="1">
              <a:spcBef>
                <a:spcPct val="50000"/>
              </a:spcBef>
            </a:pPr>
            <a:r>
              <a:rPr lang="en-GB" altLang="en-US" sz="2000" dirty="0" smtClean="0"/>
              <a:t>Literally means ‘fifth’ and is additional to </a:t>
            </a:r>
            <a:r>
              <a:rPr lang="en-GB" altLang="en-US" sz="2000" dirty="0" err="1" smtClean="0"/>
              <a:t>zakah</a:t>
            </a:r>
            <a:r>
              <a:rPr lang="en-GB" altLang="en-US" sz="2000" dirty="0" smtClean="0"/>
              <a:t> for Shi’a Muslims. 20% of excess income is donated: half goes to religious leaders whilst the other half goes to charity.</a:t>
            </a:r>
            <a:endParaRPr lang="en-GB" altLang="en-US" dirty="0"/>
          </a:p>
        </p:txBody>
      </p:sp>
      <p:sp>
        <p:nvSpPr>
          <p:cNvPr id="5" name="Text Box 4"/>
          <p:cNvSpPr txBox="1">
            <a:spLocks noChangeArrowheads="1"/>
          </p:cNvSpPr>
          <p:nvPr/>
        </p:nvSpPr>
        <p:spPr bwMode="auto">
          <a:xfrm>
            <a:off x="94594" y="4486686"/>
            <a:ext cx="11918729" cy="224676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2000" b="1" u="sng" dirty="0" smtClean="0"/>
              <a:t>Why?</a:t>
            </a:r>
          </a:p>
          <a:p>
            <a:pPr eaLnBrk="1" hangingPunct="1">
              <a:spcBef>
                <a:spcPct val="50000"/>
              </a:spcBef>
            </a:pPr>
            <a:r>
              <a:rPr lang="en-GB" altLang="en-US" sz="2000" dirty="0" err="1" smtClean="0"/>
              <a:t>Zakah</a:t>
            </a:r>
            <a:r>
              <a:rPr lang="en-GB" altLang="en-US" sz="2000" dirty="0" smtClean="0"/>
              <a:t> literally translates as ‘to purify’ or ‘to cleanse.’ It is thought to purify the soul from greed and shows that everything a Muslim owns comes from (and belongs to) God. It also has the benefit of strengthening communities (the rich support the poor).</a:t>
            </a:r>
          </a:p>
          <a:p>
            <a:pPr eaLnBrk="1" hangingPunct="1">
              <a:spcBef>
                <a:spcPct val="50000"/>
              </a:spcBef>
            </a:pPr>
            <a:r>
              <a:rPr lang="en-GB" altLang="en-US" sz="2000" dirty="0" smtClean="0"/>
              <a:t>The Qur’an instructs: “whatever you give should be for parents, close relatives, orphans, the needy, and travellers. God is well aware of whatever good you do.”</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2716" y="188705"/>
            <a:ext cx="1642406" cy="1098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2092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additive="base">
                                        <p:cTn id="2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 calcmode="lin" valueType="num">
                                      <p:cBhvr additive="base">
                                        <p:cTn id="2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5">
                                            <p:bg/>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 calcmode="lin" valueType="num">
                                      <p:cBhvr additive="base">
                                        <p:cTn id="4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5124"/>
                                        </p:tgtEl>
                                        <p:attrNameLst>
                                          <p:attrName>style.visibility</p:attrName>
                                        </p:attrNameLst>
                                      </p:cBhvr>
                                      <p:to>
                                        <p:strVal val="visible"/>
                                      </p:to>
                                    </p:set>
                                    <p:animEffect transition="in" filter="circle(in)">
                                      <p:cBhvr>
                                        <p:cTn id="4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animBg="1"/>
      <p:bldP spid="5"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278524" y="-214110"/>
            <a:ext cx="10972800" cy="1143000"/>
          </a:xfrm>
        </p:spPr>
        <p:txBody>
          <a:bodyPr/>
          <a:lstStyle/>
          <a:p>
            <a:pPr eaLnBrk="1" hangingPunct="1"/>
            <a:r>
              <a:rPr lang="en-GB" altLang="en-US" dirty="0" smtClean="0"/>
              <a:t>Hajj</a:t>
            </a:r>
          </a:p>
        </p:txBody>
      </p:sp>
      <p:sp>
        <p:nvSpPr>
          <p:cNvPr id="3075" name="Rectangle 6"/>
          <p:cNvSpPr>
            <a:spLocks noGrp="1" noChangeArrowheads="1"/>
          </p:cNvSpPr>
          <p:nvPr>
            <p:ph sz="quarter" idx="1"/>
          </p:nvPr>
        </p:nvSpPr>
        <p:spPr>
          <a:xfrm>
            <a:off x="315311" y="1072054"/>
            <a:ext cx="3452648" cy="5659821"/>
          </a:xfrm>
          <a:solidFill>
            <a:srgbClr val="FF99CC"/>
          </a:solidFill>
        </p:spPr>
        <p:txBody>
          <a:bodyPr>
            <a:noAutofit/>
          </a:bodyPr>
          <a:lstStyle/>
          <a:p>
            <a:pPr eaLnBrk="1" hangingPunct="1">
              <a:buFontTx/>
              <a:buNone/>
            </a:pPr>
            <a:r>
              <a:rPr lang="en-GB" altLang="en-US" sz="2000" b="1" u="sng" dirty="0" smtClean="0">
                <a:solidFill>
                  <a:schemeClr val="bg1"/>
                </a:solidFill>
              </a:rPr>
              <a:t>Why?</a:t>
            </a:r>
          </a:p>
          <a:p>
            <a:pPr eaLnBrk="1" hangingPunct="1">
              <a:buClr>
                <a:schemeClr val="bg1"/>
              </a:buClr>
              <a:buAutoNum type="arabicParenR"/>
            </a:pPr>
            <a:r>
              <a:rPr lang="en-GB" altLang="en-US" sz="1600" dirty="0" smtClean="0">
                <a:solidFill>
                  <a:schemeClr val="bg1"/>
                </a:solidFill>
              </a:rPr>
              <a:t>It’s one of the 5 pillars</a:t>
            </a:r>
          </a:p>
          <a:p>
            <a:pPr eaLnBrk="1" hangingPunct="1">
              <a:buClr>
                <a:schemeClr val="bg1"/>
              </a:buClr>
              <a:buAutoNum type="arabicParenR"/>
            </a:pPr>
            <a:r>
              <a:rPr lang="en-GB" altLang="en-US" sz="1600" dirty="0" smtClean="0">
                <a:solidFill>
                  <a:schemeClr val="bg1"/>
                </a:solidFill>
              </a:rPr>
              <a:t>The Qur’an instructs: “pilgrimage to the House s a duty owed to God by people who are able to undertake it.”</a:t>
            </a:r>
          </a:p>
          <a:p>
            <a:pPr eaLnBrk="1" hangingPunct="1">
              <a:buClr>
                <a:schemeClr val="bg1"/>
              </a:buClr>
              <a:buAutoNum type="arabicParenR"/>
            </a:pPr>
            <a:r>
              <a:rPr lang="en-GB" altLang="en-US" sz="1600" dirty="0" smtClean="0">
                <a:solidFill>
                  <a:schemeClr val="bg1"/>
                </a:solidFill>
              </a:rPr>
              <a:t>The story of Ibrahim taking </a:t>
            </a:r>
            <a:r>
              <a:rPr lang="en-GB" altLang="en-US" sz="1600" dirty="0" err="1" smtClean="0">
                <a:solidFill>
                  <a:schemeClr val="bg1"/>
                </a:solidFill>
              </a:rPr>
              <a:t>Hajira</a:t>
            </a:r>
            <a:r>
              <a:rPr lang="en-GB" altLang="en-US" sz="1600" dirty="0" smtClean="0">
                <a:solidFill>
                  <a:schemeClr val="bg1"/>
                </a:solidFill>
              </a:rPr>
              <a:t> and Ishmael to Arabia. He left them and they ran out of supplies, </a:t>
            </a:r>
            <a:r>
              <a:rPr lang="en-GB" altLang="en-US" sz="1600" dirty="0" err="1" smtClean="0">
                <a:solidFill>
                  <a:schemeClr val="bg1"/>
                </a:solidFill>
              </a:rPr>
              <a:t>Hajira</a:t>
            </a:r>
            <a:r>
              <a:rPr lang="en-GB" altLang="en-US" sz="1600" dirty="0" smtClean="0">
                <a:solidFill>
                  <a:schemeClr val="bg1"/>
                </a:solidFill>
              </a:rPr>
              <a:t> ran between </a:t>
            </a:r>
            <a:r>
              <a:rPr lang="en-GB" altLang="en-US" sz="1600" dirty="0" err="1" smtClean="0">
                <a:solidFill>
                  <a:schemeClr val="bg1"/>
                </a:solidFill>
              </a:rPr>
              <a:t>Safa</a:t>
            </a:r>
            <a:r>
              <a:rPr lang="en-GB" altLang="en-US" sz="1600" dirty="0" smtClean="0">
                <a:solidFill>
                  <a:schemeClr val="bg1"/>
                </a:solidFill>
              </a:rPr>
              <a:t> and </a:t>
            </a:r>
            <a:r>
              <a:rPr lang="en-GB" altLang="en-US" sz="1600" dirty="0" err="1" smtClean="0">
                <a:solidFill>
                  <a:schemeClr val="bg1"/>
                </a:solidFill>
              </a:rPr>
              <a:t>Marwa</a:t>
            </a:r>
            <a:r>
              <a:rPr lang="en-GB" altLang="en-US" sz="1600" dirty="0" smtClean="0">
                <a:solidFill>
                  <a:schemeClr val="bg1"/>
                </a:solidFill>
              </a:rPr>
              <a:t> looking for water. Ishmael struck the ground with his foot and found a spring. When Ibrahim returned, God told him to build the </a:t>
            </a:r>
            <a:r>
              <a:rPr lang="en-GB" altLang="en-US" sz="1600" dirty="0" err="1" smtClean="0">
                <a:solidFill>
                  <a:schemeClr val="bg1"/>
                </a:solidFill>
              </a:rPr>
              <a:t>Ka’aba</a:t>
            </a:r>
            <a:r>
              <a:rPr lang="en-GB" altLang="en-US" sz="1600" dirty="0" smtClean="0">
                <a:solidFill>
                  <a:schemeClr val="bg1"/>
                </a:solidFill>
              </a:rPr>
              <a:t>.</a:t>
            </a:r>
          </a:p>
          <a:p>
            <a:pPr eaLnBrk="1" hangingPunct="1">
              <a:buClr>
                <a:schemeClr val="bg1"/>
              </a:buClr>
              <a:buAutoNum type="arabicParenR"/>
            </a:pPr>
            <a:r>
              <a:rPr lang="en-GB" altLang="en-US" sz="1600" dirty="0" smtClean="0">
                <a:solidFill>
                  <a:schemeClr val="bg1"/>
                </a:solidFill>
              </a:rPr>
              <a:t>In 628CE, Muhammad took back control of the </a:t>
            </a:r>
            <a:r>
              <a:rPr lang="en-GB" altLang="en-US" sz="1600" dirty="0" err="1" smtClean="0">
                <a:solidFill>
                  <a:schemeClr val="bg1"/>
                </a:solidFill>
              </a:rPr>
              <a:t>Ka’aba</a:t>
            </a:r>
            <a:r>
              <a:rPr lang="en-GB" altLang="en-US" sz="1600" dirty="0" smtClean="0">
                <a:solidFill>
                  <a:schemeClr val="bg1"/>
                </a:solidFill>
              </a:rPr>
              <a:t> after it was used as a place of idol worship.</a:t>
            </a:r>
          </a:p>
        </p:txBody>
      </p:sp>
      <p:sp>
        <p:nvSpPr>
          <p:cNvPr id="3076" name="Rectangle 7"/>
          <p:cNvSpPr>
            <a:spLocks noGrp="1" noChangeArrowheads="1"/>
          </p:cNvSpPr>
          <p:nvPr>
            <p:ph sz="quarter" idx="2"/>
          </p:nvPr>
        </p:nvSpPr>
        <p:spPr>
          <a:xfrm>
            <a:off x="3925614" y="141891"/>
            <a:ext cx="8135007" cy="1103586"/>
          </a:xfrm>
          <a:solidFill>
            <a:srgbClr val="FFFF99"/>
          </a:solidFill>
          <a:ln>
            <a:solidFill>
              <a:srgbClr val="FFFF99"/>
            </a:solidFill>
            <a:miter lim="800000"/>
            <a:headEnd/>
            <a:tailEnd/>
          </a:ln>
        </p:spPr>
        <p:txBody>
          <a:bodyPr>
            <a:noAutofit/>
          </a:bodyPr>
          <a:lstStyle/>
          <a:p>
            <a:pPr eaLnBrk="1" hangingPunct="1">
              <a:buFontTx/>
              <a:buNone/>
            </a:pPr>
            <a:r>
              <a:rPr lang="en-GB" altLang="en-US" sz="2000" b="1" u="sng" dirty="0" smtClean="0">
                <a:solidFill>
                  <a:schemeClr val="bg1"/>
                </a:solidFill>
              </a:rPr>
              <a:t>Ihram</a:t>
            </a:r>
          </a:p>
          <a:p>
            <a:pPr eaLnBrk="1" hangingPunct="1"/>
            <a:r>
              <a:rPr lang="en-GB" altLang="en-US" sz="1600" dirty="0" smtClean="0">
                <a:solidFill>
                  <a:schemeClr val="bg1"/>
                </a:solidFill>
              </a:rPr>
              <a:t>State of purity needed to go on pilgrimage. Ritual washing and changing into Ihram clothing – white cloth as a sign of purity and equality.</a:t>
            </a:r>
          </a:p>
        </p:txBody>
      </p:sp>
      <p:sp>
        <p:nvSpPr>
          <p:cNvPr id="3077" name="Rectangle 8"/>
          <p:cNvSpPr>
            <a:spLocks noGrp="1" noChangeArrowheads="1"/>
          </p:cNvSpPr>
          <p:nvPr>
            <p:ph sz="quarter" idx="3"/>
          </p:nvPr>
        </p:nvSpPr>
        <p:spPr>
          <a:xfrm>
            <a:off x="3925615" y="1324303"/>
            <a:ext cx="3326524" cy="2869325"/>
          </a:xfrm>
          <a:solidFill>
            <a:srgbClr val="CCFFFF"/>
          </a:solidFill>
        </p:spPr>
        <p:txBody>
          <a:bodyPr>
            <a:normAutofit/>
          </a:bodyPr>
          <a:lstStyle/>
          <a:p>
            <a:pPr eaLnBrk="1" hangingPunct="1">
              <a:buFontTx/>
              <a:buNone/>
            </a:pPr>
            <a:r>
              <a:rPr lang="en-GB" altLang="en-US" sz="2000" b="1" u="sng" dirty="0" smtClean="0">
                <a:solidFill>
                  <a:schemeClr val="bg1"/>
                </a:solidFill>
              </a:rPr>
              <a:t>Circling the </a:t>
            </a:r>
            <a:r>
              <a:rPr lang="en-GB" altLang="en-US" sz="2000" b="1" u="sng" dirty="0" err="1" smtClean="0">
                <a:solidFill>
                  <a:schemeClr val="bg1"/>
                </a:solidFill>
              </a:rPr>
              <a:t>Ka’aba</a:t>
            </a:r>
            <a:endParaRPr lang="en-GB" altLang="en-US" sz="2000" b="1" u="sng" dirty="0" smtClean="0">
              <a:solidFill>
                <a:schemeClr val="bg1"/>
              </a:solidFill>
            </a:endParaRPr>
          </a:p>
          <a:p>
            <a:r>
              <a:rPr lang="en-GB" altLang="en-US" sz="1700" dirty="0" smtClean="0">
                <a:solidFill>
                  <a:schemeClr val="bg1"/>
                </a:solidFill>
              </a:rPr>
              <a:t>Anti clockwise direction, seven times. If possible, touch the black stone built into the </a:t>
            </a:r>
            <a:r>
              <a:rPr lang="en-GB" altLang="en-US" sz="1700" dirty="0" err="1" smtClean="0">
                <a:solidFill>
                  <a:schemeClr val="bg1"/>
                </a:solidFill>
              </a:rPr>
              <a:t>Ka’aba</a:t>
            </a:r>
            <a:r>
              <a:rPr lang="en-GB" altLang="en-US" sz="1700" dirty="0" smtClean="0">
                <a:solidFill>
                  <a:schemeClr val="bg1"/>
                </a:solidFill>
              </a:rPr>
              <a:t> (usually though to be the only surviving stone from the original). Recite the pilgrim’s prayer.</a:t>
            </a:r>
          </a:p>
        </p:txBody>
      </p:sp>
      <p:sp>
        <p:nvSpPr>
          <p:cNvPr id="6" name="Rectangle 8"/>
          <p:cNvSpPr>
            <a:spLocks noGrp="1" noChangeArrowheads="1"/>
          </p:cNvSpPr>
          <p:nvPr>
            <p:ph sz="quarter" idx="3"/>
          </p:nvPr>
        </p:nvSpPr>
        <p:spPr>
          <a:xfrm>
            <a:off x="7288924" y="1303283"/>
            <a:ext cx="4771697" cy="2858814"/>
          </a:xfrm>
          <a:solidFill>
            <a:schemeClr val="accent4">
              <a:lumMod val="40000"/>
              <a:lumOff val="60000"/>
            </a:schemeClr>
          </a:solidFill>
        </p:spPr>
        <p:txBody>
          <a:bodyPr>
            <a:normAutofit/>
          </a:bodyPr>
          <a:lstStyle/>
          <a:p>
            <a:pPr eaLnBrk="1" hangingPunct="1">
              <a:buFontTx/>
              <a:buNone/>
            </a:pPr>
            <a:r>
              <a:rPr lang="en-GB" altLang="en-US" sz="2000" b="1" u="sng" dirty="0" smtClean="0">
                <a:solidFill>
                  <a:schemeClr val="bg1"/>
                </a:solidFill>
              </a:rPr>
              <a:t>Travelling to Arafat</a:t>
            </a:r>
          </a:p>
          <a:p>
            <a:r>
              <a:rPr lang="en-GB" altLang="en-US" sz="1700" dirty="0" smtClean="0">
                <a:solidFill>
                  <a:schemeClr val="bg1"/>
                </a:solidFill>
              </a:rPr>
              <a:t>Walk along walkway from </a:t>
            </a:r>
            <a:r>
              <a:rPr lang="en-GB" altLang="en-US" sz="1700" dirty="0" err="1" smtClean="0">
                <a:solidFill>
                  <a:schemeClr val="bg1"/>
                </a:solidFill>
              </a:rPr>
              <a:t>Safa</a:t>
            </a:r>
            <a:r>
              <a:rPr lang="en-GB" altLang="en-US" sz="1700" dirty="0" smtClean="0">
                <a:solidFill>
                  <a:schemeClr val="bg1"/>
                </a:solidFill>
              </a:rPr>
              <a:t> and </a:t>
            </a:r>
            <a:r>
              <a:rPr lang="en-GB" altLang="en-US" sz="1700" dirty="0" err="1" smtClean="0">
                <a:solidFill>
                  <a:schemeClr val="bg1"/>
                </a:solidFill>
              </a:rPr>
              <a:t>Marwah</a:t>
            </a:r>
            <a:r>
              <a:rPr lang="en-GB" altLang="en-US" sz="1700" dirty="0" smtClean="0">
                <a:solidFill>
                  <a:schemeClr val="bg1"/>
                </a:solidFill>
              </a:rPr>
              <a:t> (2 hills in the Ishmael story). 7 circuits of this walk, then return to the </a:t>
            </a:r>
            <a:r>
              <a:rPr lang="en-GB" altLang="en-US" sz="1700" dirty="0" err="1" smtClean="0">
                <a:solidFill>
                  <a:schemeClr val="bg1"/>
                </a:solidFill>
              </a:rPr>
              <a:t>Ka’aba</a:t>
            </a:r>
            <a:r>
              <a:rPr lang="en-GB" altLang="en-US" sz="1700" dirty="0" smtClean="0">
                <a:solidFill>
                  <a:schemeClr val="bg1"/>
                </a:solidFill>
              </a:rPr>
              <a:t> to collect water from the </a:t>
            </a:r>
            <a:r>
              <a:rPr lang="en-GB" altLang="en-US" sz="1700" dirty="0" err="1" smtClean="0">
                <a:solidFill>
                  <a:schemeClr val="bg1"/>
                </a:solidFill>
              </a:rPr>
              <a:t>Zamzam</a:t>
            </a:r>
            <a:r>
              <a:rPr lang="en-GB" altLang="en-US" sz="1700" dirty="0" smtClean="0">
                <a:solidFill>
                  <a:schemeClr val="bg1"/>
                </a:solidFill>
              </a:rPr>
              <a:t> well.</a:t>
            </a:r>
          </a:p>
          <a:p>
            <a:r>
              <a:rPr lang="en-GB" altLang="en-US" sz="1700" dirty="0" smtClean="0">
                <a:solidFill>
                  <a:schemeClr val="bg1"/>
                </a:solidFill>
              </a:rPr>
              <a:t>Then walk or ride 13 miles to Arafat. Stop at Mina on the way and spend the night praying and reading the Qur’an.</a:t>
            </a:r>
          </a:p>
        </p:txBody>
      </p:sp>
      <p:sp>
        <p:nvSpPr>
          <p:cNvPr id="7" name="Rectangle 7"/>
          <p:cNvSpPr>
            <a:spLocks noGrp="1" noChangeArrowheads="1"/>
          </p:cNvSpPr>
          <p:nvPr>
            <p:ph sz="quarter" idx="2"/>
          </p:nvPr>
        </p:nvSpPr>
        <p:spPr>
          <a:xfrm>
            <a:off x="3920358" y="4267200"/>
            <a:ext cx="8156027" cy="1849821"/>
          </a:xfrm>
          <a:solidFill>
            <a:schemeClr val="accent6">
              <a:lumMod val="75000"/>
            </a:schemeClr>
          </a:solidFill>
          <a:ln>
            <a:solidFill>
              <a:srgbClr val="FFFF99"/>
            </a:solidFill>
            <a:miter lim="800000"/>
            <a:headEnd/>
            <a:tailEnd/>
          </a:ln>
        </p:spPr>
        <p:txBody>
          <a:bodyPr>
            <a:noAutofit/>
          </a:bodyPr>
          <a:lstStyle/>
          <a:p>
            <a:pPr eaLnBrk="1" hangingPunct="1">
              <a:buFontTx/>
              <a:buNone/>
            </a:pPr>
            <a:r>
              <a:rPr lang="en-GB" altLang="en-US" sz="2000" b="1" u="sng" dirty="0" smtClean="0"/>
              <a:t>Standing at Arafat</a:t>
            </a:r>
          </a:p>
          <a:p>
            <a:pPr eaLnBrk="1" hangingPunct="1"/>
            <a:r>
              <a:rPr lang="en-GB" altLang="en-US" sz="1600" dirty="0" smtClean="0"/>
              <a:t>After staying in Mina, walk to Mount Arafat- where Muhammad is thought to have given his last sermon. The whole afternoon is spent praying in the hot sun, a reminder of the Day of </a:t>
            </a:r>
            <a:r>
              <a:rPr lang="en-GB" altLang="en-US" sz="1600" dirty="0"/>
              <a:t>J</a:t>
            </a:r>
            <a:r>
              <a:rPr lang="en-GB" altLang="en-US" sz="1600" dirty="0" smtClean="0"/>
              <a:t>udgement. Many stay standing to show their commitment- if they are remorseful and determined not to sin again, it is thought God will forgive their sins.</a:t>
            </a: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6">
                                            <p:bg/>
                                          </p:spTgt>
                                        </p:tgtEl>
                                        <p:attrNameLst>
                                          <p:attrName>style.visibility</p:attrName>
                                        </p:attrNameLst>
                                      </p:cBhvr>
                                      <p:to>
                                        <p:strVal val="visible"/>
                                      </p:to>
                                    </p:set>
                                    <p:animEffect transition="in" filter="wipe(down)">
                                      <p:cBhvr>
                                        <p:cTn id="27" dur="500"/>
                                        <p:tgtEl>
                                          <p:spTgt spid="3076">
                                            <p:bg/>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076">
                                            <p:txEl>
                                              <p:pRg st="0" end="0"/>
                                            </p:txEl>
                                          </p:spTgt>
                                        </p:tgtEl>
                                        <p:attrNameLst>
                                          <p:attrName>style.visibility</p:attrName>
                                        </p:attrNameLst>
                                      </p:cBhvr>
                                      <p:to>
                                        <p:strVal val="visible"/>
                                      </p:to>
                                    </p:set>
                                    <p:animEffect transition="in" filter="wipe(down)">
                                      <p:cBhvr>
                                        <p:cTn id="30" dur="500"/>
                                        <p:tgtEl>
                                          <p:spTgt spid="3076">
                                            <p:txEl>
                                              <p:pRg st="0" end="0"/>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076">
                                            <p:txEl>
                                              <p:pRg st="1" end="1"/>
                                            </p:txEl>
                                          </p:spTgt>
                                        </p:tgtEl>
                                        <p:attrNameLst>
                                          <p:attrName>style.visibility</p:attrName>
                                        </p:attrNameLst>
                                      </p:cBhvr>
                                      <p:to>
                                        <p:strVal val="visible"/>
                                      </p:to>
                                    </p:set>
                                    <p:animEffect transition="in" filter="wipe(down)">
                                      <p:cBhvr>
                                        <p:cTn id="33" dur="500"/>
                                        <p:tgtEl>
                                          <p:spTgt spid="3076">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077">
                                            <p:bg/>
                                          </p:spTgt>
                                        </p:tgtEl>
                                        <p:attrNameLst>
                                          <p:attrName>style.visibility</p:attrName>
                                        </p:attrNameLst>
                                      </p:cBhvr>
                                      <p:to>
                                        <p:strVal val="visible"/>
                                      </p:to>
                                    </p:set>
                                    <p:animEffect transition="in" filter="wipe(down)">
                                      <p:cBhvr>
                                        <p:cTn id="38" dur="500"/>
                                        <p:tgtEl>
                                          <p:spTgt spid="3077">
                                            <p:bg/>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077">
                                            <p:txEl>
                                              <p:pRg st="0" end="0"/>
                                            </p:txEl>
                                          </p:spTgt>
                                        </p:tgtEl>
                                        <p:attrNameLst>
                                          <p:attrName>style.visibility</p:attrName>
                                        </p:attrNameLst>
                                      </p:cBhvr>
                                      <p:to>
                                        <p:strVal val="visible"/>
                                      </p:to>
                                    </p:set>
                                    <p:animEffect transition="in" filter="wipe(down)">
                                      <p:cBhvr>
                                        <p:cTn id="41" dur="500"/>
                                        <p:tgtEl>
                                          <p:spTgt spid="3077">
                                            <p:txEl>
                                              <p:pRg st="0" end="0"/>
                                            </p:txEl>
                                          </p:spTgt>
                                        </p:tgtEl>
                                      </p:cBhvr>
                                    </p:animEffect>
                                  </p:childTnLst>
                                </p:cTn>
                              </p:par>
                              <p:par>
                                <p:cTn id="42" presetID="1" presetClass="entr" presetSubtype="0" fill="hold" nodeType="withEffect">
                                  <p:stCondLst>
                                    <p:cond delay="0"/>
                                  </p:stCondLst>
                                  <p:childTnLst>
                                    <p:set>
                                      <p:cBhvr>
                                        <p:cTn id="43" dur="1" fill="hold">
                                          <p:stCondLst>
                                            <p:cond delay="0"/>
                                          </p:stCondLst>
                                        </p:cTn>
                                        <p:tgtEl>
                                          <p:spTgt spid="3077">
                                            <p:txEl>
                                              <p:pRg st="1" end="1"/>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bg/>
                                          </p:spTgt>
                                        </p:tgtEl>
                                        <p:attrNameLst>
                                          <p:attrName>style.visibility</p:attrName>
                                        </p:attrNameLst>
                                      </p:cBhvr>
                                      <p:to>
                                        <p:strVal val="visible"/>
                                      </p:to>
                                    </p:set>
                                    <p:animEffect transition="in" filter="wipe(down)">
                                      <p:cBhvr>
                                        <p:cTn id="48" dur="500"/>
                                        <p:tgtEl>
                                          <p:spTgt spid="6">
                                            <p:bg/>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wipe(down)">
                                      <p:cBhvr>
                                        <p:cTn id="51" dur="500"/>
                                        <p:tgtEl>
                                          <p:spTgt spid="6">
                                            <p:txEl>
                                              <p:pRg st="0" end="0"/>
                                            </p:tx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wipe(down)">
                                      <p:cBhvr>
                                        <p:cTn id="54" dur="500"/>
                                        <p:tgtEl>
                                          <p:spTgt spid="6">
                                            <p:txEl>
                                              <p:pRg st="1" end="1"/>
                                            </p:tx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wipe(down)">
                                      <p:cBhvr>
                                        <p:cTn id="57" dur="50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
                                            <p:bg/>
                                          </p:spTgt>
                                        </p:tgtEl>
                                        <p:attrNameLst>
                                          <p:attrName>style.visibility</p:attrName>
                                        </p:attrNameLst>
                                      </p:cBhvr>
                                      <p:to>
                                        <p:strVal val="visible"/>
                                      </p:to>
                                    </p:set>
                                    <p:animEffect transition="in" filter="wipe(down)">
                                      <p:cBhvr>
                                        <p:cTn id="62" dur="500"/>
                                        <p:tgtEl>
                                          <p:spTgt spid="7">
                                            <p:bg/>
                                          </p:spTgt>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7">
                                            <p:txEl>
                                              <p:pRg st="0" end="0"/>
                                            </p:txEl>
                                          </p:spTgt>
                                        </p:tgtEl>
                                        <p:attrNameLst>
                                          <p:attrName>style.visibility</p:attrName>
                                        </p:attrNameLst>
                                      </p:cBhvr>
                                      <p:to>
                                        <p:strVal val="visible"/>
                                      </p:to>
                                    </p:set>
                                    <p:animEffect transition="in" filter="wipe(down)">
                                      <p:cBhvr>
                                        <p:cTn id="65" dur="500"/>
                                        <p:tgtEl>
                                          <p:spTgt spid="7">
                                            <p:txEl>
                                              <p:pRg st="0" end="0"/>
                                            </p:tx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7">
                                            <p:txEl>
                                              <p:pRg st="1" end="1"/>
                                            </p:txEl>
                                          </p:spTgt>
                                        </p:tgtEl>
                                        <p:attrNameLst>
                                          <p:attrName>style.visibility</p:attrName>
                                        </p:attrNameLst>
                                      </p:cBhvr>
                                      <p:to>
                                        <p:strVal val="visible"/>
                                      </p:to>
                                    </p:set>
                                    <p:animEffect transition="in" filter="wipe(down)">
                                      <p:cBhvr>
                                        <p:cTn id="68"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P spid="3077" grpId="0" build="allAtOnce" animBg="1"/>
      <p:bldP spid="6" grpId="0" build="allAtOnce" animBg="1"/>
      <p:bldP spid="7" grpId="0" build="allAtOnce" animBg="1"/>
    </p:bld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1818</TotalTime>
  <Words>1783</Words>
  <Application>Microsoft Office PowerPoint</Application>
  <PresentationFormat>Custom</PresentationFormat>
  <Paragraphs>131</Paragraphs>
  <Slides>13</Slides>
  <Notes>6</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Quotable</vt:lpstr>
      <vt:lpstr>2_Quotable</vt:lpstr>
      <vt:lpstr>3_Quotable</vt:lpstr>
      <vt:lpstr>4_Quotable</vt:lpstr>
      <vt:lpstr>5_Quotable</vt:lpstr>
      <vt:lpstr>1_Quotable</vt:lpstr>
      <vt:lpstr>Reminder- Easter RS homework for Paper 1 </vt:lpstr>
      <vt:lpstr>Interleaving Revision – Lesson 7</vt:lpstr>
      <vt:lpstr>Interleaving revision- Lesson Format </vt:lpstr>
      <vt:lpstr>Exam practice Christianity: Practices</vt:lpstr>
      <vt:lpstr>Marking Last Week’s Question Islam: Practices</vt:lpstr>
      <vt:lpstr>Review Islam: practices </vt:lpstr>
      <vt:lpstr>Sawm- fasting during Ramadan</vt:lpstr>
      <vt:lpstr>Zakah- almsgiving</vt:lpstr>
      <vt:lpstr>Hajj</vt:lpstr>
      <vt:lpstr>Hajj continued</vt:lpstr>
      <vt:lpstr>Transform Islam: practices</vt:lpstr>
      <vt:lpstr>Quiz – Christianity Beliefs and Teachings</vt:lpstr>
      <vt:lpstr>Test the Teacher Islam: Beliefs and teachings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113</cp:revision>
  <cp:lastPrinted>2018-03-19T10:35:18Z</cp:lastPrinted>
  <dcterms:created xsi:type="dcterms:W3CDTF">2017-03-19T09:57:24Z</dcterms:created>
  <dcterms:modified xsi:type="dcterms:W3CDTF">2018-03-28T09:06:00Z</dcterms:modified>
</cp:coreProperties>
</file>