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742" r:id="rId2"/>
  </p:sldMasterIdLst>
  <p:notesMasterIdLst>
    <p:notesMasterId r:id="rId15"/>
  </p:notesMasterIdLst>
  <p:sldIdLst>
    <p:sldId id="256" r:id="rId3"/>
    <p:sldId id="307" r:id="rId4"/>
    <p:sldId id="263" r:id="rId5"/>
    <p:sldId id="303" r:id="rId6"/>
    <p:sldId id="317" r:id="rId7"/>
    <p:sldId id="327" r:id="rId8"/>
    <p:sldId id="332" r:id="rId9"/>
    <p:sldId id="330" r:id="rId10"/>
    <p:sldId id="333" r:id="rId11"/>
    <p:sldId id="302" r:id="rId12"/>
    <p:sldId id="324" r:id="rId13"/>
    <p:sldId id="265" r:id="rId14"/>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B2E8"/>
    <a:srgbClr val="FFDA65"/>
    <a:srgbClr val="E789E0"/>
    <a:srgbClr val="84CFF0"/>
    <a:srgbClr val="BD92DE"/>
    <a:srgbClr val="66FF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60" autoAdjust="0"/>
    <p:restoredTop sz="72469" autoAdjust="0"/>
  </p:normalViewPr>
  <p:slideViewPr>
    <p:cSldViewPr snapToGrid="0">
      <p:cViewPr>
        <p:scale>
          <a:sx n="60" d="100"/>
          <a:sy n="60" d="100"/>
        </p:scale>
        <p:origin x="-16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1342" y="0"/>
            <a:ext cx="2946347" cy="496491"/>
          </a:xfrm>
          <a:prstGeom prst="rect">
            <a:avLst/>
          </a:prstGeom>
        </p:spPr>
        <p:txBody>
          <a:bodyPr vert="horz" lIns="91440" tIns="45720" rIns="91440" bIns="45720" rtlCol="0"/>
          <a:lstStyle>
            <a:lvl1pPr algn="r">
              <a:defRPr sz="1200"/>
            </a:lvl1pPr>
          </a:lstStyle>
          <a:p>
            <a:fld id="{2F0153AF-D7DD-4168-933F-B64335B4567B}" type="datetimeFigureOut">
              <a:rPr lang="en-GB" smtClean="0"/>
              <a:t>02/04/2019</a:t>
            </a:fld>
            <a:endParaRPr lang="en-GB"/>
          </a:p>
        </p:txBody>
      </p:sp>
      <p:sp>
        <p:nvSpPr>
          <p:cNvPr id="4" name="Slide Image Placeholder 3"/>
          <p:cNvSpPr>
            <a:spLocks noGrp="1" noRot="1" noChangeAspect="1"/>
          </p:cNvSpPr>
          <p:nvPr>
            <p:ph type="sldImg" idx="2"/>
          </p:nvPr>
        </p:nvSpPr>
        <p:spPr>
          <a:xfrm>
            <a:off x="90488" y="744538"/>
            <a:ext cx="6618287" cy="37242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927" y="4716661"/>
            <a:ext cx="5439410" cy="4468416"/>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1599"/>
            <a:ext cx="2946347" cy="49649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1342" y="9431599"/>
            <a:ext cx="2946347" cy="496491"/>
          </a:xfrm>
          <a:prstGeom prst="rect">
            <a:avLst/>
          </a:prstGeom>
        </p:spPr>
        <p:txBody>
          <a:bodyPr vert="horz" lIns="91440" tIns="45720" rIns="91440" bIns="45720" rtlCol="0" anchor="b"/>
          <a:lstStyle>
            <a:lvl1pPr algn="r">
              <a:defRPr sz="1200"/>
            </a:lvl1pPr>
          </a:lstStyle>
          <a:p>
            <a:fld id="{8E5DB5AE-5E6A-4921-A1A3-18863112CD7D}" type="slidenum">
              <a:rPr lang="en-GB" smtClean="0"/>
              <a:t>‹#›</a:t>
            </a:fld>
            <a:endParaRPr lang="en-GB"/>
          </a:p>
        </p:txBody>
      </p:sp>
    </p:spTree>
    <p:extLst>
      <p:ext uri="{BB962C8B-B14F-4D97-AF65-F5344CB8AC3E}">
        <p14:creationId xmlns:p14="http://schemas.microsoft.com/office/powerpoint/2010/main" val="4127390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Megan to</a:t>
            </a:r>
            <a:r>
              <a:rPr lang="en-GB" baseline="0" dirty="0" smtClean="0"/>
              <a:t> complete Crime and Punishment mock.</a:t>
            </a:r>
            <a:endParaRPr lang="en-GB" dirty="0"/>
          </a:p>
        </p:txBody>
      </p:sp>
      <p:sp>
        <p:nvSpPr>
          <p:cNvPr id="4" name="Slide Number Placeholder 3"/>
          <p:cNvSpPr>
            <a:spLocks noGrp="1"/>
          </p:cNvSpPr>
          <p:nvPr>
            <p:ph type="sldNum" sz="quarter" idx="10"/>
          </p:nvPr>
        </p:nvSpPr>
        <p:spPr/>
        <p:txBody>
          <a:bodyPr/>
          <a:lstStyle/>
          <a:p>
            <a:fld id="{8E5DB5AE-5E6A-4921-A1A3-18863112CD7D}" type="slidenum">
              <a:rPr lang="en-GB" smtClean="0"/>
              <a:t>1</a:t>
            </a:fld>
            <a:endParaRPr lang="en-GB"/>
          </a:p>
        </p:txBody>
      </p:sp>
    </p:spTree>
    <p:extLst>
      <p:ext uri="{BB962C8B-B14F-4D97-AF65-F5344CB8AC3E}">
        <p14:creationId xmlns:p14="http://schemas.microsoft.com/office/powerpoint/2010/main" val="994159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Share longer term plan – what we will cover</a:t>
            </a:r>
            <a:r>
              <a:rPr lang="en-GB" baseline="0" dirty="0" smtClean="0"/>
              <a:t> each week between now </a:t>
            </a:r>
            <a:r>
              <a:rPr lang="en-GB" baseline="0" smtClean="0"/>
              <a:t>and the exams</a:t>
            </a:r>
            <a:endParaRPr lang="en-GB"/>
          </a:p>
        </p:txBody>
      </p:sp>
      <p:sp>
        <p:nvSpPr>
          <p:cNvPr id="4" name="Slide Number Placeholder 3"/>
          <p:cNvSpPr>
            <a:spLocks noGrp="1"/>
          </p:cNvSpPr>
          <p:nvPr>
            <p:ph type="sldNum" sz="quarter" idx="10"/>
          </p:nvPr>
        </p:nvSpPr>
        <p:spPr/>
        <p:txBody>
          <a:bodyPr/>
          <a:lstStyle/>
          <a:p>
            <a:fld id="{8E5DB5AE-5E6A-4921-A1A3-18863112CD7D}" type="slidenum">
              <a:rPr lang="en-GB" smtClean="0"/>
              <a:t>3</a:t>
            </a:fld>
            <a:endParaRPr lang="en-GB"/>
          </a:p>
        </p:txBody>
      </p:sp>
    </p:spTree>
    <p:extLst>
      <p:ext uri="{BB962C8B-B14F-4D97-AF65-F5344CB8AC3E}">
        <p14:creationId xmlns:p14="http://schemas.microsoft.com/office/powerpoint/2010/main" val="3508788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E5DB5AE-5E6A-4921-A1A3-18863112CD7D}" type="slidenum">
              <a:rPr lang="en-GB" smtClean="0"/>
              <a:t>4</a:t>
            </a:fld>
            <a:endParaRPr lang="en-GB" dirty="0"/>
          </a:p>
        </p:txBody>
      </p:sp>
    </p:spTree>
    <p:extLst>
      <p:ext uri="{BB962C8B-B14F-4D97-AF65-F5344CB8AC3E}">
        <p14:creationId xmlns:p14="http://schemas.microsoft.com/office/powerpoint/2010/main" val="28202961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GB" dirty="0" smtClean="0"/>
              <a:t>See slides</a:t>
            </a:r>
            <a:r>
              <a:rPr lang="en-GB" baseline="0" dirty="0" smtClean="0"/>
              <a:t> 11-12 from revision L1</a:t>
            </a:r>
            <a:endParaRPr lang="en-GB" dirty="0"/>
          </a:p>
        </p:txBody>
      </p:sp>
      <p:sp>
        <p:nvSpPr>
          <p:cNvPr id="4" name="Slide Number Placeholder 3"/>
          <p:cNvSpPr>
            <a:spLocks noGrp="1"/>
          </p:cNvSpPr>
          <p:nvPr>
            <p:ph type="sldNum" sz="quarter" idx="10"/>
          </p:nvPr>
        </p:nvSpPr>
        <p:spPr/>
        <p:txBody>
          <a:bodyPr/>
          <a:lstStyle/>
          <a:p>
            <a:fld id="{8E5DB5AE-5E6A-4921-A1A3-18863112CD7D}" type="slidenum">
              <a:rPr lang="en-GB" smtClean="0"/>
              <a:t>5</a:t>
            </a:fld>
            <a:endParaRPr lang="en-GB" dirty="0"/>
          </a:p>
        </p:txBody>
      </p:sp>
    </p:spTree>
    <p:extLst>
      <p:ext uri="{BB962C8B-B14F-4D97-AF65-F5344CB8AC3E}">
        <p14:creationId xmlns:p14="http://schemas.microsoft.com/office/powerpoint/2010/main" val="28202961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E5DB5AE-5E6A-4921-A1A3-18863112CD7D}" type="slidenum">
              <a:rPr lang="en-GB" smtClean="0"/>
              <a:t>6</a:t>
            </a:fld>
            <a:endParaRPr lang="en-GB"/>
          </a:p>
        </p:txBody>
      </p:sp>
    </p:spTree>
    <p:extLst>
      <p:ext uri="{BB962C8B-B14F-4D97-AF65-F5344CB8AC3E}">
        <p14:creationId xmlns:p14="http://schemas.microsoft.com/office/powerpoint/2010/main" val="32461412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A6A2F4-0551-440F-BBAD-867B99CFC5DE}" type="slidenum">
              <a:rPr lang="en-GB" smtClean="0"/>
              <a:t>8</a:t>
            </a:fld>
            <a:endParaRPr lang="en-GB"/>
          </a:p>
        </p:txBody>
      </p:sp>
    </p:spTree>
    <p:extLst>
      <p:ext uri="{BB962C8B-B14F-4D97-AF65-F5344CB8AC3E}">
        <p14:creationId xmlns:p14="http://schemas.microsoft.com/office/powerpoint/2010/main" val="2999632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1) Ones on the spec are poverty, upbringing, mental illness, addiction, greed, hate, opposition to an unjust law. 2) Retribution, reformation, deterrence. 3) ‘do not steal,’ Sharia law this would be punished by removal of fingers/hand. 4) ‘forgive seventy times seven times’, ‘forgive us our sins as we forgive those who sin against us,’ ‘turn the other cheek,’ ‘if you forgive other people when they sin against you, your heavenly Father will also forgive you…’ 5) see </a:t>
            </a:r>
            <a:r>
              <a:rPr lang="en-GB" baseline="0" dirty="0" err="1" smtClean="0"/>
              <a:t>Xtianity</a:t>
            </a:r>
            <a:r>
              <a:rPr lang="en-GB" baseline="0" dirty="0" smtClean="0"/>
              <a:t> textbook definition p156. </a:t>
            </a:r>
            <a:r>
              <a:rPr lang="en-GB" baseline="0" dirty="0" smtClean="0"/>
              <a:t>6) Sharia.</a:t>
            </a:r>
            <a:endParaRPr lang="en-GB" dirty="0"/>
          </a:p>
        </p:txBody>
      </p:sp>
      <p:sp>
        <p:nvSpPr>
          <p:cNvPr id="4" name="Slide Number Placeholder 3"/>
          <p:cNvSpPr>
            <a:spLocks noGrp="1"/>
          </p:cNvSpPr>
          <p:nvPr>
            <p:ph type="sldNum" sz="quarter" idx="10"/>
          </p:nvPr>
        </p:nvSpPr>
        <p:spPr/>
        <p:txBody>
          <a:bodyPr/>
          <a:lstStyle/>
          <a:p>
            <a:fld id="{8E5DB5AE-5E6A-4921-A1A3-18863112CD7D}" type="slidenum">
              <a:rPr lang="en-GB" smtClean="0"/>
              <a:t>11</a:t>
            </a:fld>
            <a:endParaRPr lang="en-GB"/>
          </a:p>
        </p:txBody>
      </p:sp>
    </p:spTree>
    <p:extLst>
      <p:ext uri="{BB962C8B-B14F-4D97-AF65-F5344CB8AC3E}">
        <p14:creationId xmlns:p14="http://schemas.microsoft.com/office/powerpoint/2010/main" val="3215553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4/2/2019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4/2/2019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0" y="274638"/>
            <a:ext cx="10972800" cy="1143000"/>
          </a:xfr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609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6197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609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Content Placeholder 5"/>
          <p:cNvSpPr>
            <a:spLocks noGrp="1"/>
          </p:cNvSpPr>
          <p:nvPr>
            <p:ph sz="quarter" idx="4"/>
          </p:nvPr>
        </p:nvSpPr>
        <p:spPr>
          <a:xfrm>
            <a:off x="6197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9" name="Rectangle 6"/>
          <p:cNvSpPr>
            <a:spLocks noGrp="1" noChangeArrowheads="1"/>
          </p:cNvSpPr>
          <p:nvPr>
            <p:ph type="sldNum" sz="quarter" idx="12"/>
          </p:nvPr>
        </p:nvSpPr>
        <p:spPr>
          <a:ln/>
        </p:spPr>
        <p:txBody>
          <a:bodyPr/>
          <a:lstStyle>
            <a:lvl1pPr>
              <a:defRPr/>
            </a:lvl1pPr>
          </a:lstStyle>
          <a:p>
            <a:pPr>
              <a:defRPr/>
            </a:pPr>
            <a:fld id="{0AAAD444-B0BB-407F-AF3C-B755CBEAE815}" type="slidenum">
              <a:rPr lang="en-GB"/>
              <a:pPr>
                <a:defRPr/>
              </a:pPr>
              <a:t>‹#›</a:t>
            </a:fld>
            <a:endParaRPr lang="en-GB" dirty="0"/>
          </a:p>
        </p:txBody>
      </p:sp>
    </p:spTree>
    <p:extLst>
      <p:ext uri="{BB962C8B-B14F-4D97-AF65-F5344CB8AC3E}">
        <p14:creationId xmlns:p14="http://schemas.microsoft.com/office/powerpoint/2010/main" val="4413029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60774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734251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178597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4/2/2019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6731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4/2/2019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08934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4/2/2019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70613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4/2/2019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805739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4/2/2019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2329909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4/2/2019</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3715532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4/2/2019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659135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4690988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4/2/2019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664834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9565657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34989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4/2/2019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4/2/2019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4/2/2019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4/2/2019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4/2/2019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4/2/2019</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theme" Target="../theme/theme2.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4/2/2019</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 id="2147483758" r:id="rId15"/>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4/2/2019</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40506468"/>
      </p:ext>
    </p:extLst>
  </p:cSld>
  <p:clrMap bg1="dk1" tx1="lt1" bg2="dk2" tx2="lt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 id="2147483754" r:id="rId12"/>
    <p:sldLayoutId id="2147483755" r:id="rId13"/>
    <p:sldLayoutId id="2147483756"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9176" y="281354"/>
            <a:ext cx="10572000" cy="1407367"/>
          </a:xfrm>
        </p:spPr>
        <p:txBody>
          <a:bodyPr/>
          <a:lstStyle/>
          <a:p>
            <a:r>
              <a:rPr lang="en-GB" u="sng" dirty="0"/>
              <a:t>Interleaving </a:t>
            </a:r>
            <a:r>
              <a:rPr lang="en-GB" u="sng" dirty="0" smtClean="0"/>
              <a:t>Revision - Lesson 6</a:t>
            </a:r>
            <a:endParaRPr lang="en-GB" u="sng" dirty="0"/>
          </a:p>
        </p:txBody>
      </p:sp>
      <p:sp>
        <p:nvSpPr>
          <p:cNvPr id="5" name="Subtitle 4"/>
          <p:cNvSpPr>
            <a:spLocks noGrp="1"/>
          </p:cNvSpPr>
          <p:nvPr>
            <p:ph type="subTitle" idx="1"/>
          </p:nvPr>
        </p:nvSpPr>
        <p:spPr/>
        <p:txBody>
          <a:bodyPr/>
          <a:lstStyle/>
          <a:p>
            <a:endParaRPr lang="en-GB"/>
          </a:p>
        </p:txBody>
      </p:sp>
      <p:sp>
        <p:nvSpPr>
          <p:cNvPr id="3" name="Rounded Rectangle 2"/>
          <p:cNvSpPr/>
          <p:nvPr/>
        </p:nvSpPr>
        <p:spPr>
          <a:xfrm>
            <a:off x="6227379" y="1954925"/>
            <a:ext cx="5423338" cy="2238703"/>
          </a:xfrm>
          <a:prstGeom prst="roundRect">
            <a:avLst/>
          </a:prstGeom>
          <a:solidFill>
            <a:srgbClr val="FFDA6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solidFill>
                  <a:schemeClr val="bg1"/>
                </a:solidFill>
              </a:rPr>
              <a:t>3 lessons with me after Easter hols! (2 if you’re doing French)</a:t>
            </a:r>
            <a:endParaRPr lang="en-GB" sz="2800" dirty="0">
              <a:solidFill>
                <a:schemeClr val="bg1"/>
              </a:solidFill>
            </a:endParaRPr>
          </a:p>
        </p:txBody>
      </p:sp>
      <p:sp>
        <p:nvSpPr>
          <p:cNvPr id="6" name="Rounded Rectangle 5"/>
          <p:cNvSpPr/>
          <p:nvPr/>
        </p:nvSpPr>
        <p:spPr>
          <a:xfrm>
            <a:off x="530772" y="1954925"/>
            <a:ext cx="5423338" cy="2238703"/>
          </a:xfrm>
          <a:prstGeom prst="roundRect">
            <a:avLst/>
          </a:prstGeom>
          <a:solidFill>
            <a:srgbClr val="E789E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bg1"/>
                </a:solidFill>
              </a:rPr>
              <a:t>2</a:t>
            </a:r>
            <a:r>
              <a:rPr lang="en-GB" sz="2800" dirty="0" smtClean="0">
                <a:solidFill>
                  <a:schemeClr val="bg1"/>
                </a:solidFill>
              </a:rPr>
              <a:t> lessons with me until Easter hols!</a:t>
            </a:r>
            <a:endParaRPr lang="en-GB" sz="2800" dirty="0">
              <a:solidFill>
                <a:schemeClr val="bg1"/>
              </a:solidFill>
            </a:endParaRPr>
          </a:p>
        </p:txBody>
      </p:sp>
      <p:sp>
        <p:nvSpPr>
          <p:cNvPr id="7" name="Rounded Rectangle 6"/>
          <p:cNvSpPr/>
          <p:nvPr/>
        </p:nvSpPr>
        <p:spPr>
          <a:xfrm>
            <a:off x="562301" y="4440622"/>
            <a:ext cx="5423338" cy="2238703"/>
          </a:xfrm>
          <a:prstGeom prst="roundRect">
            <a:avLst/>
          </a:prstGeom>
          <a:solidFill>
            <a:srgbClr val="66FF6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solidFill>
                  <a:schemeClr val="bg1"/>
                </a:solidFill>
              </a:rPr>
              <a:t>5 lessons with me ever!</a:t>
            </a:r>
            <a:endParaRPr lang="en-GB" sz="2800" dirty="0">
              <a:solidFill>
                <a:schemeClr val="bg1"/>
              </a:solidFill>
            </a:endParaRPr>
          </a:p>
        </p:txBody>
      </p:sp>
      <p:sp>
        <p:nvSpPr>
          <p:cNvPr id="8" name="Rounded Rectangle 7"/>
          <p:cNvSpPr/>
          <p:nvPr/>
        </p:nvSpPr>
        <p:spPr>
          <a:xfrm>
            <a:off x="6274677" y="4440621"/>
            <a:ext cx="5423338" cy="2238703"/>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solidFill>
                  <a:schemeClr val="bg1"/>
                </a:solidFill>
              </a:rPr>
              <a:t>Less than 6 weeks until your first RS exam!</a:t>
            </a:r>
            <a:endParaRPr lang="en-GB" sz="2800" dirty="0">
              <a:solidFill>
                <a:schemeClr val="bg1"/>
              </a:solidFill>
            </a:endParaRPr>
          </a:p>
        </p:txBody>
      </p:sp>
    </p:spTree>
    <p:extLst>
      <p:ext uri="{BB962C8B-B14F-4D97-AF65-F5344CB8AC3E}">
        <p14:creationId xmlns:p14="http://schemas.microsoft.com/office/powerpoint/2010/main" val="39990327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12192000" cy="1907628"/>
          </a:xfrm>
          <a:prstGeom prst="rect">
            <a:avLst/>
          </a:prstGeom>
          <a:solidFill>
            <a:srgbClr val="FF3399"/>
          </a:solidFill>
          <a:ln>
            <a:solidFill>
              <a:srgbClr val="D600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Content Placeholder 2"/>
          <p:cNvSpPr>
            <a:spLocks noGrp="1"/>
          </p:cNvSpPr>
          <p:nvPr>
            <p:ph idx="1"/>
          </p:nvPr>
        </p:nvSpPr>
        <p:spPr>
          <a:xfrm>
            <a:off x="802947" y="2506067"/>
            <a:ext cx="10554574" cy="3636511"/>
          </a:xfrm>
        </p:spPr>
        <p:txBody>
          <a:bodyPr>
            <a:noAutofit/>
          </a:bodyPr>
          <a:lstStyle/>
          <a:p>
            <a:pPr marL="0" indent="0">
              <a:buNone/>
            </a:pPr>
            <a:r>
              <a:rPr lang="en-GB" sz="2400" dirty="0" smtClean="0"/>
              <a:t>You now have </a:t>
            </a:r>
            <a:r>
              <a:rPr lang="en-GB" sz="2400" dirty="0" smtClean="0"/>
              <a:t>10 </a:t>
            </a:r>
            <a:r>
              <a:rPr lang="en-GB" sz="2400" dirty="0" smtClean="0"/>
              <a:t>minutes to transform this information into some revision materials.</a:t>
            </a:r>
          </a:p>
          <a:p>
            <a:pPr marL="0" indent="0">
              <a:buNone/>
            </a:pPr>
            <a:r>
              <a:rPr lang="en-GB" sz="2400" dirty="0" smtClean="0"/>
              <a:t>ONLY USE YOUR NOTES IF YOU ABSOLUTELY HAVE TO!!!</a:t>
            </a:r>
            <a:endParaRPr lang="en-GB" sz="2400" dirty="0"/>
          </a:p>
          <a:p>
            <a:pPr marL="0" indent="0">
              <a:buNone/>
            </a:pPr>
            <a:endParaRPr lang="en-GB" sz="2400" dirty="0"/>
          </a:p>
          <a:p>
            <a:pPr>
              <a:buClr>
                <a:srgbClr val="FF0066"/>
              </a:buClr>
            </a:pPr>
            <a:r>
              <a:rPr lang="en-GB" sz="2400" dirty="0" smtClean="0"/>
              <a:t>LISTS</a:t>
            </a:r>
          </a:p>
          <a:p>
            <a:pPr>
              <a:buClr>
                <a:srgbClr val="FF0066"/>
              </a:buClr>
            </a:pPr>
            <a:r>
              <a:rPr lang="en-GB" sz="2400" dirty="0" smtClean="0"/>
              <a:t>MIND MAPS</a:t>
            </a:r>
          </a:p>
          <a:p>
            <a:pPr>
              <a:buClr>
                <a:srgbClr val="FF0066"/>
              </a:buClr>
            </a:pPr>
            <a:r>
              <a:rPr lang="en-GB" sz="2400" dirty="0" smtClean="0"/>
              <a:t>FLASH CARDS</a:t>
            </a:r>
          </a:p>
          <a:p>
            <a:pPr>
              <a:buClr>
                <a:srgbClr val="FF0066"/>
              </a:buClr>
            </a:pPr>
            <a:r>
              <a:rPr lang="en-GB" sz="2400" dirty="0" smtClean="0"/>
              <a:t>QUIZZES</a:t>
            </a:r>
          </a:p>
        </p:txBody>
      </p:sp>
      <p:sp>
        <p:nvSpPr>
          <p:cNvPr id="6" name="Title 1"/>
          <p:cNvSpPr txBox="1">
            <a:spLocks/>
          </p:cNvSpPr>
          <p:nvPr/>
        </p:nvSpPr>
        <p:spPr>
          <a:xfrm>
            <a:off x="810000" y="273768"/>
            <a:ext cx="10571998" cy="1255488"/>
          </a:xfrm>
          <a:prstGeom prst="rect">
            <a:avLst/>
          </a:prstGeom>
          <a:ln>
            <a:noFill/>
          </a:ln>
          <a:effectLst>
            <a:outerShdw blurRad="50800" dir="14400000">
              <a:srgbClr val="000000">
                <a:alpha val="60000"/>
              </a:srgbClr>
            </a:outerShdw>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GB" dirty="0">
              <a:ln w="900" cmpd="sng">
                <a:noFill/>
                <a:prstDash val="solid"/>
              </a:ln>
              <a:solidFill>
                <a:schemeClr val="tx1"/>
              </a:solidFill>
              <a:effectLst>
                <a:innerShdw blurRad="101600" dist="76200" dir="5400000">
                  <a:schemeClr val="accent1">
                    <a:satMod val="190000"/>
                    <a:tint val="100000"/>
                    <a:alpha val="74000"/>
                  </a:schemeClr>
                </a:innerShdw>
              </a:effectLst>
              <a:latin typeface="Comfortaa" panose="020F0603070000060003" pitchFamily="34" charset="0"/>
            </a:endParaRPr>
          </a:p>
        </p:txBody>
      </p:sp>
      <p:sp>
        <p:nvSpPr>
          <p:cNvPr id="4" name="Rectangle 3"/>
          <p:cNvSpPr/>
          <p:nvPr/>
        </p:nvSpPr>
        <p:spPr>
          <a:xfrm>
            <a:off x="397301" y="353649"/>
            <a:ext cx="7842211" cy="1200329"/>
          </a:xfrm>
          <a:prstGeom prst="rect">
            <a:avLst/>
          </a:prstGeom>
          <a:noFill/>
        </p:spPr>
        <p:txBody>
          <a:bodyPr wrap="none" lIns="91440" tIns="45720" rIns="91440" bIns="45720">
            <a:spAutoFit/>
          </a:bodyPr>
          <a:lstStyle/>
          <a:p>
            <a:r>
              <a:rPr lang="en-US" sz="36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reflection blurRad="6350" stA="60000" endA="900" endPos="58000" dir="5400000" sy="-100000" algn="bl" rotWithShape="0"/>
                </a:effectLst>
              </a:rPr>
              <a:t>Transform</a:t>
            </a:r>
          </a:p>
          <a:p>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reflection blurRad="6350" stA="60000" endA="900" endPos="58000" dir="5400000" sy="-100000" algn="bl" rotWithShape="0"/>
                </a:effectLst>
              </a:rPr>
              <a:t>Religion Relationships and Families</a:t>
            </a:r>
            <a:endParaRPr lang="en-US" sz="3600" b="0" cap="none" spc="0" dirty="0">
              <a:ln w="18415" cmpd="sng">
                <a:solidFill>
                  <a:srgbClr val="FFFFFF"/>
                </a:solidFill>
                <a:prstDash val="solid"/>
              </a:ln>
              <a:solidFill>
                <a:srgbClr val="FFFFFF"/>
              </a:solidFill>
              <a:effectLst>
                <a:outerShdw blurRad="63500" dir="3600000" algn="tl" rotWithShape="0">
                  <a:srgbClr val="000000">
                    <a:alpha val="70000"/>
                  </a:srgbClr>
                </a:outerShdw>
                <a:reflection blurRad="6350" stA="60000" endA="900" endPos="58000" dir="5400000" sy="-100000" algn="bl" rotWithShape="0"/>
              </a:effectLst>
            </a:endParaRPr>
          </a:p>
        </p:txBody>
      </p:sp>
    </p:spTree>
    <p:extLst>
      <p:ext uri="{BB962C8B-B14F-4D97-AF65-F5344CB8AC3E}">
        <p14:creationId xmlns:p14="http://schemas.microsoft.com/office/powerpoint/2010/main" val="13019490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89186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810001" y="318187"/>
            <a:ext cx="10571998" cy="1255488"/>
          </a:xfrm>
        </p:spPr>
        <p:txBody>
          <a:bodyPr>
            <a:scene3d>
              <a:camera prst="orthographicFront"/>
              <a:lightRig rig="soft" dir="t">
                <a:rot lat="0" lon="0" rev="10800000"/>
              </a:lightRig>
            </a:scene3d>
            <a:sp3d>
              <a:bevelT w="27940" h="12700"/>
              <a:contourClr>
                <a:srgbClr val="DDDDDD"/>
              </a:contourClr>
            </a:sp3d>
          </a:bodyPr>
          <a:lstStyle/>
          <a:p>
            <a:r>
              <a:rPr lang="en-GB" sz="4400" spc="150" dirty="0" smtClean="0">
                <a:ln w="11430"/>
                <a:solidFill>
                  <a:srgbClr val="F8F8F8"/>
                </a:solidFill>
                <a:effectLst>
                  <a:outerShdw blurRad="25400" algn="tl" rotWithShape="0">
                    <a:srgbClr val="000000">
                      <a:alpha val="43000"/>
                    </a:srgbClr>
                  </a:outerShdw>
                </a:effectLst>
                <a:latin typeface="Comfortaa" panose="020F0603070000060003" pitchFamily="34" charset="0"/>
              </a:rPr>
              <a:t>Quiz</a:t>
            </a:r>
            <a:br>
              <a:rPr lang="en-GB" sz="4400" spc="150" dirty="0" smtClean="0">
                <a:ln w="11430"/>
                <a:solidFill>
                  <a:srgbClr val="F8F8F8"/>
                </a:solidFill>
                <a:effectLst>
                  <a:outerShdw blurRad="25400" algn="tl" rotWithShape="0">
                    <a:srgbClr val="000000">
                      <a:alpha val="43000"/>
                    </a:srgbClr>
                  </a:outerShdw>
                </a:effectLst>
                <a:latin typeface="Comfortaa" panose="020F0603070000060003" pitchFamily="34" charset="0"/>
              </a:rPr>
            </a:br>
            <a:r>
              <a:rPr lang="en-GB" sz="4400" spc="150" dirty="0" smtClean="0">
                <a:ln w="11430"/>
                <a:solidFill>
                  <a:srgbClr val="F8F8F8"/>
                </a:solidFill>
                <a:effectLst>
                  <a:outerShdw blurRad="25400" algn="tl" rotWithShape="0">
                    <a:srgbClr val="000000">
                      <a:alpha val="43000"/>
                    </a:srgbClr>
                  </a:outerShdw>
                </a:effectLst>
                <a:latin typeface="Comfortaa" panose="020F0603070000060003" pitchFamily="34" charset="0"/>
              </a:rPr>
              <a:t>Religion, Crime and Punishment</a:t>
            </a:r>
            <a:endParaRPr lang="en-GB" sz="4400" spc="150" dirty="0">
              <a:ln w="11430"/>
              <a:solidFill>
                <a:srgbClr val="F8F8F8"/>
              </a:solidFill>
              <a:effectLst>
                <a:outerShdw blurRad="25400" algn="tl" rotWithShape="0">
                  <a:srgbClr val="000000">
                    <a:alpha val="43000"/>
                  </a:srgbClr>
                </a:outerShdw>
              </a:effectLst>
              <a:latin typeface="Comfortaa" panose="020F0603070000060003" pitchFamily="34" charset="0"/>
            </a:endParaRPr>
          </a:p>
        </p:txBody>
      </p:sp>
      <p:sp>
        <p:nvSpPr>
          <p:cNvPr id="3" name="Content Placeholder 2"/>
          <p:cNvSpPr>
            <a:spLocks noGrp="1"/>
          </p:cNvSpPr>
          <p:nvPr>
            <p:ph idx="1"/>
          </p:nvPr>
        </p:nvSpPr>
        <p:spPr>
          <a:xfrm>
            <a:off x="818712" y="2222287"/>
            <a:ext cx="10879302" cy="4273763"/>
          </a:xfrm>
        </p:spPr>
        <p:txBody>
          <a:bodyPr>
            <a:normAutofit/>
          </a:bodyPr>
          <a:lstStyle/>
          <a:p>
            <a:pPr>
              <a:buClr>
                <a:schemeClr val="accent2">
                  <a:lumMod val="75000"/>
                </a:schemeClr>
              </a:buClr>
              <a:buFont typeface="+mj-lt"/>
              <a:buAutoNum type="arabicPeriod"/>
            </a:pPr>
            <a:r>
              <a:rPr lang="en-GB" sz="2400" dirty="0" smtClean="0">
                <a:latin typeface="Comfortaa" panose="020F0603070000060003" pitchFamily="34" charset="0"/>
              </a:rPr>
              <a:t>Name 2 causes of crime.</a:t>
            </a:r>
          </a:p>
          <a:p>
            <a:pPr>
              <a:buClr>
                <a:schemeClr val="accent2">
                  <a:lumMod val="75000"/>
                </a:schemeClr>
              </a:buClr>
              <a:buFont typeface="+mj-lt"/>
              <a:buAutoNum type="arabicPeriod"/>
            </a:pPr>
            <a:r>
              <a:rPr lang="en-GB" sz="2400" dirty="0" smtClean="0">
                <a:latin typeface="Comfortaa" panose="020F0603070000060003" pitchFamily="34" charset="0"/>
              </a:rPr>
              <a:t>Name 2 aims of punishment.</a:t>
            </a:r>
          </a:p>
          <a:p>
            <a:pPr>
              <a:buClr>
                <a:schemeClr val="accent2">
                  <a:lumMod val="75000"/>
                </a:schemeClr>
              </a:buClr>
              <a:buFont typeface="+mj-lt"/>
              <a:buAutoNum type="arabicPeriod"/>
            </a:pPr>
            <a:r>
              <a:rPr lang="en-GB" sz="2400" dirty="0" smtClean="0">
                <a:latin typeface="Comfortaa" panose="020F0603070000060003" pitchFamily="34" charset="0"/>
              </a:rPr>
              <a:t>Give a religious teaching against theft.</a:t>
            </a:r>
          </a:p>
          <a:p>
            <a:pPr>
              <a:buClr>
                <a:schemeClr val="accent2">
                  <a:lumMod val="75000"/>
                </a:schemeClr>
              </a:buClr>
              <a:buFont typeface="+mj-lt"/>
              <a:buAutoNum type="arabicPeriod"/>
            </a:pPr>
            <a:r>
              <a:rPr lang="en-GB" sz="2400" dirty="0" smtClean="0">
                <a:latin typeface="Comfortaa" panose="020F0603070000060003" pitchFamily="34" charset="0"/>
              </a:rPr>
              <a:t>Give a religious quote about forgiveness.</a:t>
            </a:r>
          </a:p>
          <a:p>
            <a:pPr>
              <a:buClr>
                <a:schemeClr val="accent2">
                  <a:lumMod val="75000"/>
                </a:schemeClr>
              </a:buClr>
              <a:buFont typeface="+mj-lt"/>
              <a:buAutoNum type="arabicPeriod"/>
            </a:pPr>
            <a:r>
              <a:rPr lang="en-GB" sz="2400" dirty="0" smtClean="0">
                <a:latin typeface="Comfortaa" panose="020F0603070000060003" pitchFamily="34" charset="0"/>
              </a:rPr>
              <a:t>What is the principle of utility? (hint- it is often used to support the death penalty)</a:t>
            </a:r>
          </a:p>
          <a:p>
            <a:pPr>
              <a:buClr>
                <a:schemeClr val="accent2">
                  <a:lumMod val="75000"/>
                </a:schemeClr>
              </a:buClr>
              <a:buFont typeface="+mj-lt"/>
              <a:buAutoNum type="arabicPeriod"/>
            </a:pPr>
            <a:r>
              <a:rPr lang="en-GB" sz="2400" dirty="0" smtClean="0">
                <a:latin typeface="Comfortaa" panose="020F0603070000060003" pitchFamily="34" charset="0"/>
              </a:rPr>
              <a:t>Which religious system of law supports corporal punishment?</a:t>
            </a:r>
            <a:endParaRPr lang="en-GB" sz="2400" dirty="0">
              <a:latin typeface="Comfortaa" panose="020F0603070000060003" pitchFamily="34" charset="0"/>
            </a:endParaRPr>
          </a:p>
        </p:txBody>
      </p:sp>
    </p:spTree>
    <p:extLst>
      <p:ext uri="{BB962C8B-B14F-4D97-AF65-F5344CB8AC3E}">
        <p14:creationId xmlns:p14="http://schemas.microsoft.com/office/powerpoint/2010/main" val="1143727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Test the </a:t>
            </a:r>
            <a:r>
              <a:rPr lang="en-GB" dirty="0" smtClean="0"/>
              <a:t>Teacher</a:t>
            </a:r>
            <a:br>
              <a:rPr lang="en-GB" dirty="0" smtClean="0"/>
            </a:br>
            <a:r>
              <a:rPr lang="en-GB" dirty="0" smtClean="0"/>
              <a:t>Religion, Relationships and Families</a:t>
            </a:r>
            <a:endParaRPr lang="en-GB" dirty="0"/>
          </a:p>
        </p:txBody>
      </p:sp>
      <p:sp>
        <p:nvSpPr>
          <p:cNvPr id="4" name="Content Placeholder 2"/>
          <p:cNvSpPr txBox="1">
            <a:spLocks/>
          </p:cNvSpPr>
          <p:nvPr/>
        </p:nvSpPr>
        <p:spPr>
          <a:xfrm>
            <a:off x="488731" y="2374687"/>
            <a:ext cx="11036955" cy="3636511"/>
          </a:xfrm>
          <a:prstGeom prst="rect">
            <a:avLst/>
          </a:prstGeom>
          <a:effectLst>
            <a:outerShdw blurRad="50800" dir="14400000">
              <a:srgbClr val="000000">
                <a:alpha val="40000"/>
              </a:srgbClr>
            </a:outerShdw>
          </a:effectLst>
        </p:spPr>
        <p:txBody>
          <a:bodyPr vert="horz" lIns="91440" tIns="45720" rIns="91440" bIns="45720" rtlCol="0" anchor="ctr">
            <a:norm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r>
              <a:rPr lang="en-GB" sz="2400" dirty="0" smtClean="0"/>
              <a:t>As a table, come </a:t>
            </a:r>
            <a:r>
              <a:rPr lang="en-GB" sz="2400" dirty="0"/>
              <a:t>up with either </a:t>
            </a:r>
            <a:r>
              <a:rPr lang="en-GB" sz="2400" dirty="0" smtClean="0"/>
              <a:t>a 4, 5 or 12 </a:t>
            </a:r>
            <a:r>
              <a:rPr lang="en-GB" sz="2400" dirty="0"/>
              <a:t>mark question you would like me to answer</a:t>
            </a:r>
            <a:r>
              <a:rPr lang="en-GB" sz="2400" dirty="0" smtClean="0"/>
              <a:t>.</a:t>
            </a:r>
          </a:p>
          <a:p>
            <a:endParaRPr lang="en-GB" sz="2400" dirty="0"/>
          </a:p>
          <a:p>
            <a:r>
              <a:rPr lang="en-GB" sz="2400" dirty="0"/>
              <a:t>I will type up and create a bank of </a:t>
            </a:r>
            <a:r>
              <a:rPr lang="en-GB" sz="2400" dirty="0" smtClean="0"/>
              <a:t>answers to go on the revision website.</a:t>
            </a:r>
            <a:endParaRPr lang="en-GB" sz="2400" dirty="0"/>
          </a:p>
          <a:p>
            <a:endParaRPr lang="en-GB" sz="2400" dirty="0" smtClean="0"/>
          </a:p>
          <a:p>
            <a:r>
              <a:rPr lang="en-GB" sz="2400" dirty="0" smtClean="0"/>
              <a:t>You can use an existing question or </a:t>
            </a:r>
            <a:r>
              <a:rPr lang="en-GB" sz="2400" dirty="0"/>
              <a:t>make one up.</a:t>
            </a:r>
          </a:p>
        </p:txBody>
      </p:sp>
    </p:spTree>
    <p:extLst>
      <p:ext uri="{BB962C8B-B14F-4D97-AF65-F5344CB8AC3E}">
        <p14:creationId xmlns:p14="http://schemas.microsoft.com/office/powerpoint/2010/main" val="16321582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RS homework – due Tuesday 9</a:t>
            </a:r>
            <a:r>
              <a:rPr lang="en-GB" baseline="30000" dirty="0" smtClean="0"/>
              <a:t>th</a:t>
            </a:r>
            <a:r>
              <a:rPr lang="en-GB" dirty="0" smtClean="0"/>
              <a:t> April</a:t>
            </a:r>
            <a:endParaRPr lang="en-GB"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GB" sz="2800" dirty="0" smtClean="0"/>
              <a:t>Reflection task from the Crime and Punishment mini mock.</a:t>
            </a:r>
          </a:p>
          <a:p>
            <a:pPr marL="514350" indent="-514350">
              <a:buFont typeface="+mj-lt"/>
              <a:buAutoNum type="arabicPeriod"/>
            </a:pPr>
            <a:endParaRPr lang="en-GB" sz="2800" dirty="0"/>
          </a:p>
          <a:p>
            <a:pPr marL="514350" indent="-514350">
              <a:buFont typeface="+mj-lt"/>
              <a:buAutoNum type="arabicPeriod"/>
            </a:pPr>
            <a:r>
              <a:rPr lang="en-GB" sz="2800" dirty="0" smtClean="0"/>
              <a:t>Revise for your </a:t>
            </a:r>
            <a:r>
              <a:rPr lang="en-GB" sz="2800" dirty="0" smtClean="0"/>
              <a:t>final </a:t>
            </a:r>
            <a:r>
              <a:rPr lang="en-GB" sz="2800" dirty="0" smtClean="0"/>
              <a:t>mini </a:t>
            </a:r>
            <a:r>
              <a:rPr lang="en-GB" sz="2800" dirty="0" smtClean="0"/>
              <a:t>mock! This takes place next Tuesday and is on the Religion, Relationships and Families topic.</a:t>
            </a:r>
            <a:endParaRPr lang="en-GB" sz="2800" dirty="0"/>
          </a:p>
        </p:txBody>
      </p:sp>
    </p:spTree>
    <p:extLst>
      <p:ext uri="{BB962C8B-B14F-4D97-AF65-F5344CB8AC3E}">
        <p14:creationId xmlns:p14="http://schemas.microsoft.com/office/powerpoint/2010/main" val="7887700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Interleaving revision- Lesson </a:t>
            </a:r>
            <a:r>
              <a:rPr lang="en-GB" dirty="0"/>
              <a:t>Format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20737603"/>
              </p:ext>
            </p:extLst>
          </p:nvPr>
        </p:nvGraphicFramePr>
        <p:xfrm>
          <a:off x="819150" y="2128716"/>
          <a:ext cx="10553700" cy="4644043"/>
        </p:xfrm>
        <a:graphic>
          <a:graphicData uri="http://schemas.openxmlformats.org/drawingml/2006/table">
            <a:tbl>
              <a:tblPr firstRow="1" bandRow="1">
                <a:tableStyleId>{073A0DAA-6AF3-43AB-8588-CEC1D06C72B9}</a:tableStyleId>
              </a:tblPr>
              <a:tblGrid>
                <a:gridCol w="3517900">
                  <a:extLst>
                    <a:ext uri="{9D8B030D-6E8A-4147-A177-3AD203B41FA5}">
                      <a16:colId xmlns:a16="http://schemas.microsoft.com/office/drawing/2014/main" xmlns="" val="3947661111"/>
                    </a:ext>
                  </a:extLst>
                </a:gridCol>
                <a:gridCol w="3517900">
                  <a:extLst>
                    <a:ext uri="{9D8B030D-6E8A-4147-A177-3AD203B41FA5}">
                      <a16:colId xmlns:a16="http://schemas.microsoft.com/office/drawing/2014/main" xmlns="" val="3925755802"/>
                    </a:ext>
                  </a:extLst>
                </a:gridCol>
                <a:gridCol w="3517900">
                  <a:extLst>
                    <a:ext uri="{9D8B030D-6E8A-4147-A177-3AD203B41FA5}">
                      <a16:colId xmlns:a16="http://schemas.microsoft.com/office/drawing/2014/main" xmlns="" val="2634118216"/>
                    </a:ext>
                  </a:extLst>
                </a:gridCol>
              </a:tblGrid>
              <a:tr h="446595">
                <a:tc>
                  <a:txBody>
                    <a:bodyPr/>
                    <a:lstStyle/>
                    <a:p>
                      <a:r>
                        <a:rPr lang="en-GB" dirty="0"/>
                        <a:t>Time </a:t>
                      </a:r>
                    </a:p>
                  </a:txBody>
                  <a:tcPr/>
                </a:tc>
                <a:tc>
                  <a:txBody>
                    <a:bodyPr/>
                    <a:lstStyle/>
                    <a:p>
                      <a:r>
                        <a:rPr lang="en-GB" dirty="0"/>
                        <a:t>Task </a:t>
                      </a:r>
                    </a:p>
                  </a:txBody>
                  <a:tcPr/>
                </a:tc>
                <a:tc>
                  <a:txBody>
                    <a:bodyPr/>
                    <a:lstStyle/>
                    <a:p>
                      <a:r>
                        <a:rPr lang="en-GB" dirty="0" smtClean="0"/>
                        <a:t> </a:t>
                      </a:r>
                      <a:r>
                        <a:rPr lang="en-GB" dirty="0"/>
                        <a:t>Topic </a:t>
                      </a:r>
                    </a:p>
                  </a:txBody>
                  <a:tcPr/>
                </a:tc>
                <a:extLst>
                  <a:ext uri="{0D108BD9-81ED-4DB2-BD59-A6C34878D82A}">
                    <a16:rowId xmlns:a16="http://schemas.microsoft.com/office/drawing/2014/main" xmlns="" val="13931939"/>
                  </a:ext>
                </a:extLst>
              </a:tr>
              <a:tr h="640080">
                <a:tc>
                  <a:txBody>
                    <a:bodyPr/>
                    <a:lstStyle/>
                    <a:p>
                      <a:r>
                        <a:rPr lang="en-GB" baseline="0" dirty="0" smtClean="0"/>
                        <a:t>10 </a:t>
                      </a:r>
                      <a:r>
                        <a:rPr lang="en-GB" dirty="0"/>
                        <a:t>minutes </a:t>
                      </a:r>
                    </a:p>
                    <a:p>
                      <a:endParaRPr lang="en-GB" dirty="0"/>
                    </a:p>
                  </a:txBody>
                  <a:tcPr/>
                </a:tc>
                <a:tc>
                  <a:txBody>
                    <a:bodyPr/>
                    <a:lstStyle/>
                    <a:p>
                      <a:r>
                        <a:rPr lang="en-GB" dirty="0"/>
                        <a:t>Answering exam </a:t>
                      </a:r>
                      <a:r>
                        <a:rPr lang="en-GB" dirty="0" smtClean="0"/>
                        <a:t>questions </a:t>
                      </a:r>
                      <a:endParaRPr lang="en-GB" dirty="0"/>
                    </a:p>
                  </a:txBody>
                  <a:tcPr/>
                </a:tc>
                <a:tc>
                  <a:txBody>
                    <a:bodyPr/>
                    <a:lstStyle/>
                    <a:p>
                      <a:r>
                        <a:rPr lang="en-GB" b="1" i="1" dirty="0" smtClean="0">
                          <a:solidFill>
                            <a:schemeClr val="bg1"/>
                          </a:solidFill>
                        </a:rPr>
                        <a:t>Religion,</a:t>
                      </a:r>
                      <a:r>
                        <a:rPr lang="en-GB" b="1" i="1" baseline="0" dirty="0" smtClean="0">
                          <a:solidFill>
                            <a:schemeClr val="bg1"/>
                          </a:solidFill>
                        </a:rPr>
                        <a:t> Peace and Conflict</a:t>
                      </a:r>
                      <a:endParaRPr lang="en-GB" b="1" i="1" dirty="0">
                        <a:solidFill>
                          <a:schemeClr val="bg1"/>
                        </a:solidFill>
                      </a:endParaRPr>
                    </a:p>
                  </a:txBody>
                  <a:tcPr>
                    <a:solidFill>
                      <a:srgbClr val="BD92DE"/>
                    </a:solidFill>
                  </a:tcPr>
                </a:tc>
                <a:extLst>
                  <a:ext uri="{0D108BD9-81ED-4DB2-BD59-A6C34878D82A}">
                    <a16:rowId xmlns:a16="http://schemas.microsoft.com/office/drawing/2014/main" xmlns="" val="1273402516"/>
                  </a:ext>
                </a:extLst>
              </a:tr>
              <a:tr h="615500">
                <a:tc>
                  <a:txBody>
                    <a:bodyPr/>
                    <a:lstStyle/>
                    <a:p>
                      <a:r>
                        <a:rPr lang="en-GB" dirty="0" smtClean="0"/>
                        <a:t>5 </a:t>
                      </a:r>
                      <a:r>
                        <a:rPr lang="en-GB" dirty="0"/>
                        <a:t>minutes</a:t>
                      </a:r>
                    </a:p>
                  </a:txBody>
                  <a:tcPr/>
                </a:tc>
                <a:tc>
                  <a:txBody>
                    <a:bodyPr/>
                    <a:lstStyle/>
                    <a:p>
                      <a:r>
                        <a:rPr lang="en-GB" dirty="0"/>
                        <a:t>Marking last</a:t>
                      </a:r>
                      <a:r>
                        <a:rPr lang="en-GB" baseline="0" dirty="0"/>
                        <a:t> lesson’s </a:t>
                      </a:r>
                      <a:r>
                        <a:rPr lang="en-GB" baseline="0" dirty="0" smtClean="0"/>
                        <a:t>questions</a:t>
                      </a:r>
                      <a:endParaRPr lang="en-GB" dirty="0"/>
                    </a:p>
                  </a:txBody>
                  <a:tcPr/>
                </a:tc>
                <a:tc>
                  <a:txBody>
                    <a:bodyPr/>
                    <a:lstStyle/>
                    <a:p>
                      <a:r>
                        <a:rPr lang="en-GB" b="1" i="1" dirty="0" smtClean="0">
                          <a:solidFill>
                            <a:schemeClr val="bg1"/>
                          </a:solidFill>
                        </a:rPr>
                        <a:t>Religion,</a:t>
                      </a:r>
                      <a:r>
                        <a:rPr lang="en-GB" b="1" i="1" baseline="0" dirty="0" smtClean="0">
                          <a:solidFill>
                            <a:schemeClr val="bg1"/>
                          </a:solidFill>
                        </a:rPr>
                        <a:t> Human Rights and Social Justice</a:t>
                      </a:r>
                      <a:endParaRPr lang="en-GB" b="1" i="1" dirty="0">
                        <a:solidFill>
                          <a:schemeClr val="bg1"/>
                        </a:solidFill>
                      </a:endParaRPr>
                    </a:p>
                  </a:txBody>
                  <a:tcPr>
                    <a:solidFill>
                      <a:srgbClr val="92D050"/>
                    </a:solidFill>
                  </a:tcPr>
                </a:tc>
                <a:extLst>
                  <a:ext uri="{0D108BD9-81ED-4DB2-BD59-A6C34878D82A}">
                    <a16:rowId xmlns:a16="http://schemas.microsoft.com/office/drawing/2014/main" xmlns="" val="2212320811"/>
                  </a:ext>
                </a:extLst>
              </a:tr>
              <a:tr h="640080">
                <a:tc>
                  <a:txBody>
                    <a:bodyPr/>
                    <a:lstStyle/>
                    <a:p>
                      <a:r>
                        <a:rPr lang="en-GB" dirty="0"/>
                        <a:t>15 minutes </a:t>
                      </a:r>
                    </a:p>
                  </a:txBody>
                  <a:tcPr/>
                </a:tc>
                <a:tc>
                  <a:txBody>
                    <a:bodyPr/>
                    <a:lstStyle/>
                    <a:p>
                      <a:r>
                        <a:rPr lang="en-GB" dirty="0"/>
                        <a:t>Review of Content</a:t>
                      </a:r>
                    </a:p>
                    <a:p>
                      <a:endParaRPr lang="en-GB" dirty="0"/>
                    </a:p>
                  </a:txBody>
                  <a:tcPr/>
                </a:tc>
                <a:tc>
                  <a:txBody>
                    <a:bodyPr/>
                    <a:lstStyle/>
                    <a:p>
                      <a:r>
                        <a:rPr lang="en-GB" b="1" i="1" dirty="0" smtClean="0"/>
                        <a:t>Religion, Relationships and Families</a:t>
                      </a:r>
                      <a:endParaRPr lang="en-GB" b="1" i="1" dirty="0"/>
                    </a:p>
                  </a:txBody>
                  <a:tcPr>
                    <a:solidFill>
                      <a:srgbClr val="84CFF0"/>
                    </a:solidFill>
                  </a:tcPr>
                </a:tc>
                <a:extLst>
                  <a:ext uri="{0D108BD9-81ED-4DB2-BD59-A6C34878D82A}">
                    <a16:rowId xmlns:a16="http://schemas.microsoft.com/office/drawing/2014/main" xmlns="" val="3066001254"/>
                  </a:ext>
                </a:extLst>
              </a:tr>
              <a:tr h="640080">
                <a:tc>
                  <a:txBody>
                    <a:bodyPr/>
                    <a:lstStyle/>
                    <a:p>
                      <a:r>
                        <a:rPr lang="en-GB" dirty="0" smtClean="0"/>
                        <a:t>15 </a:t>
                      </a:r>
                      <a:r>
                        <a:rPr lang="en-GB" dirty="0"/>
                        <a:t>minutes</a:t>
                      </a:r>
                    </a:p>
                  </a:txBody>
                  <a:tcPr/>
                </a:tc>
                <a:tc>
                  <a:txBody>
                    <a:bodyPr/>
                    <a:lstStyle/>
                    <a:p>
                      <a:r>
                        <a:rPr lang="en-GB" dirty="0"/>
                        <a:t>Transform Content</a:t>
                      </a:r>
                    </a:p>
                    <a:p>
                      <a:endParaRPr lang="en-GB"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b="1" i="1" dirty="0" smtClean="0"/>
                        <a:t>Religion, Relationships and Families</a:t>
                      </a:r>
                    </a:p>
                  </a:txBody>
                  <a:tcPr>
                    <a:solidFill>
                      <a:srgbClr val="84CFF0"/>
                    </a:solidFill>
                  </a:tcPr>
                </a:tc>
                <a:extLst>
                  <a:ext uri="{0D108BD9-81ED-4DB2-BD59-A6C34878D82A}">
                    <a16:rowId xmlns:a16="http://schemas.microsoft.com/office/drawing/2014/main" xmlns="" val="248921533"/>
                  </a:ext>
                </a:extLst>
              </a:tr>
              <a:tr h="722728">
                <a:tc>
                  <a:txBody>
                    <a:bodyPr/>
                    <a:lstStyle/>
                    <a:p>
                      <a:r>
                        <a:rPr lang="en-GB" dirty="0"/>
                        <a:t>5</a:t>
                      </a:r>
                      <a:r>
                        <a:rPr lang="en-GB" baseline="0" dirty="0"/>
                        <a:t> </a:t>
                      </a:r>
                      <a:r>
                        <a:rPr lang="en-GB" dirty="0"/>
                        <a:t>minutes</a:t>
                      </a:r>
                    </a:p>
                  </a:txBody>
                  <a:tcPr/>
                </a:tc>
                <a:tc>
                  <a:txBody>
                    <a:bodyPr/>
                    <a:lstStyle/>
                    <a:p>
                      <a:r>
                        <a:rPr lang="en-GB" dirty="0"/>
                        <a:t>Quiz</a:t>
                      </a:r>
                    </a:p>
                    <a:p>
                      <a:endParaRPr lang="en-GB" dirty="0"/>
                    </a:p>
                  </a:txBody>
                  <a:tcPr/>
                </a:tc>
                <a:tc>
                  <a:txBody>
                    <a:bodyPr/>
                    <a:lstStyle/>
                    <a:p>
                      <a:r>
                        <a:rPr lang="en-GB" b="1" i="1" dirty="0" smtClean="0">
                          <a:solidFill>
                            <a:schemeClr val="bg1"/>
                          </a:solidFill>
                        </a:rPr>
                        <a:t>Religion,</a:t>
                      </a:r>
                      <a:r>
                        <a:rPr lang="en-GB" b="1" i="1" baseline="0" dirty="0" smtClean="0">
                          <a:solidFill>
                            <a:schemeClr val="bg1"/>
                          </a:solidFill>
                        </a:rPr>
                        <a:t> Crime and Punishment</a:t>
                      </a:r>
                      <a:endParaRPr lang="en-GB" b="1" i="1" dirty="0">
                        <a:solidFill>
                          <a:schemeClr val="bg1"/>
                        </a:solidFill>
                      </a:endParaRPr>
                    </a:p>
                  </a:txBody>
                  <a:tcPr>
                    <a:solidFill>
                      <a:srgbClr val="E789E0"/>
                    </a:solidFill>
                  </a:tcPr>
                </a:tc>
                <a:extLst>
                  <a:ext uri="{0D108BD9-81ED-4DB2-BD59-A6C34878D82A}">
                    <a16:rowId xmlns:a16="http://schemas.microsoft.com/office/drawing/2014/main" xmlns="" val="2243351559"/>
                  </a:ext>
                </a:extLst>
              </a:tr>
              <a:tr h="914400">
                <a:tc>
                  <a:txBody>
                    <a:bodyPr/>
                    <a:lstStyle/>
                    <a:p>
                      <a:r>
                        <a:rPr lang="en-GB" dirty="0"/>
                        <a:t>5 minutes </a:t>
                      </a:r>
                    </a:p>
                  </a:txBody>
                  <a:tcPr/>
                </a:tc>
                <a:tc>
                  <a:txBody>
                    <a:bodyPr/>
                    <a:lstStyle/>
                    <a:p>
                      <a:r>
                        <a:rPr lang="en-GB" dirty="0"/>
                        <a:t>Test</a:t>
                      </a:r>
                      <a:r>
                        <a:rPr lang="en-GB" baseline="0" dirty="0"/>
                        <a:t> the </a:t>
                      </a:r>
                      <a:r>
                        <a:rPr lang="en-GB" baseline="0" dirty="0" smtClean="0"/>
                        <a:t>teacher</a:t>
                      </a:r>
                      <a:endParaRPr lang="en-GB" dirty="0"/>
                    </a:p>
                  </a:txBody>
                  <a:tcPr/>
                </a:tc>
                <a:tc>
                  <a:txBody>
                    <a:bodyPr/>
                    <a:lstStyle/>
                    <a:p>
                      <a:r>
                        <a:rPr lang="en-GB" b="1" i="1" dirty="0" smtClean="0">
                          <a:solidFill>
                            <a:schemeClr val="bg1"/>
                          </a:solidFill>
                        </a:rPr>
                        <a:t>Religion,</a:t>
                      </a:r>
                      <a:r>
                        <a:rPr lang="en-GB" b="1" i="1" baseline="0" dirty="0" smtClean="0">
                          <a:solidFill>
                            <a:schemeClr val="bg1"/>
                          </a:solidFill>
                        </a:rPr>
                        <a:t> Relationships and Families</a:t>
                      </a:r>
                      <a:endParaRPr lang="en-GB" b="1" i="1" dirty="0">
                        <a:solidFill>
                          <a:schemeClr val="bg1"/>
                        </a:solidFill>
                      </a:endParaRPr>
                    </a:p>
                  </a:txBody>
                  <a:tcPr>
                    <a:solidFill>
                      <a:srgbClr val="84CFF0"/>
                    </a:solidFill>
                  </a:tcPr>
                </a:tc>
                <a:extLst>
                  <a:ext uri="{0D108BD9-81ED-4DB2-BD59-A6C34878D82A}">
                    <a16:rowId xmlns:a16="http://schemas.microsoft.com/office/drawing/2014/main" xmlns="" val="4111639364"/>
                  </a:ext>
                </a:extLst>
              </a:tr>
            </a:tbl>
          </a:graphicData>
        </a:graphic>
      </p:graphicFrame>
    </p:spTree>
    <p:extLst>
      <p:ext uri="{BB962C8B-B14F-4D97-AF65-F5344CB8AC3E}">
        <p14:creationId xmlns:p14="http://schemas.microsoft.com/office/powerpoint/2010/main" val="3111224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876097"/>
          </a:xfrm>
          <a:prstGeom prst="rect">
            <a:avLst/>
          </a:prstGeom>
          <a:solidFill>
            <a:srgbClr val="BD92D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699641" y="278773"/>
            <a:ext cx="10571998" cy="1318550"/>
          </a:xfrm>
        </p:spPr>
        <p:txBody>
          <a:bodyPr/>
          <a:lstStyle/>
          <a:p>
            <a:r>
              <a:rPr lang="en-GB" dirty="0" smtClean="0">
                <a:solidFill>
                  <a:schemeClr val="tx1"/>
                </a:solidFill>
                <a:latin typeface="Comfortaa" panose="020F0603070000060003" pitchFamily="34" charset="0"/>
              </a:rPr>
              <a:t>Exam practice- Religion, Peace and Conflict</a:t>
            </a:r>
            <a:endParaRPr lang="en-GB" dirty="0">
              <a:solidFill>
                <a:schemeClr val="tx1"/>
              </a:solidFill>
              <a:latin typeface="Comfortaa" panose="020F0603070000060003" pitchFamily="34" charset="0"/>
            </a:endParaRPr>
          </a:p>
        </p:txBody>
      </p:sp>
      <p:sp>
        <p:nvSpPr>
          <p:cNvPr id="3" name="Content Placeholder 2"/>
          <p:cNvSpPr>
            <a:spLocks noGrp="1"/>
          </p:cNvSpPr>
          <p:nvPr>
            <p:ph idx="1"/>
          </p:nvPr>
        </p:nvSpPr>
        <p:spPr>
          <a:xfrm>
            <a:off x="283779" y="2127691"/>
            <a:ext cx="11745311" cy="4635713"/>
          </a:xfrm>
        </p:spPr>
        <p:txBody>
          <a:bodyPr>
            <a:normAutofit/>
          </a:bodyPr>
          <a:lstStyle/>
          <a:p>
            <a:pPr marL="514350" indent="-514350">
              <a:buClr>
                <a:srgbClr val="FF3399"/>
              </a:buClr>
              <a:buFont typeface="+mj-lt"/>
              <a:buAutoNum type="arabicPeriod"/>
            </a:pPr>
            <a:r>
              <a:rPr lang="en-GB" sz="2800" dirty="0" smtClean="0"/>
              <a:t>Make sure your countdown to exams tracker is up to date.</a:t>
            </a:r>
          </a:p>
          <a:p>
            <a:pPr marL="514350" indent="-514350">
              <a:buClr>
                <a:srgbClr val="FF3399"/>
              </a:buClr>
              <a:buFont typeface="+mj-lt"/>
              <a:buAutoNum type="arabicPeriod"/>
            </a:pPr>
            <a:endParaRPr lang="en-GB" sz="2800" dirty="0" smtClean="0"/>
          </a:p>
          <a:p>
            <a:pPr marL="514350" indent="-514350">
              <a:buClr>
                <a:srgbClr val="FF3399"/>
              </a:buClr>
              <a:buFont typeface="+mj-lt"/>
              <a:buAutoNum type="arabicPeriod"/>
            </a:pPr>
            <a:r>
              <a:rPr lang="en-GB" sz="2800" dirty="0" smtClean="0"/>
              <a:t>Explain </a:t>
            </a:r>
            <a:r>
              <a:rPr lang="en-GB" sz="2800" dirty="0"/>
              <a:t>two </a:t>
            </a:r>
            <a:r>
              <a:rPr lang="en-GB" sz="2800" dirty="0" smtClean="0"/>
              <a:t>similar religious beliefs about pacifism. (4 marks)</a:t>
            </a:r>
          </a:p>
          <a:p>
            <a:pPr marL="514350" indent="-514350">
              <a:buClr>
                <a:srgbClr val="FF3399"/>
              </a:buClr>
              <a:buFont typeface="+mj-lt"/>
              <a:buAutoNum type="arabicPeriod"/>
            </a:pPr>
            <a:endParaRPr lang="en-GB" sz="2800" dirty="0"/>
          </a:p>
          <a:p>
            <a:pPr marL="514350" indent="-514350">
              <a:buClr>
                <a:srgbClr val="FF3399"/>
              </a:buClr>
              <a:buFont typeface="+mj-lt"/>
              <a:buAutoNum type="arabicPeriod"/>
            </a:pPr>
            <a:r>
              <a:rPr lang="en-GB" sz="2800" dirty="0" smtClean="0"/>
              <a:t>If you have any time left over, make a start on your reflection task from the Crime and Punishment mini mock. </a:t>
            </a:r>
            <a:endParaRPr lang="en-GB" sz="2800" dirty="0"/>
          </a:p>
        </p:txBody>
      </p:sp>
      <p:sp>
        <p:nvSpPr>
          <p:cNvPr id="5" name="Oval 4"/>
          <p:cNvSpPr/>
          <p:nvPr/>
        </p:nvSpPr>
        <p:spPr>
          <a:xfrm>
            <a:off x="10011103" y="378372"/>
            <a:ext cx="1986456" cy="14977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chemeClr val="bg1"/>
                </a:solidFill>
              </a:rPr>
              <a:t>10 minutes</a:t>
            </a:r>
            <a:endParaRPr lang="en-GB" sz="2400" b="1" dirty="0">
              <a:solidFill>
                <a:schemeClr val="bg1"/>
              </a:solidFill>
            </a:endParaRPr>
          </a:p>
        </p:txBody>
      </p:sp>
    </p:spTree>
    <p:extLst>
      <p:ext uri="{BB962C8B-B14F-4D97-AF65-F5344CB8AC3E}">
        <p14:creationId xmlns:p14="http://schemas.microsoft.com/office/powerpoint/2010/main" val="11442779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876097"/>
          </a:xfrm>
          <a:prstGeom prst="rect">
            <a:avLst/>
          </a:prstGeom>
          <a:solidFill>
            <a:srgbClr val="BD92D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699641" y="278773"/>
            <a:ext cx="10571998" cy="1318550"/>
          </a:xfrm>
        </p:spPr>
        <p:txBody>
          <a:bodyPr/>
          <a:lstStyle/>
          <a:p>
            <a:r>
              <a:rPr lang="en-GB" dirty="0" smtClean="0">
                <a:solidFill>
                  <a:schemeClr val="tx1"/>
                </a:solidFill>
                <a:latin typeface="Comfortaa" panose="020F0603070000060003" pitchFamily="34" charset="0"/>
              </a:rPr>
              <a:t>Marking last lesson’s questions-</a:t>
            </a:r>
            <a:br>
              <a:rPr lang="en-GB" dirty="0" smtClean="0">
                <a:solidFill>
                  <a:schemeClr val="tx1"/>
                </a:solidFill>
                <a:latin typeface="Comfortaa" panose="020F0603070000060003" pitchFamily="34" charset="0"/>
              </a:rPr>
            </a:br>
            <a:r>
              <a:rPr lang="en-GB" dirty="0" smtClean="0">
                <a:solidFill>
                  <a:schemeClr val="tx1"/>
                </a:solidFill>
                <a:latin typeface="Comfortaa" panose="020F0603070000060003" pitchFamily="34" charset="0"/>
              </a:rPr>
              <a:t>Religion, Human Rights and Social Justice</a:t>
            </a:r>
            <a:endParaRPr lang="en-GB" dirty="0">
              <a:solidFill>
                <a:schemeClr val="tx1"/>
              </a:solidFill>
              <a:latin typeface="Comfortaa" panose="020F0603070000060003" pitchFamily="34" charset="0"/>
            </a:endParaRPr>
          </a:p>
        </p:txBody>
      </p:sp>
      <p:sp>
        <p:nvSpPr>
          <p:cNvPr id="3" name="Content Placeholder 2"/>
          <p:cNvSpPr>
            <a:spLocks noGrp="1"/>
          </p:cNvSpPr>
          <p:nvPr>
            <p:ph idx="1"/>
          </p:nvPr>
        </p:nvSpPr>
        <p:spPr>
          <a:xfrm>
            <a:off x="283779" y="2222287"/>
            <a:ext cx="11745311" cy="4635713"/>
          </a:xfrm>
        </p:spPr>
        <p:txBody>
          <a:bodyPr>
            <a:normAutofit/>
          </a:bodyPr>
          <a:lstStyle/>
          <a:p>
            <a:pPr marL="514350" indent="-514350">
              <a:buClr>
                <a:srgbClr val="FF3399"/>
              </a:buClr>
              <a:buFont typeface="+mj-lt"/>
              <a:buAutoNum type="arabicPeriod"/>
            </a:pPr>
            <a:endParaRPr lang="en-GB" sz="2800" dirty="0" smtClean="0"/>
          </a:p>
          <a:p>
            <a:pPr marL="514350" indent="-514350">
              <a:buClr>
                <a:srgbClr val="FF3399"/>
              </a:buClr>
              <a:buFont typeface="+mj-lt"/>
              <a:buAutoNum type="arabicPeriod"/>
            </a:pPr>
            <a:endParaRPr lang="en-GB" sz="2800" dirty="0"/>
          </a:p>
          <a:p>
            <a:pPr marL="514350" indent="-514350">
              <a:buClr>
                <a:srgbClr val="FF3399"/>
              </a:buClr>
              <a:buFont typeface="+mj-lt"/>
              <a:buAutoNum type="arabicPeriod"/>
            </a:pPr>
            <a:endParaRPr lang="en-GB" sz="2800" dirty="0" smtClean="0"/>
          </a:p>
          <a:p>
            <a:pPr marL="514350" indent="-514350">
              <a:buClr>
                <a:srgbClr val="FF3399"/>
              </a:buClr>
              <a:buFont typeface="+mj-lt"/>
              <a:buAutoNum type="arabicPeriod"/>
            </a:pPr>
            <a:r>
              <a:rPr lang="en-GB" sz="2800" dirty="0" smtClean="0"/>
              <a:t>Explain </a:t>
            </a:r>
            <a:r>
              <a:rPr lang="en-GB" sz="2800" dirty="0"/>
              <a:t>two contrasting beliefs in contemporary British society about the status of women in religion.</a:t>
            </a:r>
            <a:br>
              <a:rPr lang="en-GB" sz="2800" dirty="0"/>
            </a:br>
            <a:r>
              <a:rPr lang="en-GB" sz="2800" dirty="0"/>
              <a:t>In your answer you should refer to the main religious tradition of Great Britain and one or more other religious traditions. (4 marks)</a:t>
            </a:r>
          </a:p>
        </p:txBody>
      </p:sp>
      <p:sp>
        <p:nvSpPr>
          <p:cNvPr id="6" name="Rounded Rectangle 5"/>
          <p:cNvSpPr/>
          <p:nvPr/>
        </p:nvSpPr>
        <p:spPr>
          <a:xfrm>
            <a:off x="4383794" y="2241375"/>
            <a:ext cx="7067227" cy="179593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bg1"/>
                </a:solidFill>
              </a:rPr>
              <a:t>Swap answers and use the mark scheme from the front of the textbooks. Give your partner an overall star </a:t>
            </a:r>
            <a:r>
              <a:rPr lang="en-GB" sz="2400" dirty="0" err="1" smtClean="0">
                <a:solidFill>
                  <a:schemeClr val="bg1"/>
                </a:solidFill>
              </a:rPr>
              <a:t>star</a:t>
            </a:r>
            <a:r>
              <a:rPr lang="en-GB" sz="2400" dirty="0" smtClean="0">
                <a:solidFill>
                  <a:schemeClr val="bg1"/>
                </a:solidFill>
              </a:rPr>
              <a:t> wish and a mark for each question.</a:t>
            </a:r>
            <a:endParaRPr lang="en-GB" sz="2400" dirty="0">
              <a:solidFill>
                <a:schemeClr val="bg1"/>
              </a:solidFill>
            </a:endParaRPr>
          </a:p>
        </p:txBody>
      </p:sp>
      <p:pic>
        <p:nvPicPr>
          <p:cNvPr id="7" name="Picture 6"/>
          <p:cNvPicPr>
            <a:picLocks noChangeAspect="1"/>
          </p:cNvPicPr>
          <p:nvPr/>
        </p:nvPicPr>
        <p:blipFill>
          <a:blip r:embed="rId3"/>
          <a:stretch>
            <a:fillRect/>
          </a:stretch>
        </p:blipFill>
        <p:spPr>
          <a:xfrm>
            <a:off x="1740334" y="2350398"/>
            <a:ext cx="1571405" cy="1147185"/>
          </a:xfrm>
          <a:prstGeom prst="rect">
            <a:avLst/>
          </a:prstGeom>
        </p:spPr>
      </p:pic>
    </p:spTree>
    <p:extLst>
      <p:ext uri="{BB962C8B-B14F-4D97-AF65-F5344CB8AC3E}">
        <p14:creationId xmlns:p14="http://schemas.microsoft.com/office/powerpoint/2010/main" val="1473166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sz="quarter"/>
          </p:nvPr>
        </p:nvSpPr>
        <p:spPr>
          <a:xfrm>
            <a:off x="609600" y="-277172"/>
            <a:ext cx="10972800" cy="1143000"/>
          </a:xfrm>
        </p:spPr>
        <p:txBody>
          <a:bodyPr/>
          <a:lstStyle/>
          <a:p>
            <a:pPr eaLnBrk="1" hangingPunct="1"/>
            <a:r>
              <a:rPr lang="en-GB" altLang="en-US" sz="3200" dirty="0" smtClean="0">
                <a:solidFill>
                  <a:srgbClr val="BD92DE"/>
                </a:solidFill>
                <a:latin typeface="Comfortaa" panose="020F0603070000060003" pitchFamily="34" charset="0"/>
              </a:rPr>
              <a:t>Review: Family &amp; Relationships - CONTRACEPTION</a:t>
            </a:r>
          </a:p>
        </p:txBody>
      </p:sp>
      <p:sp>
        <p:nvSpPr>
          <p:cNvPr id="3075" name="Rectangle 6"/>
          <p:cNvSpPr>
            <a:spLocks noGrp="1" noChangeArrowheads="1"/>
          </p:cNvSpPr>
          <p:nvPr>
            <p:ph sz="quarter" idx="1"/>
          </p:nvPr>
        </p:nvSpPr>
        <p:spPr>
          <a:xfrm>
            <a:off x="315310" y="953813"/>
            <a:ext cx="5692887" cy="2766849"/>
          </a:xfrm>
          <a:solidFill>
            <a:srgbClr val="E789E0"/>
          </a:solidFill>
          <a:ln>
            <a:solidFill>
              <a:schemeClr val="accent1">
                <a:lumMod val="50000"/>
              </a:schemeClr>
            </a:solidFill>
          </a:ln>
        </p:spPr>
        <p:style>
          <a:lnRef idx="2">
            <a:schemeClr val="accent3"/>
          </a:lnRef>
          <a:fillRef idx="1">
            <a:schemeClr val="lt1"/>
          </a:fillRef>
          <a:effectRef idx="0">
            <a:schemeClr val="accent3"/>
          </a:effectRef>
          <a:fontRef idx="minor">
            <a:schemeClr val="dk1"/>
          </a:fontRef>
        </p:style>
        <p:txBody>
          <a:bodyPr>
            <a:normAutofit lnSpcReduction="10000"/>
          </a:bodyPr>
          <a:lstStyle/>
          <a:p>
            <a:pPr>
              <a:buClr>
                <a:schemeClr val="accent1">
                  <a:lumMod val="50000"/>
                </a:schemeClr>
              </a:buClr>
              <a:buNone/>
            </a:pPr>
            <a:r>
              <a:rPr lang="en-GB" sz="2000" b="1" dirty="0" smtClean="0"/>
              <a:t>Mainstream Christians including Anglican</a:t>
            </a:r>
            <a:r>
              <a:rPr lang="en-GB" sz="2000" b="1" dirty="0"/>
              <a:t>, Methodist and Presbyterian </a:t>
            </a:r>
            <a:r>
              <a:rPr lang="en-GB" sz="2000" b="1" dirty="0" smtClean="0"/>
              <a:t>Christians </a:t>
            </a:r>
            <a:r>
              <a:rPr lang="en-GB" sz="2000" dirty="0" smtClean="0"/>
              <a:t>are all in </a:t>
            </a:r>
            <a:r>
              <a:rPr lang="en-GB" sz="2000" dirty="0"/>
              <a:t>favour of contraception, </a:t>
            </a:r>
            <a:r>
              <a:rPr lang="en-GB" sz="2000" dirty="0" smtClean="0"/>
              <a:t>as it lets parents </a:t>
            </a:r>
            <a:r>
              <a:rPr lang="en-GB" sz="2000" dirty="0"/>
              <a:t>plan their family in a responsible way.  </a:t>
            </a:r>
            <a:r>
              <a:rPr lang="en-GB" sz="2000" dirty="0" smtClean="0"/>
              <a:t>They may also say contraception </a:t>
            </a:r>
            <a:r>
              <a:rPr lang="en-GB" sz="2000" dirty="0"/>
              <a:t>should be a question of individual conscience - they see it as positive that women can control when they get </a:t>
            </a:r>
            <a:r>
              <a:rPr lang="en-GB" sz="2000" dirty="0" smtClean="0"/>
              <a:t>pregnant.</a:t>
            </a:r>
          </a:p>
        </p:txBody>
      </p:sp>
      <p:sp>
        <p:nvSpPr>
          <p:cNvPr id="3076" name="Rectangle 7"/>
          <p:cNvSpPr>
            <a:spLocks noGrp="1" noChangeArrowheads="1"/>
          </p:cNvSpPr>
          <p:nvPr>
            <p:ph sz="quarter" idx="2"/>
          </p:nvPr>
        </p:nvSpPr>
        <p:spPr>
          <a:xfrm>
            <a:off x="6150303" y="961696"/>
            <a:ext cx="5754555" cy="2743201"/>
          </a:xfrm>
          <a:solidFill>
            <a:srgbClr val="92D050"/>
          </a:solidFill>
          <a:ln>
            <a:solidFill>
              <a:schemeClr val="accent1">
                <a:lumMod val="50000"/>
              </a:schemeClr>
            </a:solidFill>
            <a:headEnd/>
            <a:tailEnd/>
          </a:ln>
        </p:spPr>
        <p:style>
          <a:lnRef idx="2">
            <a:schemeClr val="accent3"/>
          </a:lnRef>
          <a:fillRef idx="1">
            <a:schemeClr val="lt1"/>
          </a:fillRef>
          <a:effectRef idx="0">
            <a:schemeClr val="accent3"/>
          </a:effectRef>
          <a:fontRef idx="minor">
            <a:schemeClr val="dk1"/>
          </a:fontRef>
        </p:style>
        <p:txBody>
          <a:bodyPr>
            <a:normAutofit/>
          </a:bodyPr>
          <a:lstStyle/>
          <a:p>
            <a:pPr marL="0" indent="0" algn="ctr">
              <a:buClr>
                <a:schemeClr val="accent1">
                  <a:lumMod val="50000"/>
                </a:schemeClr>
              </a:buClr>
              <a:buNone/>
            </a:pPr>
            <a:r>
              <a:rPr lang="en-GB" sz="2000" dirty="0" smtClean="0"/>
              <a:t>Some </a:t>
            </a:r>
            <a:r>
              <a:rPr lang="en-GB" sz="2000" b="1" dirty="0" smtClean="0"/>
              <a:t>Muslims</a:t>
            </a:r>
            <a:r>
              <a:rPr lang="en-GB" sz="2000" dirty="0" smtClean="0"/>
              <a:t> see contraception as wrong- </a:t>
            </a:r>
            <a:r>
              <a:rPr lang="en-GB" sz="2000" dirty="0"/>
              <a:t>"You should not kill your children for fear of want" and that Allah will provide for </a:t>
            </a:r>
            <a:r>
              <a:rPr lang="en-GB" sz="2000" dirty="0" smtClean="0"/>
              <a:t>all.</a:t>
            </a:r>
          </a:p>
          <a:p>
            <a:pPr marL="0" indent="0" algn="ctr">
              <a:buClr>
                <a:schemeClr val="accent1">
                  <a:lumMod val="50000"/>
                </a:schemeClr>
              </a:buClr>
              <a:buNone/>
            </a:pPr>
            <a:r>
              <a:rPr lang="en-GB" sz="2000" dirty="0" smtClean="0"/>
              <a:t> Other </a:t>
            </a:r>
            <a:r>
              <a:rPr lang="en-GB" sz="2000" dirty="0"/>
              <a:t>Muslims </a:t>
            </a:r>
            <a:r>
              <a:rPr lang="en-GB" sz="2000" dirty="0" smtClean="0"/>
              <a:t>may agree with contraception as there is a Hadith that says Muhammad’s followers practiced coitus </a:t>
            </a:r>
            <a:r>
              <a:rPr lang="en-GB" sz="2000" dirty="0" err="1" smtClean="0"/>
              <a:t>interruptus</a:t>
            </a:r>
            <a:r>
              <a:rPr lang="en-GB" sz="2000" dirty="0" smtClean="0"/>
              <a:t>.</a:t>
            </a:r>
            <a:endParaRPr lang="en-GB" sz="2000" dirty="0" smtClean="0">
              <a:latin typeface="Comfortaa" panose="020F0603070000060003" pitchFamily="34" charset="0"/>
            </a:endParaRPr>
          </a:p>
        </p:txBody>
      </p:sp>
      <p:sp>
        <p:nvSpPr>
          <p:cNvPr id="3078" name="Rectangle 9"/>
          <p:cNvSpPr>
            <a:spLocks noGrp="1" noChangeArrowheads="1"/>
          </p:cNvSpPr>
          <p:nvPr>
            <p:ph sz="quarter" idx="4"/>
          </p:nvPr>
        </p:nvSpPr>
        <p:spPr>
          <a:xfrm>
            <a:off x="301295" y="3894083"/>
            <a:ext cx="5768429" cy="2774731"/>
          </a:xfrm>
          <a:solidFill>
            <a:srgbClr val="84CFF0"/>
          </a:solidFill>
          <a:ln>
            <a:solidFill>
              <a:schemeClr val="accent1">
                <a:lumMod val="50000"/>
              </a:schemeClr>
            </a:solidFill>
          </a:ln>
        </p:spPr>
        <p:style>
          <a:lnRef idx="2">
            <a:schemeClr val="accent3"/>
          </a:lnRef>
          <a:fillRef idx="1">
            <a:schemeClr val="lt1"/>
          </a:fillRef>
          <a:effectRef idx="0">
            <a:schemeClr val="accent3"/>
          </a:effectRef>
          <a:fontRef idx="minor">
            <a:schemeClr val="dk1"/>
          </a:fontRef>
        </p:style>
        <p:txBody>
          <a:bodyPr>
            <a:normAutofit fontScale="92500" lnSpcReduction="10000"/>
          </a:bodyPr>
          <a:lstStyle/>
          <a:p>
            <a:pPr eaLnBrk="1" hangingPunct="1">
              <a:buClr>
                <a:schemeClr val="accent1">
                  <a:lumMod val="50000"/>
                </a:schemeClr>
              </a:buClr>
              <a:buFontTx/>
              <a:buNone/>
            </a:pPr>
            <a:r>
              <a:rPr lang="en-GB" altLang="en-US" sz="2800" b="1" u="sng" dirty="0" smtClean="0">
                <a:solidFill>
                  <a:schemeClr val="bg1">
                    <a:lumMod val="95000"/>
                    <a:lumOff val="5000"/>
                  </a:schemeClr>
                </a:solidFill>
                <a:latin typeface="Comfortaa" panose="020F0603070000060003" pitchFamily="34" charset="0"/>
              </a:rPr>
              <a:t>Roman Catholics &amp; Contraception</a:t>
            </a:r>
          </a:p>
          <a:p>
            <a:pPr>
              <a:buClr>
                <a:schemeClr val="accent1">
                  <a:lumMod val="50000"/>
                </a:schemeClr>
              </a:buClr>
            </a:pPr>
            <a:r>
              <a:rPr lang="en-GB" dirty="0"/>
              <a:t>The Church says anything ‘deliberately contraceptive is ‘intrinsically wrong’ (</a:t>
            </a:r>
            <a:r>
              <a:rPr lang="en-GB" dirty="0" err="1" smtClean="0"/>
              <a:t>Humanae</a:t>
            </a:r>
            <a:r>
              <a:rPr lang="en-GB" dirty="0" smtClean="0"/>
              <a:t> </a:t>
            </a:r>
            <a:r>
              <a:rPr lang="en-GB" dirty="0"/>
              <a:t>Vitae 14). </a:t>
            </a:r>
            <a:endParaRPr lang="en-GB" dirty="0" smtClean="0"/>
          </a:p>
          <a:p>
            <a:pPr>
              <a:buClr>
                <a:schemeClr val="accent1">
                  <a:lumMod val="50000"/>
                </a:schemeClr>
              </a:buClr>
            </a:pPr>
            <a:r>
              <a:rPr lang="en-GB" dirty="0" smtClean="0"/>
              <a:t>They may say that using contraception promotes promiscuity, adultery etc.</a:t>
            </a:r>
          </a:p>
          <a:p>
            <a:pPr>
              <a:buClr>
                <a:schemeClr val="accent1">
                  <a:lumMod val="50000"/>
                </a:schemeClr>
              </a:buClr>
            </a:pPr>
            <a:r>
              <a:rPr lang="en-GB" dirty="0" smtClean="0"/>
              <a:t>Many </a:t>
            </a:r>
            <a:r>
              <a:rPr lang="en-GB" dirty="0"/>
              <a:t>individual Roman Catholics disagree with this stance, especially because of concerns about STI’s.</a:t>
            </a:r>
            <a:endParaRPr lang="en-GB" dirty="0" smtClean="0">
              <a:solidFill>
                <a:schemeClr val="bg1">
                  <a:lumMod val="95000"/>
                  <a:lumOff val="5000"/>
                </a:schemeClr>
              </a:solidFill>
              <a:latin typeface="Comfortaa" panose="020F0603070000060003" pitchFamily="34" charset="0"/>
            </a:endParaRPr>
          </a:p>
        </p:txBody>
      </p:sp>
      <p:sp>
        <p:nvSpPr>
          <p:cNvPr id="8" name="Rectangle 6"/>
          <p:cNvSpPr>
            <a:spLocks noGrp="1" noChangeArrowheads="1"/>
          </p:cNvSpPr>
          <p:nvPr>
            <p:ph sz="quarter" idx="1"/>
          </p:nvPr>
        </p:nvSpPr>
        <p:spPr>
          <a:xfrm>
            <a:off x="6206358" y="3849413"/>
            <a:ext cx="5692887" cy="2766849"/>
          </a:xfrm>
          <a:solidFill>
            <a:srgbClr val="FFDA65"/>
          </a:solidFill>
          <a:ln>
            <a:solidFill>
              <a:schemeClr val="accent1">
                <a:lumMod val="50000"/>
              </a:schemeClr>
            </a:solidFill>
          </a:ln>
        </p:spPr>
        <p:style>
          <a:lnRef idx="2">
            <a:schemeClr val="accent3"/>
          </a:lnRef>
          <a:fillRef idx="1">
            <a:schemeClr val="lt1"/>
          </a:fillRef>
          <a:effectRef idx="0">
            <a:schemeClr val="accent3"/>
          </a:effectRef>
          <a:fontRef idx="minor">
            <a:schemeClr val="dk1"/>
          </a:fontRef>
        </p:style>
        <p:txBody>
          <a:bodyPr>
            <a:normAutofit fontScale="92500" lnSpcReduction="20000"/>
          </a:bodyPr>
          <a:lstStyle/>
          <a:p>
            <a:pPr>
              <a:buClr>
                <a:schemeClr val="accent1">
                  <a:lumMod val="50000"/>
                </a:schemeClr>
              </a:buClr>
              <a:buNone/>
            </a:pPr>
            <a:r>
              <a:rPr lang="en-GB" sz="2000" b="1" dirty="0" smtClean="0"/>
              <a:t>Useful quotes:</a:t>
            </a:r>
          </a:p>
          <a:p>
            <a:pPr>
              <a:buClr>
                <a:schemeClr val="accent1">
                  <a:lumMod val="50000"/>
                </a:schemeClr>
              </a:buClr>
              <a:buNone/>
            </a:pPr>
            <a:r>
              <a:rPr lang="en-US" sz="2000" b="1" dirty="0" smtClean="0"/>
              <a:t>SUPPORTING (within marriage)</a:t>
            </a:r>
            <a:r>
              <a:rPr lang="en-US" sz="2000" dirty="0" smtClean="0"/>
              <a:t> “T</a:t>
            </a:r>
            <a:r>
              <a:rPr lang="en-US" dirty="0" smtClean="0"/>
              <a:t>hat </a:t>
            </a:r>
            <a:r>
              <a:rPr lang="en-US" dirty="0"/>
              <a:t>is why a man leaves his father and mother and is united to his wife, and they become one </a:t>
            </a:r>
            <a:r>
              <a:rPr lang="en-US" dirty="0" smtClean="0"/>
              <a:t>flesh</a:t>
            </a:r>
            <a:r>
              <a:rPr lang="en-US" sz="2000" dirty="0" smtClean="0"/>
              <a:t>.”</a:t>
            </a:r>
            <a:endParaRPr lang="en-GB" sz="2000" dirty="0"/>
          </a:p>
          <a:p>
            <a:pPr>
              <a:buClr>
                <a:schemeClr val="accent1">
                  <a:lumMod val="50000"/>
                </a:schemeClr>
              </a:buClr>
              <a:buNone/>
            </a:pPr>
            <a:endParaRPr lang="en-US" sz="2000" b="1" dirty="0" smtClean="0"/>
          </a:p>
          <a:p>
            <a:pPr>
              <a:buClr>
                <a:schemeClr val="accent1">
                  <a:lumMod val="50000"/>
                </a:schemeClr>
              </a:buClr>
              <a:buNone/>
            </a:pPr>
            <a:r>
              <a:rPr lang="en-US" sz="2000" b="1" dirty="0" smtClean="0"/>
              <a:t>REJECTING</a:t>
            </a:r>
            <a:r>
              <a:rPr lang="en-US" sz="2000" dirty="0" smtClean="0"/>
              <a:t> “Flee </a:t>
            </a:r>
            <a:r>
              <a:rPr lang="en-US" sz="2000" dirty="0"/>
              <a:t>from sexual immorality. Every other sin a person commits is outside the body, but the sexually immoral person sins against his own body</a:t>
            </a:r>
            <a:r>
              <a:rPr lang="en-US" sz="2000" dirty="0" smtClean="0"/>
              <a:t>.”</a:t>
            </a:r>
            <a:endParaRPr lang="en-GB" sz="2000" dirty="0" smtClean="0"/>
          </a:p>
        </p:txBody>
      </p:sp>
    </p:spTree>
    <p:extLst>
      <p:ext uri="{BB962C8B-B14F-4D97-AF65-F5344CB8AC3E}">
        <p14:creationId xmlns:p14="http://schemas.microsoft.com/office/powerpoint/2010/main" val="39732052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075">
                                            <p:bg/>
                                          </p:spTgt>
                                        </p:tgtEl>
                                        <p:attrNameLst>
                                          <p:attrName>style.visibility</p:attrName>
                                        </p:attrNameLst>
                                      </p:cBhvr>
                                      <p:to>
                                        <p:strVal val="visible"/>
                                      </p:to>
                                    </p:set>
                                    <p:animEffect transition="in" filter="wipe(down)">
                                      <p:cBhvr>
                                        <p:cTn id="7" dur="500"/>
                                        <p:tgtEl>
                                          <p:spTgt spid="3075">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076">
                                            <p:bg/>
                                          </p:spTgt>
                                        </p:tgtEl>
                                        <p:attrNameLst>
                                          <p:attrName>style.visibility</p:attrName>
                                        </p:attrNameLst>
                                      </p:cBhvr>
                                      <p:to>
                                        <p:strVal val="visible"/>
                                      </p:to>
                                    </p:set>
                                    <p:animEffect transition="in" filter="wipe(down)">
                                      <p:cBhvr>
                                        <p:cTn id="12" dur="500"/>
                                        <p:tgtEl>
                                          <p:spTgt spid="3076">
                                            <p:bg/>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078">
                                            <p:bg/>
                                          </p:spTgt>
                                        </p:tgtEl>
                                        <p:attrNameLst>
                                          <p:attrName>style.visibility</p:attrName>
                                        </p:attrNameLst>
                                      </p:cBhvr>
                                      <p:to>
                                        <p:strVal val="visible"/>
                                      </p:to>
                                    </p:set>
                                    <p:animEffect transition="in" filter="wipe(down)">
                                      <p:cBhvr>
                                        <p:cTn id="17" dur="500"/>
                                        <p:tgtEl>
                                          <p:spTgt spid="3078">
                                            <p:bg/>
                                          </p:spTgt>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3078">
                                            <p:txEl>
                                              <p:pRg st="0" end="0"/>
                                            </p:txEl>
                                          </p:spTgt>
                                        </p:tgtEl>
                                        <p:attrNameLst>
                                          <p:attrName>style.visibility</p:attrName>
                                        </p:attrNameLst>
                                      </p:cBhvr>
                                      <p:to>
                                        <p:strVal val="visible"/>
                                      </p:to>
                                    </p:set>
                                    <p:animEffect transition="in" filter="wipe(down)">
                                      <p:cBhvr>
                                        <p:cTn id="20" dur="500"/>
                                        <p:tgtEl>
                                          <p:spTgt spid="3078">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8">
                                            <p:bg/>
                                          </p:spTgt>
                                        </p:tgtEl>
                                        <p:attrNameLst>
                                          <p:attrName>style.visibility</p:attrName>
                                        </p:attrNameLst>
                                      </p:cBhvr>
                                      <p:to>
                                        <p:strVal val="visible"/>
                                      </p:to>
                                    </p:set>
                                    <p:animEffect transition="in" filter="wipe(down)">
                                      <p:cBhvr>
                                        <p:cTn id="25" dur="500"/>
                                        <p:tgtEl>
                                          <p:spTgt spid="8">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allAtOnce" animBg="1"/>
      <p:bldP spid="3076" grpId="0" build="allAtOnce" animBg="1"/>
      <p:bldP spid="3078" grpId="0" build="allAtOnce" animBg="1"/>
      <p:bldP spid="8" grpId="0" build="allAtOnce"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Homosexual relationships</a:t>
            </a:r>
            <a:endParaRPr lang="en-GB" dirty="0"/>
          </a:p>
        </p:txBody>
      </p:sp>
      <p:sp>
        <p:nvSpPr>
          <p:cNvPr id="3" name="Content Placeholder 2"/>
          <p:cNvSpPr>
            <a:spLocks noGrp="1"/>
          </p:cNvSpPr>
          <p:nvPr>
            <p:ph idx="1"/>
          </p:nvPr>
        </p:nvSpPr>
        <p:spPr>
          <a:xfrm>
            <a:off x="3862552" y="2222287"/>
            <a:ext cx="4414344" cy="4273106"/>
          </a:xfrm>
          <a:solidFill>
            <a:srgbClr val="92D050"/>
          </a:solidFill>
        </p:spPr>
        <p:txBody>
          <a:bodyPr>
            <a:normAutofit fontScale="85000" lnSpcReduction="20000"/>
          </a:bodyPr>
          <a:lstStyle/>
          <a:p>
            <a:r>
              <a:rPr lang="en-GB" sz="1900" u="sng" dirty="0" smtClean="0">
                <a:solidFill>
                  <a:schemeClr val="bg1"/>
                </a:solidFill>
              </a:rPr>
              <a:t>Christianity</a:t>
            </a:r>
          </a:p>
          <a:p>
            <a:r>
              <a:rPr lang="en-GB" sz="1900" b="1" dirty="0" smtClean="0">
                <a:solidFill>
                  <a:schemeClr val="bg1"/>
                </a:solidFill>
              </a:rPr>
              <a:t>Catholics traditionally against </a:t>
            </a:r>
            <a:r>
              <a:rPr lang="en-GB" sz="1900" dirty="0" smtClean="0">
                <a:solidFill>
                  <a:schemeClr val="bg1"/>
                </a:solidFill>
              </a:rPr>
              <a:t>same sex relationships. ‘Marriage </a:t>
            </a:r>
            <a:r>
              <a:rPr lang="en-GB" sz="1900" dirty="0">
                <a:solidFill>
                  <a:schemeClr val="bg1"/>
                </a:solidFill>
              </a:rPr>
              <a:t>is the union of one man and one woman for the purpose of </a:t>
            </a:r>
            <a:r>
              <a:rPr lang="en-GB" sz="1900" dirty="0" smtClean="0">
                <a:solidFill>
                  <a:schemeClr val="bg1"/>
                </a:solidFill>
              </a:rPr>
              <a:t>procreation’ Catechism </a:t>
            </a:r>
            <a:r>
              <a:rPr lang="en-GB" sz="1900" dirty="0">
                <a:solidFill>
                  <a:schemeClr val="bg1"/>
                </a:solidFill>
              </a:rPr>
              <a:t>of the Catholic </a:t>
            </a:r>
            <a:r>
              <a:rPr lang="en-GB" sz="1900" dirty="0" smtClean="0">
                <a:solidFill>
                  <a:schemeClr val="bg1"/>
                </a:solidFill>
              </a:rPr>
              <a:t>Church.</a:t>
            </a:r>
          </a:p>
          <a:p>
            <a:r>
              <a:rPr lang="en-GB" sz="1900" dirty="0" smtClean="0">
                <a:solidFill>
                  <a:schemeClr val="bg1"/>
                </a:solidFill>
              </a:rPr>
              <a:t>Quotes such as these seem to disapprove of gay sex: “Do </a:t>
            </a:r>
            <a:r>
              <a:rPr lang="en-GB" sz="1900" dirty="0">
                <a:solidFill>
                  <a:schemeClr val="bg1"/>
                </a:solidFill>
              </a:rPr>
              <a:t>not have sexual relations with a man as one does with a woman; that is detestable.” </a:t>
            </a:r>
            <a:r>
              <a:rPr lang="en-GB" sz="1900" b="1" dirty="0">
                <a:solidFill>
                  <a:schemeClr val="bg1"/>
                </a:solidFill>
              </a:rPr>
              <a:t>Leviticus </a:t>
            </a:r>
            <a:r>
              <a:rPr lang="en-GB" sz="1900" b="1" dirty="0" smtClean="0">
                <a:solidFill>
                  <a:schemeClr val="bg1"/>
                </a:solidFill>
              </a:rPr>
              <a:t>18:22</a:t>
            </a:r>
          </a:p>
          <a:p>
            <a:r>
              <a:rPr lang="en-GB" sz="1900" b="1" dirty="0" smtClean="0">
                <a:solidFill>
                  <a:schemeClr val="bg1"/>
                </a:solidFill>
              </a:rPr>
              <a:t>Quakers support </a:t>
            </a:r>
            <a:r>
              <a:rPr lang="en-GB" sz="1900" dirty="0" smtClean="0">
                <a:solidFill>
                  <a:schemeClr val="bg1"/>
                </a:solidFill>
              </a:rPr>
              <a:t>same sex relationships using quotes such as “do </a:t>
            </a:r>
            <a:r>
              <a:rPr lang="en-GB" sz="1900" dirty="0">
                <a:solidFill>
                  <a:schemeClr val="bg1"/>
                </a:solidFill>
              </a:rPr>
              <a:t>not judge, or you too will be judged. For in the same way you judge others, you will be judged, and with the measure you use, it will be measured to you.” </a:t>
            </a:r>
            <a:r>
              <a:rPr lang="en-GB" sz="1900" b="1" dirty="0">
                <a:solidFill>
                  <a:schemeClr val="bg1"/>
                </a:solidFill>
              </a:rPr>
              <a:t>Matthew 7: 1-6 supported by </a:t>
            </a:r>
            <a:r>
              <a:rPr lang="en-GB" sz="1900" b="1" dirty="0" smtClean="0">
                <a:solidFill>
                  <a:schemeClr val="bg1"/>
                </a:solidFill>
              </a:rPr>
              <a:t>Quakers</a:t>
            </a:r>
          </a:p>
          <a:p>
            <a:endParaRPr lang="en-GB" b="1" dirty="0"/>
          </a:p>
        </p:txBody>
      </p:sp>
      <p:sp>
        <p:nvSpPr>
          <p:cNvPr id="4" name="Rounded Rectangle 3"/>
          <p:cNvSpPr/>
          <p:nvPr/>
        </p:nvSpPr>
        <p:spPr>
          <a:xfrm>
            <a:off x="220717" y="2081048"/>
            <a:ext cx="3468414" cy="1828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buSzPct val="25000"/>
            </a:pPr>
            <a:r>
              <a:rPr lang="en-GB" b="1" dirty="0">
                <a:solidFill>
                  <a:schemeClr val="bg1"/>
                </a:solidFill>
                <a:latin typeface="Comfortaa" panose="020F0603070000060003" pitchFamily="34" charset="0"/>
              </a:rPr>
              <a:t>Same Sex Marriage</a:t>
            </a:r>
            <a:r>
              <a:rPr lang="en-GB" dirty="0">
                <a:solidFill>
                  <a:schemeClr val="bg1"/>
                </a:solidFill>
                <a:latin typeface="Comfortaa" panose="020F0603070000060003" pitchFamily="34" charset="0"/>
              </a:rPr>
              <a:t>: </a:t>
            </a:r>
            <a:r>
              <a:rPr lang="en-GB" dirty="0">
                <a:solidFill>
                  <a:schemeClr val="bg1"/>
                </a:solidFill>
                <a:latin typeface="Comfortaa" panose="020F0603070000060003" pitchFamily="34" charset="0"/>
                <a:ea typeface="Arial"/>
                <a:cs typeface="Arial"/>
                <a:sym typeface="Arial"/>
              </a:rPr>
              <a:t>When two people of the same sex choose to marry each </a:t>
            </a:r>
            <a:r>
              <a:rPr lang="en-GB" dirty="0" smtClean="0">
                <a:solidFill>
                  <a:schemeClr val="bg1"/>
                </a:solidFill>
                <a:latin typeface="Comfortaa" panose="020F0603070000060003" pitchFamily="34" charset="0"/>
                <a:ea typeface="Arial"/>
                <a:cs typeface="Arial"/>
                <a:sym typeface="Arial"/>
              </a:rPr>
              <a:t>other</a:t>
            </a:r>
            <a:r>
              <a:rPr lang="en-GB" dirty="0">
                <a:solidFill>
                  <a:schemeClr val="bg1"/>
                </a:solidFill>
                <a:latin typeface="Comfortaa" panose="020F0603070000060003" pitchFamily="34" charset="0"/>
                <a:ea typeface="Arial"/>
                <a:cs typeface="Arial"/>
                <a:sym typeface="Arial"/>
              </a:rPr>
              <a:t> </a:t>
            </a:r>
            <a:r>
              <a:rPr lang="en-GB" dirty="0" smtClean="0">
                <a:solidFill>
                  <a:schemeClr val="bg1"/>
                </a:solidFill>
                <a:latin typeface="Comfortaa" panose="020F0603070000060003" pitchFamily="34" charset="0"/>
                <a:ea typeface="Arial"/>
                <a:cs typeface="Arial"/>
                <a:sym typeface="Arial"/>
              </a:rPr>
              <a:t>(2013-present)</a:t>
            </a:r>
            <a:endParaRPr lang="en-GB" dirty="0">
              <a:solidFill>
                <a:schemeClr val="bg1"/>
              </a:solidFill>
              <a:latin typeface="Comfortaa" panose="020F0603070000060003" pitchFamily="34" charset="0"/>
              <a:ea typeface="Arial"/>
              <a:cs typeface="Arial"/>
              <a:sym typeface="Arial"/>
            </a:endParaRPr>
          </a:p>
        </p:txBody>
      </p:sp>
      <p:sp>
        <p:nvSpPr>
          <p:cNvPr id="5" name="Rounded Rectangle 4"/>
          <p:cNvSpPr/>
          <p:nvPr/>
        </p:nvSpPr>
        <p:spPr>
          <a:xfrm>
            <a:off x="220717" y="4256690"/>
            <a:ext cx="3468414" cy="223870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Comfortaa"/>
              </a:rPr>
              <a:t>Civil Partnership</a:t>
            </a:r>
            <a:r>
              <a:rPr lang="en-US" dirty="0" smtClean="0">
                <a:solidFill>
                  <a:schemeClr val="bg1"/>
                </a:solidFill>
                <a:latin typeface="Comfortaa"/>
              </a:rPr>
              <a:t>: Legal </a:t>
            </a:r>
            <a:r>
              <a:rPr lang="en-US" dirty="0">
                <a:solidFill>
                  <a:schemeClr val="bg1"/>
                </a:solidFill>
                <a:latin typeface="Comfortaa"/>
              </a:rPr>
              <a:t>union of two people of same </a:t>
            </a:r>
            <a:r>
              <a:rPr lang="en-US" dirty="0" smtClean="0">
                <a:solidFill>
                  <a:schemeClr val="bg1"/>
                </a:solidFill>
                <a:latin typeface="Comfortaa"/>
              </a:rPr>
              <a:t>gender (2004-present)</a:t>
            </a:r>
            <a:endParaRPr lang="en-GB" dirty="0">
              <a:solidFill>
                <a:schemeClr val="bg1"/>
              </a:solidFill>
              <a:latin typeface="Comfortaa"/>
            </a:endParaRPr>
          </a:p>
        </p:txBody>
      </p:sp>
      <p:sp>
        <p:nvSpPr>
          <p:cNvPr id="6" name="Rectangle 5"/>
          <p:cNvSpPr/>
          <p:nvPr/>
        </p:nvSpPr>
        <p:spPr>
          <a:xfrm>
            <a:off x="8702565" y="2081048"/>
            <a:ext cx="3326523" cy="4031873"/>
          </a:xfrm>
          <a:prstGeom prst="rect">
            <a:avLst/>
          </a:prstGeom>
          <a:solidFill>
            <a:srgbClr val="7030A0"/>
          </a:solidFill>
        </p:spPr>
        <p:txBody>
          <a:bodyPr wrap="square">
            <a:spAutoFit/>
          </a:bodyPr>
          <a:lstStyle/>
          <a:p>
            <a:r>
              <a:rPr lang="en-GB" sz="1600" u="sng" dirty="0" smtClean="0"/>
              <a:t>Islam</a:t>
            </a:r>
          </a:p>
          <a:p>
            <a:r>
              <a:rPr lang="en-GB" sz="1600" dirty="0" smtClean="0"/>
              <a:t>Prophet </a:t>
            </a:r>
            <a:r>
              <a:rPr lang="en-GB" sz="1600" dirty="0"/>
              <a:t>Muhammad said ‘if you find anyone doing as Lot’s people did, kill the one who does it and the one to whom it is done.’ – </a:t>
            </a:r>
            <a:r>
              <a:rPr lang="en-GB" sz="1600" b="1" dirty="0" smtClean="0"/>
              <a:t>Hadith</a:t>
            </a:r>
          </a:p>
          <a:p>
            <a:endParaRPr lang="en-GB" sz="1600" b="1" dirty="0"/>
          </a:p>
          <a:p>
            <a:r>
              <a:rPr lang="en-GB" sz="1600" dirty="0" smtClean="0"/>
              <a:t>Sharia </a:t>
            </a:r>
            <a:r>
              <a:rPr lang="en-GB" sz="1600" dirty="0"/>
              <a:t>law says homosexual acts should be punished – Sharia law is based on the </a:t>
            </a:r>
            <a:r>
              <a:rPr lang="en-GB" sz="1600" b="1" dirty="0"/>
              <a:t>Qur’an, </a:t>
            </a:r>
            <a:r>
              <a:rPr lang="en-GB" sz="1600" b="1" dirty="0" err="1"/>
              <a:t>Sunnah</a:t>
            </a:r>
            <a:r>
              <a:rPr lang="en-GB" sz="1600" b="1" dirty="0"/>
              <a:t> and </a:t>
            </a:r>
            <a:r>
              <a:rPr lang="en-GB" sz="1600" b="1" dirty="0" smtClean="0"/>
              <a:t>Hadith</a:t>
            </a:r>
          </a:p>
          <a:p>
            <a:endParaRPr lang="en-GB" sz="1600" b="1" dirty="0"/>
          </a:p>
          <a:p>
            <a:r>
              <a:rPr lang="en-GB" sz="1600" dirty="0" smtClean="0"/>
              <a:t>On the other hand, all </a:t>
            </a:r>
            <a:r>
              <a:rPr lang="en-GB" sz="1600" dirty="0"/>
              <a:t>Muslims are “equal like the teeth of a comb” with no exceptions - </a:t>
            </a:r>
            <a:r>
              <a:rPr lang="en-GB" sz="1600" b="1" dirty="0"/>
              <a:t>Hadith</a:t>
            </a:r>
            <a:endParaRPr lang="en-GB" sz="1600" dirty="0"/>
          </a:p>
        </p:txBody>
      </p:sp>
    </p:spTree>
    <p:extLst>
      <p:ext uri="{BB962C8B-B14F-4D97-AF65-F5344CB8AC3E}">
        <p14:creationId xmlns:p14="http://schemas.microsoft.com/office/powerpoint/2010/main" val="1965125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360" y="0"/>
            <a:ext cx="10972800" cy="819807"/>
          </a:xfrm>
        </p:spPr>
        <p:txBody>
          <a:bodyPr>
            <a:normAutofit/>
          </a:bodyPr>
          <a:lstStyle/>
          <a:p>
            <a:r>
              <a:rPr lang="en-GB" sz="3400" b="1" dirty="0" smtClean="0">
                <a:effectLst>
                  <a:outerShdw blurRad="38100" dist="38100" dir="2700000" algn="tl">
                    <a:srgbClr val="000000">
                      <a:alpha val="43137"/>
                    </a:srgbClr>
                  </a:outerShdw>
                </a:effectLst>
                <a:latin typeface="Comfortaa" panose="020F0603070000060003" pitchFamily="34" charset="0"/>
              </a:rPr>
              <a:t>Marriage – religious teachings</a:t>
            </a:r>
            <a:endParaRPr lang="en-GB" sz="3400" b="1" dirty="0">
              <a:effectLst>
                <a:outerShdw blurRad="38100" dist="38100" dir="2700000" algn="tl">
                  <a:srgbClr val="000000">
                    <a:alpha val="43137"/>
                  </a:srgbClr>
                </a:outerShdw>
              </a:effectLst>
              <a:latin typeface="Comfortaa" panose="020F0603070000060003" pitchFamily="34" charset="0"/>
            </a:endParaRPr>
          </a:p>
        </p:txBody>
      </p:sp>
      <p:sp>
        <p:nvSpPr>
          <p:cNvPr id="4" name="Rounded Rectangle 3"/>
          <p:cNvSpPr/>
          <p:nvPr/>
        </p:nvSpPr>
        <p:spPr>
          <a:xfrm>
            <a:off x="189187" y="1457959"/>
            <a:ext cx="5754414" cy="4737889"/>
          </a:xfrm>
          <a:prstGeom prst="roundRect">
            <a:avLst/>
          </a:prstGeom>
          <a:solidFill>
            <a:srgbClr val="84CF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buFontTx/>
              <a:buNone/>
            </a:pPr>
            <a:r>
              <a:rPr lang="en-GB" sz="2000" u="sng" dirty="0" smtClean="0">
                <a:solidFill>
                  <a:schemeClr val="bg1"/>
                </a:solidFill>
                <a:latin typeface="+mj-lt"/>
              </a:rPr>
              <a:t>Christianity</a:t>
            </a:r>
          </a:p>
          <a:p>
            <a:pPr algn="ctr">
              <a:lnSpc>
                <a:spcPct val="90000"/>
              </a:lnSpc>
              <a:buFontTx/>
              <a:buNone/>
            </a:pPr>
            <a:r>
              <a:rPr lang="en-GB" sz="2000" dirty="0" smtClean="0">
                <a:solidFill>
                  <a:schemeClr val="bg1"/>
                </a:solidFill>
                <a:latin typeface="+mj-lt"/>
              </a:rPr>
              <a:t>The Bible teaches that </a:t>
            </a:r>
            <a:r>
              <a:rPr lang="en-GB" sz="2000" dirty="0">
                <a:solidFill>
                  <a:schemeClr val="bg1"/>
                </a:solidFill>
                <a:latin typeface="+mj-lt"/>
              </a:rPr>
              <a:t>“a man leaves his father and mother and is united to his wife, and they become </a:t>
            </a:r>
            <a:r>
              <a:rPr lang="en-GB" sz="2000" b="1" dirty="0">
                <a:solidFill>
                  <a:schemeClr val="bg1"/>
                </a:solidFill>
                <a:latin typeface="+mj-lt"/>
              </a:rPr>
              <a:t>one</a:t>
            </a:r>
            <a:r>
              <a:rPr lang="en-GB" sz="2000" dirty="0">
                <a:solidFill>
                  <a:schemeClr val="bg1"/>
                </a:solidFill>
                <a:latin typeface="+mj-lt"/>
              </a:rPr>
              <a:t> </a:t>
            </a:r>
            <a:r>
              <a:rPr lang="en-GB" sz="2000" b="1" dirty="0">
                <a:solidFill>
                  <a:schemeClr val="bg1"/>
                </a:solidFill>
                <a:latin typeface="+mj-lt"/>
              </a:rPr>
              <a:t>flesh</a:t>
            </a:r>
            <a:r>
              <a:rPr lang="en-GB" sz="2000" dirty="0">
                <a:solidFill>
                  <a:schemeClr val="bg1"/>
                </a:solidFill>
                <a:latin typeface="+mj-lt"/>
              </a:rPr>
              <a:t>.” </a:t>
            </a:r>
            <a:r>
              <a:rPr lang="en-GB" sz="2000" b="1" dirty="0">
                <a:solidFill>
                  <a:schemeClr val="bg1"/>
                </a:solidFill>
                <a:latin typeface="+mj-lt"/>
              </a:rPr>
              <a:t>Genesis </a:t>
            </a:r>
            <a:r>
              <a:rPr lang="en-GB" sz="2000" b="1" dirty="0" smtClean="0">
                <a:solidFill>
                  <a:schemeClr val="bg1"/>
                </a:solidFill>
                <a:latin typeface="+mj-lt"/>
              </a:rPr>
              <a:t>2:24</a:t>
            </a:r>
          </a:p>
          <a:p>
            <a:pPr algn="ctr">
              <a:lnSpc>
                <a:spcPct val="90000"/>
              </a:lnSpc>
              <a:buFontTx/>
              <a:buNone/>
            </a:pPr>
            <a:endParaRPr lang="en-GB" altLang="en-US" sz="2000" b="1" dirty="0">
              <a:solidFill>
                <a:schemeClr val="bg1"/>
              </a:solidFill>
              <a:latin typeface="+mj-lt"/>
            </a:endParaRPr>
          </a:p>
          <a:p>
            <a:r>
              <a:rPr lang="en-GB" sz="2000" dirty="0" smtClean="0">
                <a:solidFill>
                  <a:schemeClr val="bg1"/>
                </a:solidFill>
                <a:latin typeface="+mj-lt"/>
              </a:rPr>
              <a:t>It also suggests that husbands and wives have separate roles ‘Wives</a:t>
            </a:r>
            <a:r>
              <a:rPr lang="en-GB" sz="2000" dirty="0">
                <a:solidFill>
                  <a:schemeClr val="bg1"/>
                </a:solidFill>
                <a:latin typeface="+mj-lt"/>
              </a:rPr>
              <a:t>, submit yourselves to your husbands, as is fitting in the Lord. Husbands, love your wives and do not be harsh with them</a:t>
            </a:r>
            <a:r>
              <a:rPr lang="en-GB" sz="2000" dirty="0" smtClean="0">
                <a:solidFill>
                  <a:schemeClr val="bg1"/>
                </a:solidFill>
                <a:latin typeface="+mj-lt"/>
              </a:rPr>
              <a:t>.’</a:t>
            </a:r>
            <a:endParaRPr lang="en-GB" sz="2000" dirty="0">
              <a:solidFill>
                <a:schemeClr val="bg1"/>
              </a:solidFill>
              <a:latin typeface="+mj-lt"/>
            </a:endParaRPr>
          </a:p>
          <a:p>
            <a:r>
              <a:rPr lang="en-GB" sz="2000" b="1" dirty="0">
                <a:solidFill>
                  <a:schemeClr val="bg1"/>
                </a:solidFill>
                <a:latin typeface="+mj-lt"/>
              </a:rPr>
              <a:t>Colossians 3:18-19</a:t>
            </a:r>
            <a:endParaRPr lang="en-GB" sz="2000" dirty="0">
              <a:solidFill>
                <a:schemeClr val="bg1"/>
              </a:solidFill>
              <a:latin typeface="+mj-lt"/>
            </a:endParaRPr>
          </a:p>
          <a:p>
            <a:pPr algn="ctr">
              <a:lnSpc>
                <a:spcPct val="90000"/>
              </a:lnSpc>
              <a:buFontTx/>
              <a:buNone/>
            </a:pPr>
            <a:endParaRPr lang="en-GB" altLang="en-US" sz="2000" dirty="0" smtClean="0">
              <a:solidFill>
                <a:schemeClr val="bg1"/>
              </a:solidFill>
              <a:latin typeface="+mj-lt"/>
            </a:endParaRPr>
          </a:p>
          <a:p>
            <a:pPr algn="ctr">
              <a:lnSpc>
                <a:spcPct val="90000"/>
              </a:lnSpc>
            </a:pPr>
            <a:r>
              <a:rPr lang="en-GB" sz="2000" dirty="0">
                <a:solidFill>
                  <a:schemeClr val="bg1"/>
                </a:solidFill>
              </a:rPr>
              <a:t>For </a:t>
            </a:r>
            <a:r>
              <a:rPr lang="en-GB" sz="2000" b="1" dirty="0">
                <a:solidFill>
                  <a:schemeClr val="bg1"/>
                </a:solidFill>
              </a:rPr>
              <a:t>Catholics</a:t>
            </a:r>
            <a:r>
              <a:rPr lang="en-GB" sz="2000" dirty="0">
                <a:solidFill>
                  <a:schemeClr val="bg1"/>
                </a:solidFill>
              </a:rPr>
              <a:t>, marriage is the union of one man and one woman for the purpose of </a:t>
            </a:r>
            <a:r>
              <a:rPr lang="en-GB" sz="2000" b="1" i="1" dirty="0">
                <a:solidFill>
                  <a:schemeClr val="bg1"/>
                </a:solidFill>
              </a:rPr>
              <a:t>procreation</a:t>
            </a:r>
            <a:r>
              <a:rPr lang="en-GB" sz="2000" dirty="0">
                <a:solidFill>
                  <a:schemeClr val="bg1"/>
                </a:solidFill>
              </a:rPr>
              <a:t> (having children</a:t>
            </a:r>
            <a:r>
              <a:rPr lang="en-GB" sz="2000" dirty="0" smtClean="0">
                <a:solidFill>
                  <a:schemeClr val="bg1"/>
                </a:solidFill>
              </a:rPr>
              <a:t>).</a:t>
            </a:r>
            <a:endParaRPr lang="en-GB" altLang="en-US" sz="2000" dirty="0">
              <a:solidFill>
                <a:schemeClr val="bg1"/>
              </a:solidFill>
            </a:endParaRPr>
          </a:p>
          <a:p>
            <a:pPr algn="ctr">
              <a:lnSpc>
                <a:spcPct val="90000"/>
              </a:lnSpc>
              <a:buFontTx/>
              <a:buNone/>
            </a:pPr>
            <a:endParaRPr lang="en-GB" altLang="en-US" sz="2000" dirty="0">
              <a:solidFill>
                <a:schemeClr val="bg1"/>
              </a:solidFill>
              <a:latin typeface="+mj-lt"/>
            </a:endParaRPr>
          </a:p>
        </p:txBody>
      </p:sp>
      <p:sp>
        <p:nvSpPr>
          <p:cNvPr id="6" name="Rounded Rectangle 5"/>
          <p:cNvSpPr/>
          <p:nvPr/>
        </p:nvSpPr>
        <p:spPr>
          <a:xfrm>
            <a:off x="6034320" y="898635"/>
            <a:ext cx="6065919" cy="5565228"/>
          </a:xfrm>
          <a:prstGeom prst="roundRect">
            <a:avLst/>
          </a:prstGeom>
          <a:solidFill>
            <a:srgbClr val="FFDA65"/>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2000" u="sng" dirty="0" smtClean="0">
                <a:solidFill>
                  <a:schemeClr val="bg1"/>
                </a:solidFill>
              </a:rPr>
              <a:t>Islam</a:t>
            </a:r>
            <a:endParaRPr lang="en-GB" sz="2000" u="sng" dirty="0">
              <a:solidFill>
                <a:schemeClr val="bg1"/>
              </a:solidFill>
            </a:endParaRPr>
          </a:p>
          <a:p>
            <a:endParaRPr lang="en-GB" dirty="0" smtClean="0">
              <a:solidFill>
                <a:schemeClr val="bg1"/>
              </a:solidFill>
            </a:endParaRPr>
          </a:p>
          <a:p>
            <a:r>
              <a:rPr lang="en-GB" dirty="0" smtClean="0">
                <a:solidFill>
                  <a:schemeClr val="bg1"/>
                </a:solidFill>
              </a:rPr>
              <a:t>The Qur’an supports marriage for all: </a:t>
            </a:r>
            <a:r>
              <a:rPr lang="en-GB" dirty="0">
                <a:solidFill>
                  <a:schemeClr val="bg1"/>
                </a:solidFill>
              </a:rPr>
              <a:t>‘And marry wives from the women among you…if you are too poor then Allah will enrich you with his grace, for Allah can do all things.’ </a:t>
            </a:r>
            <a:r>
              <a:rPr lang="en-GB" b="1" dirty="0">
                <a:solidFill>
                  <a:schemeClr val="bg1"/>
                </a:solidFill>
              </a:rPr>
              <a:t>Qur’an 24:32</a:t>
            </a:r>
          </a:p>
          <a:p>
            <a:endParaRPr lang="en-GB" dirty="0">
              <a:solidFill>
                <a:schemeClr val="bg1"/>
              </a:solidFill>
            </a:endParaRPr>
          </a:p>
          <a:p>
            <a:r>
              <a:rPr lang="en-GB" dirty="0" smtClean="0">
                <a:solidFill>
                  <a:schemeClr val="bg1"/>
                </a:solidFill>
              </a:rPr>
              <a:t>The Qur’an also suggests that love is more important than money: </a:t>
            </a:r>
            <a:r>
              <a:rPr lang="en-GB" i="1" dirty="0" smtClean="0">
                <a:solidFill>
                  <a:schemeClr val="bg1"/>
                </a:solidFill>
              </a:rPr>
              <a:t>“</a:t>
            </a:r>
            <a:r>
              <a:rPr lang="en-GB" i="1" dirty="0">
                <a:solidFill>
                  <a:schemeClr val="bg1"/>
                </a:solidFill>
              </a:rPr>
              <a:t>There is no institution in Islam more beloved and dearer to Allah than marriage.” </a:t>
            </a:r>
            <a:r>
              <a:rPr lang="en-GB" b="1" i="1" dirty="0">
                <a:solidFill>
                  <a:schemeClr val="bg1"/>
                </a:solidFill>
              </a:rPr>
              <a:t>Hadith </a:t>
            </a:r>
            <a:endParaRPr lang="en-GB" dirty="0">
              <a:solidFill>
                <a:schemeClr val="bg1"/>
              </a:solidFill>
            </a:endParaRPr>
          </a:p>
          <a:p>
            <a:pPr algn="ctr">
              <a:lnSpc>
                <a:spcPct val="90000"/>
              </a:lnSpc>
              <a:buFontTx/>
              <a:buNone/>
            </a:pPr>
            <a:endParaRPr lang="en-GB" b="1" dirty="0" smtClean="0">
              <a:solidFill>
                <a:schemeClr val="bg1"/>
              </a:solidFill>
              <a:latin typeface="+mj-lt"/>
            </a:endParaRPr>
          </a:p>
          <a:p>
            <a:pPr algn="ctr">
              <a:lnSpc>
                <a:spcPct val="90000"/>
              </a:lnSpc>
              <a:buFontTx/>
              <a:buNone/>
            </a:pPr>
            <a:r>
              <a:rPr lang="en-GB" dirty="0" smtClean="0">
                <a:solidFill>
                  <a:schemeClr val="bg1"/>
                </a:solidFill>
                <a:latin typeface="+mj-lt"/>
              </a:rPr>
              <a:t>Finally, there is the teaching that marriage should be a loving and supportive relationship “And </a:t>
            </a:r>
            <a:r>
              <a:rPr lang="en-GB" dirty="0">
                <a:solidFill>
                  <a:schemeClr val="bg1"/>
                </a:solidFill>
                <a:latin typeface="+mj-lt"/>
              </a:rPr>
              <a:t>of His signs is that He has created spouses for yourselves from your own selves so you might take comfort in them and He has created love and mercy among both of you</a:t>
            </a:r>
            <a:r>
              <a:rPr lang="en-GB" b="1" dirty="0" smtClean="0">
                <a:solidFill>
                  <a:schemeClr val="bg1"/>
                </a:solidFill>
                <a:latin typeface="+mj-lt"/>
              </a:rPr>
              <a:t>.”</a:t>
            </a:r>
            <a:r>
              <a:rPr lang="en-GB" b="1" dirty="0">
                <a:solidFill>
                  <a:schemeClr val="bg1"/>
                </a:solidFill>
                <a:latin typeface="+mj-lt"/>
              </a:rPr>
              <a:t> Quran 31:21</a:t>
            </a:r>
            <a:endParaRPr lang="en-GB" altLang="en-US" dirty="0">
              <a:solidFill>
                <a:schemeClr val="bg1"/>
              </a:solidFill>
              <a:latin typeface="+mj-lt"/>
            </a:endParaRPr>
          </a:p>
        </p:txBody>
      </p:sp>
    </p:spTree>
    <p:extLst>
      <p:ext uri="{BB962C8B-B14F-4D97-AF65-F5344CB8AC3E}">
        <p14:creationId xmlns:p14="http://schemas.microsoft.com/office/powerpoint/2010/main" val="13109160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Divorce and </a:t>
            </a:r>
            <a:br>
              <a:rPr lang="en-GB" dirty="0" smtClean="0"/>
            </a:br>
            <a:r>
              <a:rPr lang="en-GB" dirty="0" smtClean="0"/>
              <a:t>Re-marriage</a:t>
            </a:r>
            <a:endParaRPr lang="en-GB" dirty="0"/>
          </a:p>
        </p:txBody>
      </p:sp>
      <p:sp>
        <p:nvSpPr>
          <p:cNvPr id="3" name="Content Placeholder 2"/>
          <p:cNvSpPr>
            <a:spLocks noGrp="1"/>
          </p:cNvSpPr>
          <p:nvPr>
            <p:ph idx="1"/>
          </p:nvPr>
        </p:nvSpPr>
        <p:spPr>
          <a:xfrm>
            <a:off x="144582" y="1613351"/>
            <a:ext cx="4663901" cy="4787449"/>
          </a:xfrm>
          <a:solidFill>
            <a:srgbClr val="92D050"/>
          </a:solidFill>
        </p:spPr>
        <p:txBody>
          <a:bodyPr>
            <a:normAutofit/>
          </a:bodyPr>
          <a:lstStyle/>
          <a:p>
            <a:pPr marL="0" indent="0">
              <a:buNone/>
            </a:pPr>
            <a:r>
              <a:rPr lang="en-GB" sz="2000" u="sng" dirty="0" smtClean="0">
                <a:solidFill>
                  <a:schemeClr val="bg1"/>
                </a:solidFill>
              </a:rPr>
              <a:t>Key quotes</a:t>
            </a:r>
          </a:p>
          <a:p>
            <a:r>
              <a:rPr lang="en-GB" sz="2000" dirty="0" smtClean="0">
                <a:solidFill>
                  <a:schemeClr val="bg1"/>
                </a:solidFill>
              </a:rPr>
              <a:t>“</a:t>
            </a:r>
            <a:r>
              <a:rPr lang="en-GB" sz="2000" dirty="0">
                <a:solidFill>
                  <a:schemeClr val="bg1"/>
                </a:solidFill>
              </a:rPr>
              <a:t>What God has joined together, let no man separate.</a:t>
            </a:r>
            <a:r>
              <a:rPr lang="en-GB" sz="2000" b="1" dirty="0">
                <a:solidFill>
                  <a:schemeClr val="bg1"/>
                </a:solidFill>
              </a:rPr>
              <a:t>” (Mark 10:9). </a:t>
            </a:r>
            <a:endParaRPr lang="en-GB" sz="2000" b="1" dirty="0" smtClean="0">
              <a:solidFill>
                <a:schemeClr val="bg1"/>
              </a:solidFill>
            </a:endParaRPr>
          </a:p>
          <a:p>
            <a:r>
              <a:rPr lang="en-GB" sz="2000" dirty="0" smtClean="0">
                <a:solidFill>
                  <a:schemeClr val="bg1"/>
                </a:solidFill>
              </a:rPr>
              <a:t>“</a:t>
            </a:r>
            <a:r>
              <a:rPr lang="en-GB" sz="2000" dirty="0">
                <a:solidFill>
                  <a:schemeClr val="bg1"/>
                </a:solidFill>
              </a:rPr>
              <a:t>Anyone who divorces his wife and marries another woman commits adultery, and the man who marries a divorced woman commits adultery.”</a:t>
            </a:r>
            <a:r>
              <a:rPr lang="en-GB" sz="2000" b="1" dirty="0">
                <a:solidFill>
                  <a:schemeClr val="bg1"/>
                </a:solidFill>
              </a:rPr>
              <a:t> Luke 16:18</a:t>
            </a:r>
            <a:r>
              <a:rPr lang="en-GB" sz="2000" dirty="0">
                <a:solidFill>
                  <a:schemeClr val="bg1"/>
                </a:solidFill>
              </a:rPr>
              <a:t> </a:t>
            </a:r>
          </a:p>
          <a:p>
            <a:r>
              <a:rPr lang="en-GB" sz="2000" dirty="0" smtClean="0">
                <a:solidFill>
                  <a:schemeClr val="bg1"/>
                </a:solidFill>
              </a:rPr>
              <a:t>“</a:t>
            </a:r>
            <a:r>
              <a:rPr lang="en-GB" sz="2000" dirty="0">
                <a:solidFill>
                  <a:schemeClr val="bg1"/>
                </a:solidFill>
              </a:rPr>
              <a:t>l</a:t>
            </a:r>
            <a:r>
              <a:rPr lang="en-GB" sz="2000" dirty="0" smtClean="0">
                <a:solidFill>
                  <a:schemeClr val="bg1"/>
                </a:solidFill>
              </a:rPr>
              <a:t>et </a:t>
            </a:r>
            <a:r>
              <a:rPr lang="en-GB" sz="2000" dirty="0">
                <a:solidFill>
                  <a:schemeClr val="bg1"/>
                </a:solidFill>
              </a:rPr>
              <a:t>the one who has never sinned throw the first stone!” </a:t>
            </a:r>
            <a:r>
              <a:rPr lang="en-GB" sz="2000" b="1" dirty="0">
                <a:solidFill>
                  <a:schemeClr val="bg1"/>
                </a:solidFill>
              </a:rPr>
              <a:t>(John 8:7) </a:t>
            </a:r>
          </a:p>
        </p:txBody>
      </p:sp>
      <p:sp>
        <p:nvSpPr>
          <p:cNvPr id="4" name="Rectangle 3"/>
          <p:cNvSpPr/>
          <p:nvPr/>
        </p:nvSpPr>
        <p:spPr>
          <a:xfrm>
            <a:off x="5525762" y="1874857"/>
            <a:ext cx="6096000" cy="1015663"/>
          </a:xfrm>
          <a:prstGeom prst="rect">
            <a:avLst/>
          </a:prstGeom>
          <a:solidFill>
            <a:srgbClr val="FFDA65"/>
          </a:solidFill>
        </p:spPr>
        <p:txBody>
          <a:bodyPr wrap="square">
            <a:spAutoFit/>
          </a:bodyPr>
          <a:lstStyle/>
          <a:p>
            <a:r>
              <a:rPr lang="en-GB" sz="2000" b="1" dirty="0" smtClean="0">
                <a:solidFill>
                  <a:schemeClr val="bg1"/>
                </a:solidFill>
              </a:rPr>
              <a:t>The Anglican </a:t>
            </a:r>
            <a:r>
              <a:rPr lang="en-GB" sz="2000" b="1" dirty="0">
                <a:solidFill>
                  <a:schemeClr val="bg1"/>
                </a:solidFill>
              </a:rPr>
              <a:t>Church</a:t>
            </a:r>
            <a:r>
              <a:rPr lang="en-GB" sz="2000" dirty="0">
                <a:solidFill>
                  <a:schemeClr val="bg1"/>
                </a:solidFill>
              </a:rPr>
              <a:t> </a:t>
            </a:r>
            <a:r>
              <a:rPr lang="en-GB" sz="2000" dirty="0" smtClean="0">
                <a:solidFill>
                  <a:schemeClr val="bg1"/>
                </a:solidFill>
              </a:rPr>
              <a:t> - It is up to individual priests to decide. If they don’t support remarriage they may give a blessing instead.</a:t>
            </a:r>
            <a:endParaRPr lang="en-GB" sz="2000" dirty="0">
              <a:solidFill>
                <a:schemeClr val="bg1"/>
              </a:solidFill>
            </a:endParaRPr>
          </a:p>
        </p:txBody>
      </p:sp>
      <p:sp>
        <p:nvSpPr>
          <p:cNvPr id="5" name="Rectangle 4"/>
          <p:cNvSpPr/>
          <p:nvPr/>
        </p:nvSpPr>
        <p:spPr>
          <a:xfrm>
            <a:off x="5131612" y="3309683"/>
            <a:ext cx="6818651" cy="3170099"/>
          </a:xfrm>
          <a:prstGeom prst="rect">
            <a:avLst/>
          </a:prstGeom>
          <a:solidFill>
            <a:srgbClr val="D1B2E8"/>
          </a:solidFill>
        </p:spPr>
        <p:txBody>
          <a:bodyPr wrap="square">
            <a:spAutoFit/>
          </a:bodyPr>
          <a:lstStyle/>
          <a:p>
            <a:r>
              <a:rPr lang="en-GB" sz="2000" b="1" dirty="0">
                <a:solidFill>
                  <a:schemeClr val="bg1"/>
                </a:solidFill>
              </a:rPr>
              <a:t>Roman Catholics</a:t>
            </a:r>
            <a:r>
              <a:rPr lang="en-GB" sz="2000" dirty="0">
                <a:solidFill>
                  <a:schemeClr val="bg1"/>
                </a:solidFill>
              </a:rPr>
              <a:t> believe that marriage is a sacrament. Once the couple has received the sacrament of marriage, the marriage can never be </a:t>
            </a:r>
            <a:r>
              <a:rPr lang="en-GB" sz="2000" dirty="0" smtClean="0">
                <a:solidFill>
                  <a:schemeClr val="bg1"/>
                </a:solidFill>
              </a:rPr>
              <a:t>ended </a:t>
            </a:r>
            <a:r>
              <a:rPr lang="en-GB" sz="2000" dirty="0">
                <a:solidFill>
                  <a:schemeClr val="bg1"/>
                </a:solidFill>
              </a:rPr>
              <a:t>in God’s </a:t>
            </a:r>
            <a:r>
              <a:rPr lang="en-GB" sz="2000" dirty="0" smtClean="0">
                <a:solidFill>
                  <a:schemeClr val="bg1"/>
                </a:solidFill>
              </a:rPr>
              <a:t>eyes. </a:t>
            </a:r>
          </a:p>
          <a:p>
            <a:endParaRPr lang="en-GB" sz="2000" dirty="0">
              <a:solidFill>
                <a:schemeClr val="bg1"/>
              </a:solidFill>
            </a:endParaRPr>
          </a:p>
          <a:p>
            <a:r>
              <a:rPr lang="en-GB" sz="2000" dirty="0" smtClean="0">
                <a:solidFill>
                  <a:schemeClr val="bg1"/>
                </a:solidFill>
              </a:rPr>
              <a:t>Roman </a:t>
            </a:r>
            <a:r>
              <a:rPr lang="en-GB" sz="2000" dirty="0">
                <a:solidFill>
                  <a:schemeClr val="bg1"/>
                </a:solidFill>
              </a:rPr>
              <a:t>Catholics can get an </a:t>
            </a:r>
            <a:r>
              <a:rPr lang="en-GB" sz="2000" b="1" dirty="0">
                <a:solidFill>
                  <a:schemeClr val="bg1"/>
                </a:solidFill>
              </a:rPr>
              <a:t>annulment </a:t>
            </a:r>
            <a:r>
              <a:rPr lang="en-GB" sz="2000" dirty="0" smtClean="0">
                <a:solidFill>
                  <a:schemeClr val="bg1"/>
                </a:solidFill>
              </a:rPr>
              <a:t>from a leader of the Church. </a:t>
            </a:r>
            <a:r>
              <a:rPr lang="en-GB" sz="2000" dirty="0">
                <a:solidFill>
                  <a:schemeClr val="bg1"/>
                </a:solidFill>
              </a:rPr>
              <a:t> </a:t>
            </a:r>
            <a:r>
              <a:rPr lang="en-GB" sz="2000" dirty="0" smtClean="0">
                <a:solidFill>
                  <a:schemeClr val="bg1"/>
                </a:solidFill>
              </a:rPr>
              <a:t>These </a:t>
            </a:r>
            <a:r>
              <a:rPr lang="en-GB" sz="2000" dirty="0">
                <a:solidFill>
                  <a:schemeClr val="bg1"/>
                </a:solidFill>
              </a:rPr>
              <a:t>can be granted if, for example, they were forced into marriage, or the marriage was never </a:t>
            </a:r>
            <a:r>
              <a:rPr lang="en-GB" sz="2000" dirty="0" smtClean="0">
                <a:solidFill>
                  <a:schemeClr val="bg1"/>
                </a:solidFill>
              </a:rPr>
              <a:t>consummated (the </a:t>
            </a:r>
            <a:r>
              <a:rPr lang="en-GB" sz="2000" dirty="0">
                <a:solidFill>
                  <a:schemeClr val="bg1"/>
                </a:solidFill>
              </a:rPr>
              <a:t>couple never had sexual intercourse after the wedding</a:t>
            </a:r>
            <a:r>
              <a:rPr lang="en-GB" sz="2000" dirty="0" smtClean="0">
                <a:solidFill>
                  <a:schemeClr val="bg1"/>
                </a:solidFill>
              </a:rPr>
              <a:t>.)</a:t>
            </a:r>
            <a:endParaRPr lang="en-GB" sz="2000" dirty="0">
              <a:solidFill>
                <a:schemeClr val="bg1"/>
              </a:solidFill>
            </a:endParaRPr>
          </a:p>
        </p:txBody>
      </p:sp>
      <p:sp>
        <p:nvSpPr>
          <p:cNvPr id="6" name="Rectangle 5"/>
          <p:cNvSpPr/>
          <p:nvPr/>
        </p:nvSpPr>
        <p:spPr>
          <a:xfrm>
            <a:off x="5525762" y="444852"/>
            <a:ext cx="6096000" cy="1015663"/>
          </a:xfrm>
          <a:prstGeom prst="rect">
            <a:avLst/>
          </a:prstGeom>
          <a:solidFill>
            <a:srgbClr val="E789E0"/>
          </a:solidFill>
        </p:spPr>
        <p:txBody>
          <a:bodyPr>
            <a:spAutoFit/>
          </a:bodyPr>
          <a:lstStyle/>
          <a:p>
            <a:r>
              <a:rPr lang="en-GB" sz="2000" b="1" dirty="0">
                <a:solidFill>
                  <a:schemeClr val="bg1"/>
                </a:solidFill>
              </a:rPr>
              <a:t>Orthodox Christians</a:t>
            </a:r>
            <a:r>
              <a:rPr lang="en-GB" sz="2000" dirty="0">
                <a:solidFill>
                  <a:schemeClr val="bg1"/>
                </a:solidFill>
              </a:rPr>
              <a:t> believe that the church does have the authority to end marriages and can grant divorces.</a:t>
            </a:r>
          </a:p>
        </p:txBody>
      </p:sp>
    </p:spTree>
    <p:extLst>
      <p:ext uri="{BB962C8B-B14F-4D97-AF65-F5344CB8AC3E}">
        <p14:creationId xmlns:p14="http://schemas.microsoft.com/office/powerpoint/2010/main" val="1656301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xmlns="" name="Quotable" id="{39EC5628-30ED-4578-ACD8-9820EDB8E15A}" vid="{98D1675B-7325-48AD-994B-0DEF3379A98D}"/>
    </a:ext>
  </a:extLst>
</a:theme>
</file>

<file path=ppt/theme/theme2.xml><?xml version="1.0" encoding="utf-8"?>
<a:theme xmlns:a="http://schemas.openxmlformats.org/drawingml/2006/main" name="1_Quotable">
  <a:themeElements>
    <a:clrScheme name="Quotable">
      <a:dk1>
        <a:sysClr val="windowText" lastClr="000000"/>
      </a:dk1>
      <a:lt1>
        <a:sysClr val="window" lastClr="FFFFFF"/>
      </a:lt1>
      <a:dk2>
        <a:srgbClr val="212121"/>
      </a:dk2>
      <a:lt2>
        <a:srgbClr val="636363"/>
      </a:lt2>
      <a:accent1>
        <a:srgbClr val="8664B0"/>
      </a:accent1>
      <a:accent2>
        <a:srgbClr val="D75BCD"/>
      </a:accent2>
      <a:accent3>
        <a:srgbClr val="E54D86"/>
      </a:accent3>
      <a:accent4>
        <a:srgbClr val="DE4547"/>
      </a:accent4>
      <a:accent5>
        <a:srgbClr val="F16E40"/>
      </a:accent5>
      <a:accent6>
        <a:srgbClr val="EB9C5A"/>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xmlns="" name="Quotable" id="{39EC5628-30ED-4578-ACD8-9820EDB8E15A}" vid="{7AF46513-5B0D-4B03-9323-32F3F0BFC9D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1776</TotalTime>
  <Words>1240</Words>
  <Application>Microsoft Office PowerPoint</Application>
  <PresentationFormat>Custom</PresentationFormat>
  <Paragraphs>127</Paragraphs>
  <Slides>12</Slides>
  <Notes>7</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Quotable</vt:lpstr>
      <vt:lpstr>1_Quotable</vt:lpstr>
      <vt:lpstr>Interleaving Revision - Lesson 6</vt:lpstr>
      <vt:lpstr>RS homework – due Tuesday 9th April</vt:lpstr>
      <vt:lpstr>Interleaving revision- Lesson Format </vt:lpstr>
      <vt:lpstr>Exam practice- Religion, Peace and Conflict</vt:lpstr>
      <vt:lpstr>Marking last lesson’s questions- Religion, Human Rights and Social Justice</vt:lpstr>
      <vt:lpstr>Review: Family &amp; Relationships - CONTRACEPTION</vt:lpstr>
      <vt:lpstr>Homosexual relationships</vt:lpstr>
      <vt:lpstr>Marriage – religious teachings</vt:lpstr>
      <vt:lpstr>Divorce and  Re-marriage</vt:lpstr>
      <vt:lpstr>PowerPoint Presentation</vt:lpstr>
      <vt:lpstr>Quiz Religion, Crime and Punishment</vt:lpstr>
      <vt:lpstr>Test the Teacher Religion, Relationships and Families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Interleaving Revision</dc:title>
  <dc:creator>Gemma Moon</dc:creator>
  <cp:lastModifiedBy>Ms. Bennett Stanley</cp:lastModifiedBy>
  <cp:revision>129</cp:revision>
  <cp:lastPrinted>2019-02-26T07:48:45Z</cp:lastPrinted>
  <dcterms:created xsi:type="dcterms:W3CDTF">2017-03-19T09:57:24Z</dcterms:created>
  <dcterms:modified xsi:type="dcterms:W3CDTF">2019-04-02T10:35:13Z</dcterms:modified>
</cp:coreProperties>
</file>