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5.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82" r:id="rId2"/>
    <p:sldMasterId id="2147483697" r:id="rId3"/>
    <p:sldMasterId id="2147483712" r:id="rId4"/>
    <p:sldMasterId id="2147483727" r:id="rId5"/>
    <p:sldMasterId id="2147483742" r:id="rId6"/>
  </p:sldMasterIdLst>
  <p:notesMasterIdLst>
    <p:notesMasterId r:id="rId21"/>
  </p:notesMasterIdLst>
  <p:sldIdLst>
    <p:sldId id="275" r:id="rId7"/>
    <p:sldId id="278" r:id="rId8"/>
    <p:sldId id="256" r:id="rId9"/>
    <p:sldId id="263" r:id="rId10"/>
    <p:sldId id="264" r:id="rId11"/>
    <p:sldId id="261" r:id="rId12"/>
    <p:sldId id="260" r:id="rId13"/>
    <p:sldId id="279" r:id="rId14"/>
    <p:sldId id="276" r:id="rId15"/>
    <p:sldId id="267" r:id="rId16"/>
    <p:sldId id="272" r:id="rId17"/>
    <p:sldId id="259" r:id="rId18"/>
    <p:sldId id="265" r:id="rId19"/>
    <p:sldId id="277" r:id="rId20"/>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CFF0"/>
    <a:srgbClr val="BD92DE"/>
    <a:srgbClr val="D1B2E8"/>
    <a:srgbClr val="FFDA65"/>
    <a:srgbClr val="E789E0"/>
    <a:srgbClr val="FF000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65" autoAdjust="0"/>
    <p:restoredTop sz="82238" autoAdjust="0"/>
  </p:normalViewPr>
  <p:slideViewPr>
    <p:cSldViewPr snapToGrid="0">
      <p:cViewPr>
        <p:scale>
          <a:sx n="60" d="100"/>
          <a:sy n="60" d="100"/>
        </p:scale>
        <p:origin x="-56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2F0153AF-D7DD-4168-933F-B64335B4567B}" type="datetimeFigureOut">
              <a:rPr lang="en-GB" smtClean="0"/>
              <a:t>19/03/2018</a:t>
            </a:fld>
            <a:endParaRPr lang="en-GB"/>
          </a:p>
        </p:txBody>
      </p:sp>
      <p:sp>
        <p:nvSpPr>
          <p:cNvPr id="4" name="Slide Image Placeholder 3"/>
          <p:cNvSpPr>
            <a:spLocks noGrp="1" noRot="1" noChangeAspect="1"/>
          </p:cNvSpPr>
          <p:nvPr>
            <p:ph type="sldImg" idx="2"/>
          </p:nvPr>
        </p:nvSpPr>
        <p:spPr>
          <a:xfrm>
            <a:off x="90488" y="744538"/>
            <a:ext cx="6618287"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8E5DB5AE-5E6A-4921-A1A3-18863112CD7D}" type="slidenum">
              <a:rPr lang="en-GB" smtClean="0"/>
              <a:t>‹#›</a:t>
            </a:fld>
            <a:endParaRPr lang="en-GB"/>
          </a:p>
        </p:txBody>
      </p:sp>
    </p:spTree>
    <p:extLst>
      <p:ext uri="{BB962C8B-B14F-4D97-AF65-F5344CB8AC3E}">
        <p14:creationId xmlns:p14="http://schemas.microsoft.com/office/powerpoint/2010/main" val="4127390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1</a:t>
            </a:fld>
            <a:endParaRPr lang="en-GB"/>
          </a:p>
        </p:txBody>
      </p:sp>
    </p:spTree>
    <p:extLst>
      <p:ext uri="{BB962C8B-B14F-4D97-AF65-F5344CB8AC3E}">
        <p14:creationId xmlns:p14="http://schemas.microsoft.com/office/powerpoint/2010/main" val="1674691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 </a:t>
            </a:r>
            <a:r>
              <a:rPr lang="en-GB" dirty="0" err="1" smtClean="0"/>
              <a:t>Ka’aba</a:t>
            </a:r>
            <a:r>
              <a:rPr lang="en-GB" dirty="0" smtClean="0"/>
              <a:t>, </a:t>
            </a:r>
            <a:r>
              <a:rPr lang="en-GB" dirty="0" err="1" smtClean="0"/>
              <a:t>Safa</a:t>
            </a:r>
            <a:r>
              <a:rPr lang="en-GB" dirty="0" smtClean="0"/>
              <a:t> and </a:t>
            </a:r>
            <a:r>
              <a:rPr lang="en-GB" dirty="0" err="1" smtClean="0"/>
              <a:t>Marwah</a:t>
            </a:r>
            <a:r>
              <a:rPr lang="en-GB" baseline="0" dirty="0" smtClean="0"/>
              <a:t> (2 hills), </a:t>
            </a:r>
            <a:r>
              <a:rPr lang="en-GB" baseline="0" dirty="0" err="1" smtClean="0"/>
              <a:t>Zamzam</a:t>
            </a:r>
            <a:r>
              <a:rPr lang="en-GB" baseline="0" dirty="0" smtClean="0"/>
              <a:t> well, Arafat, Mina (the </a:t>
            </a:r>
            <a:r>
              <a:rPr lang="en-GB" baseline="0" dirty="0" err="1" smtClean="0"/>
              <a:t>Jamarat</a:t>
            </a:r>
            <a:r>
              <a:rPr lang="en-GB" baseline="0" dirty="0" smtClean="0"/>
              <a:t> walls), the Prophet’s Mosque in Madinah. 2. </a:t>
            </a:r>
            <a:r>
              <a:rPr lang="en-GB" baseline="0" dirty="0" smtClean="0"/>
              <a:t>Can be celebrated over one, two or three days. Gather in the mosque and say special prayers. Imam’s sermon is about forgiveness and helping the poor. Everyone wears new clothes, homes decorated. Presents and cards are exchanged. Special foods eaten and parades might take place. Visit the cemetery and remember family members who died.</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5</a:t>
            </a:fld>
            <a:endParaRPr lang="en-GB"/>
          </a:p>
        </p:txBody>
      </p:sp>
    </p:spTree>
    <p:extLst>
      <p:ext uri="{BB962C8B-B14F-4D97-AF65-F5344CB8AC3E}">
        <p14:creationId xmlns:p14="http://schemas.microsoft.com/office/powerpoint/2010/main" val="3841676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 C, 2. Sunni Muslims are more</a:t>
            </a:r>
            <a:r>
              <a:rPr lang="en-GB" baseline="0" dirty="0" smtClean="0"/>
              <a:t> likely to think that Allah has predestined everything that will happen in the universe and this is all written down in a book of decrees, ‘Only what God has decree will happen to us. He is our Master.’ Qur’an 9: 51. This is linked to Sunni belief in the supremacy of God’s will, that everything can be determined by God, but we still have a choice about how to behave. In Shi’a Islam they believe God knows what is going to happen but doesn’t decide that it will, meaning humans have complete free will. For God there is no past present and future because it is as if everything has already happened for him. God it not bound by time so there is no conflict between human freedom and the supremacy f God’s will, ‘God does not change the condition of a people unless they change what it in themselves.’ Qur’an 13:11</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6</a:t>
            </a:fld>
            <a:endParaRPr lang="en-GB"/>
          </a:p>
        </p:txBody>
      </p:sp>
    </p:spTree>
    <p:extLst>
      <p:ext uri="{BB962C8B-B14F-4D97-AF65-F5344CB8AC3E}">
        <p14:creationId xmlns:p14="http://schemas.microsoft.com/office/powerpoint/2010/main" val="2820296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Go through what they should have had in the gaps for the HW task.</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12</a:t>
            </a:fld>
            <a:endParaRPr lang="en-GB"/>
          </a:p>
        </p:txBody>
      </p:sp>
    </p:spTree>
    <p:extLst>
      <p:ext uri="{BB962C8B-B14F-4D97-AF65-F5344CB8AC3E}">
        <p14:creationId xmlns:p14="http://schemas.microsoft.com/office/powerpoint/2010/main" val="3215553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13</a:t>
            </a:fld>
            <a:endParaRPr lang="en-GB"/>
          </a:p>
        </p:txBody>
      </p:sp>
    </p:spTree>
    <p:extLst>
      <p:ext uri="{BB962C8B-B14F-4D97-AF65-F5344CB8AC3E}">
        <p14:creationId xmlns:p14="http://schemas.microsoft.com/office/powerpoint/2010/main" val="1791428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3/19/2018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66238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36734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57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4825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3/19/2018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5325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3/19/2018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43630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3/19/2018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35939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17614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3/19/2018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72656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60267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3690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3/19/2018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8050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51711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47823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9983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83247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0190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78775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3/19/2018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68732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3/19/2018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754720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3/19/2018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627147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501673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3/19/2018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90247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5971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3547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3/19/2018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39678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80164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080210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846061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034019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419000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4511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3/19/2018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375149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3/19/2018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573472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3/19/2018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018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3/19/2018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822596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3/19/2018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15609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881076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262874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3/19/2018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474403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506662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528971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847619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930873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9595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3/19/2018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017178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3/19/2018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204583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3/19/2018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921085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3/19/2018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165450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011563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3/19/2018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782005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342579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813300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3/19/2018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958299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8664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3/19/2018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443792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0AAAD444-B0BB-407F-AF3C-B755CBEAE815}" type="slidenum">
              <a:rPr lang="en-GB"/>
              <a:pPr>
                <a:defRPr/>
              </a:pPr>
              <a:t>‹#›</a:t>
            </a:fld>
            <a:endParaRPr lang="en-GB"/>
          </a:p>
        </p:txBody>
      </p:sp>
    </p:spTree>
    <p:extLst>
      <p:ext uri="{BB962C8B-B14F-4D97-AF65-F5344CB8AC3E}">
        <p14:creationId xmlns:p14="http://schemas.microsoft.com/office/powerpoint/2010/main" val="377912983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07745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342510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785977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673137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3/19/2018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89348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3/19/2018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706132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3/19/2018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057396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3299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3/19/2018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715532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591357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690988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3/19/2018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664834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565657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4989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3/19/2018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theme" Target="../theme/theme4.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slideLayout" Target="../slideLayouts/slideLayout69.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2" Type="http://schemas.openxmlformats.org/officeDocument/2006/relationships/slideLayout" Target="../slideLayouts/slideLayout58.xml"/><Relationship Id="rId16" Type="http://schemas.openxmlformats.org/officeDocument/2006/relationships/theme" Target="../theme/theme5.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5" Type="http://schemas.openxmlformats.org/officeDocument/2006/relationships/slideLayout" Target="../slideLayouts/slideLayout7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slideLayout" Target="../slideLayouts/slideLayout7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9.xml"/><Relationship Id="rId13" Type="http://schemas.openxmlformats.org/officeDocument/2006/relationships/slideLayout" Target="../slideLayouts/slideLayout84.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slideLayout" Target="../slideLayouts/slideLayout83.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5" Type="http://schemas.openxmlformats.org/officeDocument/2006/relationships/theme" Target="../theme/theme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 Id="rId14" Type="http://schemas.openxmlformats.org/officeDocument/2006/relationships/slideLayout" Target="../slideLayouts/slideLayout8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3/19/2018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3/19/2018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5420605"/>
      </p:ext>
    </p:extLst>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3/19/2018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290421"/>
      </p:ext>
    </p:extLst>
  </p:cSld>
  <p:clrMap bg1="dk1" tx1="lt1" bg2="dk2"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3/19/2018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1399311"/>
      </p:ext>
    </p:extLst>
  </p:cSld>
  <p:clrMap bg1="dk1" tx1="lt1" bg2="dk2" tx2="lt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3/19/2018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3328061"/>
      </p:ext>
    </p:extLst>
  </p:cSld>
  <p:clrMap bg1="dk1" tx1="lt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57" r:id="rId15"/>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3/19/2018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0506468"/>
      </p:ext>
    </p:extLst>
  </p:cSld>
  <p:clrMap bg1="dk1" tx1="lt1" bg2="dk2" tx2="lt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683671"/>
            <a:ext cx="10571998" cy="970450"/>
          </a:xfrm>
        </p:spPr>
        <p:txBody>
          <a:bodyPr/>
          <a:lstStyle/>
          <a:p>
            <a:r>
              <a:rPr lang="en-GB" sz="3200" dirty="0" smtClean="0"/>
              <a:t>RS Homework</a:t>
            </a:r>
            <a:br>
              <a:rPr lang="en-GB" sz="3200" dirty="0" smtClean="0"/>
            </a:br>
            <a:r>
              <a:rPr lang="en-GB" sz="3200" dirty="0" smtClean="0"/>
              <a:t>Due </a:t>
            </a:r>
            <a:r>
              <a:rPr lang="en-GB" sz="3200" smtClean="0"/>
              <a:t>Monday 19</a:t>
            </a:r>
            <a:r>
              <a:rPr lang="en-GB" sz="3200" baseline="30000" smtClean="0"/>
              <a:t>th</a:t>
            </a:r>
            <a:r>
              <a:rPr lang="en-GB" sz="3200" smtClean="0"/>
              <a:t> March</a:t>
            </a:r>
            <a:endParaRPr lang="en-GB" sz="3200" dirty="0"/>
          </a:p>
        </p:txBody>
      </p:sp>
      <p:sp>
        <p:nvSpPr>
          <p:cNvPr id="3" name="Content Placeholder 2"/>
          <p:cNvSpPr>
            <a:spLocks noGrp="1"/>
          </p:cNvSpPr>
          <p:nvPr>
            <p:ph idx="1"/>
          </p:nvPr>
        </p:nvSpPr>
        <p:spPr/>
        <p:txBody>
          <a:bodyPr>
            <a:normAutofit/>
          </a:bodyPr>
          <a:lstStyle/>
          <a:p>
            <a:r>
              <a:rPr lang="en-GB" sz="3600" dirty="0" smtClean="0"/>
              <a:t>Your HW is to complete the gaps in the knowledge organiser for </a:t>
            </a:r>
            <a:r>
              <a:rPr lang="en-GB" sz="3600" u="sng" dirty="0" smtClean="0"/>
              <a:t>Christianity: Beliefs and Teachings.</a:t>
            </a:r>
          </a:p>
          <a:p>
            <a:endParaRPr lang="en-GB" sz="3600" dirty="0"/>
          </a:p>
          <a:p>
            <a:r>
              <a:rPr lang="en-GB" sz="3600" dirty="0" smtClean="0"/>
              <a:t>Try to do it without help if you can!</a:t>
            </a:r>
            <a:endParaRPr lang="en-GB" sz="3600" dirty="0"/>
          </a:p>
        </p:txBody>
      </p:sp>
    </p:spTree>
    <p:extLst>
      <p:ext uri="{BB962C8B-B14F-4D97-AF65-F5344CB8AC3E}">
        <p14:creationId xmlns:p14="http://schemas.microsoft.com/office/powerpoint/2010/main" val="4272929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sz="quarter"/>
          </p:nvPr>
        </p:nvSpPr>
        <p:spPr>
          <a:xfrm>
            <a:off x="278524" y="-214110"/>
            <a:ext cx="10972800" cy="1143000"/>
          </a:xfrm>
        </p:spPr>
        <p:txBody>
          <a:bodyPr/>
          <a:lstStyle/>
          <a:p>
            <a:pPr eaLnBrk="1" hangingPunct="1"/>
            <a:r>
              <a:rPr lang="en-GB" altLang="en-US" dirty="0" smtClean="0"/>
              <a:t>Sacraments</a:t>
            </a:r>
          </a:p>
        </p:txBody>
      </p:sp>
      <p:sp>
        <p:nvSpPr>
          <p:cNvPr id="3075" name="Rectangle 6"/>
          <p:cNvSpPr>
            <a:spLocks noGrp="1" noChangeArrowheads="1"/>
          </p:cNvSpPr>
          <p:nvPr>
            <p:ph sz="quarter" idx="1"/>
          </p:nvPr>
        </p:nvSpPr>
        <p:spPr>
          <a:xfrm>
            <a:off x="315311" y="1072055"/>
            <a:ext cx="2364827" cy="5029200"/>
          </a:xfrm>
          <a:solidFill>
            <a:srgbClr val="FF99CC"/>
          </a:solidFill>
        </p:spPr>
        <p:txBody>
          <a:bodyPr>
            <a:noAutofit/>
          </a:bodyPr>
          <a:lstStyle/>
          <a:p>
            <a:pPr eaLnBrk="1" hangingPunct="1">
              <a:buFontTx/>
              <a:buNone/>
            </a:pPr>
            <a:r>
              <a:rPr lang="en-GB" altLang="en-US" sz="2400" b="1" u="sng" dirty="0" smtClean="0">
                <a:solidFill>
                  <a:schemeClr val="bg1"/>
                </a:solidFill>
              </a:rPr>
              <a:t>Catholic and orthodox- 7 sacraments</a:t>
            </a:r>
          </a:p>
          <a:p>
            <a:pPr eaLnBrk="1" hangingPunct="1"/>
            <a:r>
              <a:rPr lang="en-GB" altLang="en-US" sz="1600" dirty="0" smtClean="0">
                <a:solidFill>
                  <a:schemeClr val="bg1"/>
                </a:solidFill>
              </a:rPr>
              <a:t>Outward signs of inward grace:</a:t>
            </a:r>
          </a:p>
          <a:p>
            <a:pPr eaLnBrk="1" hangingPunct="1">
              <a:buClr>
                <a:schemeClr val="bg1"/>
              </a:buClr>
              <a:buAutoNum type="arabicParenR"/>
            </a:pPr>
            <a:r>
              <a:rPr lang="en-GB" altLang="en-US" sz="1600" dirty="0" smtClean="0">
                <a:solidFill>
                  <a:schemeClr val="bg1"/>
                </a:solidFill>
              </a:rPr>
              <a:t>Baptism</a:t>
            </a:r>
          </a:p>
          <a:p>
            <a:pPr eaLnBrk="1" hangingPunct="1">
              <a:buClr>
                <a:schemeClr val="bg1"/>
              </a:buClr>
              <a:buAutoNum type="arabicParenR"/>
            </a:pPr>
            <a:r>
              <a:rPr lang="en-GB" altLang="en-US" sz="1600" dirty="0" smtClean="0">
                <a:solidFill>
                  <a:schemeClr val="bg1"/>
                </a:solidFill>
              </a:rPr>
              <a:t>Confirmation</a:t>
            </a:r>
          </a:p>
          <a:p>
            <a:pPr eaLnBrk="1" hangingPunct="1">
              <a:buClr>
                <a:schemeClr val="bg1"/>
              </a:buClr>
              <a:buAutoNum type="arabicParenR"/>
            </a:pPr>
            <a:r>
              <a:rPr lang="en-GB" altLang="en-US" sz="1600" dirty="0" smtClean="0">
                <a:solidFill>
                  <a:schemeClr val="bg1"/>
                </a:solidFill>
              </a:rPr>
              <a:t>Holy Communion</a:t>
            </a:r>
          </a:p>
          <a:p>
            <a:pPr eaLnBrk="1" hangingPunct="1">
              <a:buClr>
                <a:schemeClr val="bg1"/>
              </a:buClr>
              <a:buAutoNum type="arabicParenR"/>
            </a:pPr>
            <a:r>
              <a:rPr lang="en-GB" altLang="en-US" sz="1600" dirty="0" smtClean="0">
                <a:solidFill>
                  <a:schemeClr val="bg1"/>
                </a:solidFill>
              </a:rPr>
              <a:t>Marriage</a:t>
            </a:r>
          </a:p>
          <a:p>
            <a:pPr eaLnBrk="1" hangingPunct="1">
              <a:buClr>
                <a:schemeClr val="bg1"/>
              </a:buClr>
              <a:buAutoNum type="arabicParenR"/>
            </a:pPr>
            <a:r>
              <a:rPr lang="en-GB" altLang="en-US" sz="1600" dirty="0" smtClean="0">
                <a:solidFill>
                  <a:schemeClr val="bg1"/>
                </a:solidFill>
              </a:rPr>
              <a:t>Holy orders</a:t>
            </a:r>
          </a:p>
          <a:p>
            <a:pPr eaLnBrk="1" hangingPunct="1">
              <a:buClr>
                <a:schemeClr val="bg1"/>
              </a:buClr>
              <a:buAutoNum type="arabicParenR"/>
            </a:pPr>
            <a:r>
              <a:rPr lang="en-GB" altLang="en-US" sz="1600" dirty="0" smtClean="0">
                <a:solidFill>
                  <a:schemeClr val="bg1"/>
                </a:solidFill>
              </a:rPr>
              <a:t>Reconciliation</a:t>
            </a:r>
          </a:p>
          <a:p>
            <a:pPr eaLnBrk="1" hangingPunct="1">
              <a:buClr>
                <a:schemeClr val="bg1"/>
              </a:buClr>
              <a:buAutoNum type="arabicParenR"/>
            </a:pPr>
            <a:r>
              <a:rPr lang="en-GB" altLang="en-US" sz="1600" dirty="0" smtClean="0">
                <a:solidFill>
                  <a:schemeClr val="bg1"/>
                </a:solidFill>
              </a:rPr>
              <a:t>Anointing the sick</a:t>
            </a:r>
          </a:p>
        </p:txBody>
      </p:sp>
      <p:sp>
        <p:nvSpPr>
          <p:cNvPr id="3076" name="Rectangle 7"/>
          <p:cNvSpPr>
            <a:spLocks noGrp="1" noChangeArrowheads="1"/>
          </p:cNvSpPr>
          <p:nvPr>
            <p:ph sz="quarter" idx="2"/>
          </p:nvPr>
        </p:nvSpPr>
        <p:spPr>
          <a:xfrm>
            <a:off x="3641834" y="141890"/>
            <a:ext cx="8276897" cy="2207171"/>
          </a:xfrm>
          <a:solidFill>
            <a:srgbClr val="FFFF99"/>
          </a:solidFill>
          <a:ln>
            <a:solidFill>
              <a:srgbClr val="FFFF99"/>
            </a:solidFill>
            <a:miter lim="800000"/>
            <a:headEnd/>
            <a:tailEnd/>
          </a:ln>
        </p:spPr>
        <p:txBody>
          <a:bodyPr>
            <a:noAutofit/>
          </a:bodyPr>
          <a:lstStyle/>
          <a:p>
            <a:pPr eaLnBrk="1" hangingPunct="1">
              <a:buFontTx/>
              <a:buNone/>
            </a:pPr>
            <a:r>
              <a:rPr lang="en-GB" altLang="en-US" sz="2400" b="1" u="sng" dirty="0" smtClean="0">
                <a:solidFill>
                  <a:schemeClr val="bg1"/>
                </a:solidFill>
              </a:rPr>
              <a:t>Baptism- both types</a:t>
            </a:r>
          </a:p>
          <a:p>
            <a:pPr eaLnBrk="1" hangingPunct="1"/>
            <a:r>
              <a:rPr lang="en-GB" altLang="en-US" sz="1600" dirty="0" smtClean="0">
                <a:solidFill>
                  <a:schemeClr val="bg1"/>
                </a:solidFill>
              </a:rPr>
              <a:t>Initiation into the Church, receiving of grace, sins forgiven. </a:t>
            </a:r>
          </a:p>
          <a:p>
            <a:pPr eaLnBrk="1" hangingPunct="1"/>
            <a:r>
              <a:rPr lang="en-GB" altLang="en-US" sz="1600" dirty="0" smtClean="0">
                <a:solidFill>
                  <a:schemeClr val="bg1"/>
                </a:solidFill>
              </a:rPr>
              <a:t>Jesus was baptised as an adult and told his disciples to ‘go and make disciples of all nations, baptising them in the name of the Father and of the Son and of the Holy Spirit.’ (Matthew 28:19). The Bible says the Holy Spirit appeared at Jesus’ baptism in the form of a dove and God’s voice was heard declaring that Jesus was His son.</a:t>
            </a:r>
          </a:p>
        </p:txBody>
      </p:sp>
      <p:sp>
        <p:nvSpPr>
          <p:cNvPr id="3077" name="Rectangle 8"/>
          <p:cNvSpPr>
            <a:spLocks noGrp="1" noChangeArrowheads="1"/>
          </p:cNvSpPr>
          <p:nvPr>
            <p:ph sz="quarter" idx="3"/>
          </p:nvPr>
        </p:nvSpPr>
        <p:spPr>
          <a:xfrm>
            <a:off x="2785242" y="2506717"/>
            <a:ext cx="4624551" cy="4193628"/>
          </a:xfrm>
          <a:solidFill>
            <a:srgbClr val="CCFFFF"/>
          </a:solidFill>
        </p:spPr>
        <p:txBody>
          <a:bodyPr>
            <a:normAutofit fontScale="92500" lnSpcReduction="10000"/>
          </a:bodyPr>
          <a:lstStyle/>
          <a:p>
            <a:pPr eaLnBrk="1" hangingPunct="1">
              <a:buFontTx/>
              <a:buNone/>
            </a:pPr>
            <a:r>
              <a:rPr lang="en-GB" altLang="en-US" sz="2400" b="1" u="sng" dirty="0" smtClean="0">
                <a:solidFill>
                  <a:schemeClr val="bg1"/>
                </a:solidFill>
              </a:rPr>
              <a:t>Infant Baptism</a:t>
            </a:r>
          </a:p>
          <a:p>
            <a:r>
              <a:rPr lang="en-GB" altLang="en-US" sz="1700" dirty="0" smtClean="0">
                <a:solidFill>
                  <a:schemeClr val="bg1"/>
                </a:solidFill>
              </a:rPr>
              <a:t>Catholic, Orthodox, Anglican and Methodists usually prefer this as it removes Original Sin inherited from Adam.</a:t>
            </a:r>
          </a:p>
          <a:p>
            <a:r>
              <a:rPr lang="en-GB" altLang="en-US" sz="1700" dirty="0" smtClean="0">
                <a:solidFill>
                  <a:schemeClr val="bg1"/>
                </a:solidFill>
              </a:rPr>
              <a:t>Priest baptises the baby using blessed water which is poured over the forehead and says ‘I baptise you in the name of the Father and of the Son and of the Holy Spirit.’</a:t>
            </a:r>
          </a:p>
          <a:p>
            <a:r>
              <a:rPr lang="en-GB" altLang="en-US" sz="1700" dirty="0" smtClean="0">
                <a:solidFill>
                  <a:schemeClr val="bg1"/>
                </a:solidFill>
              </a:rPr>
              <a:t>Other symbolism includes making the sign of the cross, dressing the baby in white and lighting candles</a:t>
            </a:r>
          </a:p>
          <a:p>
            <a:r>
              <a:rPr lang="en-GB" altLang="en-US" sz="1700" dirty="0" smtClean="0">
                <a:solidFill>
                  <a:schemeClr val="bg1"/>
                </a:solidFill>
              </a:rPr>
              <a:t>Godparents promise to spiritually nurture the baby.</a:t>
            </a:r>
          </a:p>
          <a:p>
            <a:endParaRPr lang="en-GB" altLang="en-US" sz="1600" dirty="0" smtClean="0">
              <a:solidFill>
                <a:schemeClr val="bg1"/>
              </a:solidFill>
            </a:endParaRPr>
          </a:p>
        </p:txBody>
      </p:sp>
      <p:sp>
        <p:nvSpPr>
          <p:cNvPr id="6" name="Rectangle 8"/>
          <p:cNvSpPr>
            <a:spLocks noGrp="1" noChangeArrowheads="1"/>
          </p:cNvSpPr>
          <p:nvPr>
            <p:ph sz="quarter" idx="3"/>
          </p:nvPr>
        </p:nvSpPr>
        <p:spPr>
          <a:xfrm>
            <a:off x="7446580" y="2517228"/>
            <a:ext cx="4624551" cy="4193628"/>
          </a:xfrm>
          <a:solidFill>
            <a:schemeClr val="accent4">
              <a:lumMod val="40000"/>
              <a:lumOff val="60000"/>
            </a:schemeClr>
          </a:solidFill>
        </p:spPr>
        <p:txBody>
          <a:bodyPr>
            <a:normAutofit lnSpcReduction="10000"/>
          </a:bodyPr>
          <a:lstStyle/>
          <a:p>
            <a:pPr eaLnBrk="1" hangingPunct="1">
              <a:buFontTx/>
              <a:buNone/>
            </a:pPr>
            <a:r>
              <a:rPr lang="en-GB" altLang="en-US" sz="2400" b="1" u="sng" dirty="0" smtClean="0">
                <a:solidFill>
                  <a:schemeClr val="bg1"/>
                </a:solidFill>
              </a:rPr>
              <a:t>Believers’ Baptism</a:t>
            </a:r>
          </a:p>
          <a:p>
            <a:r>
              <a:rPr lang="en-GB" altLang="en-US" sz="1700" dirty="0" smtClean="0">
                <a:solidFill>
                  <a:schemeClr val="bg1"/>
                </a:solidFill>
              </a:rPr>
              <a:t>Baptists and </a:t>
            </a:r>
            <a:r>
              <a:rPr lang="en-GB" altLang="en-US" sz="1700" dirty="0" err="1" smtClean="0">
                <a:solidFill>
                  <a:schemeClr val="bg1"/>
                </a:solidFill>
              </a:rPr>
              <a:t>Pentecostalist</a:t>
            </a:r>
            <a:r>
              <a:rPr lang="en-GB" altLang="en-US" sz="1700" dirty="0">
                <a:solidFill>
                  <a:schemeClr val="bg1"/>
                </a:solidFill>
              </a:rPr>
              <a:t> </a:t>
            </a:r>
            <a:r>
              <a:rPr lang="en-GB" altLang="en-US" sz="1700" dirty="0" smtClean="0">
                <a:solidFill>
                  <a:schemeClr val="bg1"/>
                </a:solidFill>
              </a:rPr>
              <a:t>Christians prefer this as babies are too young to understand baptism. Baptism itself does not save a person but how they live their lives.</a:t>
            </a:r>
          </a:p>
          <a:p>
            <a:r>
              <a:rPr lang="en-GB" altLang="en-US" sz="1700" dirty="0" smtClean="0">
                <a:solidFill>
                  <a:schemeClr val="bg1"/>
                </a:solidFill>
              </a:rPr>
              <a:t>Involves full immersion in a pool, symbolising washing sin away and starting a new life with Jesus. Minister says ‘I baptise you in the name of the Father and of the Son and of the Holy Spirit.’</a:t>
            </a:r>
          </a:p>
          <a:p>
            <a:r>
              <a:rPr lang="en-GB" altLang="en-US" sz="1700" dirty="0" smtClean="0">
                <a:solidFill>
                  <a:schemeClr val="bg1"/>
                </a:solidFill>
              </a:rPr>
              <a:t>Believers give ‘testimony of faith’ before undergoing the baptism. Public explanation of why they are doing it.</a:t>
            </a:r>
            <a:endParaRPr lang="en-GB" altLang="en-US" sz="1600" dirty="0" smtClean="0">
              <a:solidFill>
                <a:schemeClr val="bg1"/>
              </a:solidFill>
            </a:endParaRPr>
          </a:p>
        </p:txBody>
      </p:sp>
    </p:spTree>
    <p:extLst>
      <p:ext uri="{BB962C8B-B14F-4D97-AF65-F5344CB8AC3E}">
        <p14:creationId xmlns:p14="http://schemas.microsoft.com/office/powerpoint/2010/main" val="3748262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75">
                                            <p:bg/>
                                          </p:spTgt>
                                        </p:tgtEl>
                                        <p:attrNameLst>
                                          <p:attrName>style.visibility</p:attrName>
                                        </p:attrNameLst>
                                      </p:cBhvr>
                                      <p:to>
                                        <p:strVal val="visible"/>
                                      </p:to>
                                    </p:set>
                                    <p:animEffect transition="in" filter="wipe(down)">
                                      <p:cBhvr>
                                        <p:cTn id="7" dur="500"/>
                                        <p:tgtEl>
                                          <p:spTgt spid="3075">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075">
                                            <p:txEl>
                                              <p:pRg st="0" end="0"/>
                                            </p:txEl>
                                          </p:spTgt>
                                        </p:tgtEl>
                                        <p:attrNameLst>
                                          <p:attrName>style.visibility</p:attrName>
                                        </p:attrNameLst>
                                      </p:cBhvr>
                                      <p:to>
                                        <p:strVal val="visible"/>
                                      </p:to>
                                    </p:set>
                                    <p:animEffect transition="in" filter="wipe(down)">
                                      <p:cBhvr>
                                        <p:cTn id="10" dur="500"/>
                                        <p:tgtEl>
                                          <p:spTgt spid="3075">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Effect transition="in" filter="wipe(down)">
                                      <p:cBhvr>
                                        <p:cTn id="13" dur="500"/>
                                        <p:tgtEl>
                                          <p:spTgt spid="3075">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075">
                                            <p:txEl>
                                              <p:pRg st="2" end="2"/>
                                            </p:txEl>
                                          </p:spTgt>
                                        </p:tgtEl>
                                        <p:attrNameLst>
                                          <p:attrName>style.visibility</p:attrName>
                                        </p:attrNameLst>
                                      </p:cBhvr>
                                      <p:to>
                                        <p:strVal val="visible"/>
                                      </p:to>
                                    </p:set>
                                    <p:animEffect transition="in" filter="wipe(down)">
                                      <p:cBhvr>
                                        <p:cTn id="16" dur="500"/>
                                        <p:tgtEl>
                                          <p:spTgt spid="3075">
                                            <p:txEl>
                                              <p:pRg st="2" end="2"/>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animEffect transition="in" filter="wipe(down)">
                                      <p:cBhvr>
                                        <p:cTn id="19" dur="500"/>
                                        <p:tgtEl>
                                          <p:spTgt spid="3075">
                                            <p:txEl>
                                              <p:pRg st="3" end="3"/>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wipe(down)">
                                      <p:cBhvr>
                                        <p:cTn id="22" dur="500"/>
                                        <p:tgtEl>
                                          <p:spTgt spid="3075">
                                            <p:txEl>
                                              <p:pRg st="4" end="4"/>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075">
                                            <p:txEl>
                                              <p:pRg st="5" end="5"/>
                                            </p:txEl>
                                          </p:spTgt>
                                        </p:tgtEl>
                                        <p:attrNameLst>
                                          <p:attrName>style.visibility</p:attrName>
                                        </p:attrNameLst>
                                      </p:cBhvr>
                                      <p:to>
                                        <p:strVal val="visible"/>
                                      </p:to>
                                    </p:set>
                                    <p:animEffect transition="in" filter="wipe(down)">
                                      <p:cBhvr>
                                        <p:cTn id="25" dur="500"/>
                                        <p:tgtEl>
                                          <p:spTgt spid="3075">
                                            <p:txEl>
                                              <p:pRg st="5" end="5"/>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075">
                                            <p:txEl>
                                              <p:pRg st="6" end="6"/>
                                            </p:txEl>
                                          </p:spTgt>
                                        </p:tgtEl>
                                        <p:attrNameLst>
                                          <p:attrName>style.visibility</p:attrName>
                                        </p:attrNameLst>
                                      </p:cBhvr>
                                      <p:to>
                                        <p:strVal val="visible"/>
                                      </p:to>
                                    </p:set>
                                    <p:animEffect transition="in" filter="wipe(down)">
                                      <p:cBhvr>
                                        <p:cTn id="28" dur="500"/>
                                        <p:tgtEl>
                                          <p:spTgt spid="3075">
                                            <p:txEl>
                                              <p:pRg st="6" end="6"/>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075">
                                            <p:txEl>
                                              <p:pRg st="7" end="7"/>
                                            </p:txEl>
                                          </p:spTgt>
                                        </p:tgtEl>
                                        <p:attrNameLst>
                                          <p:attrName>style.visibility</p:attrName>
                                        </p:attrNameLst>
                                      </p:cBhvr>
                                      <p:to>
                                        <p:strVal val="visible"/>
                                      </p:to>
                                    </p:set>
                                    <p:animEffect transition="in" filter="wipe(down)">
                                      <p:cBhvr>
                                        <p:cTn id="31" dur="500"/>
                                        <p:tgtEl>
                                          <p:spTgt spid="3075">
                                            <p:txEl>
                                              <p:pRg st="7" end="7"/>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075">
                                            <p:txEl>
                                              <p:pRg st="8" end="8"/>
                                            </p:txEl>
                                          </p:spTgt>
                                        </p:tgtEl>
                                        <p:attrNameLst>
                                          <p:attrName>style.visibility</p:attrName>
                                        </p:attrNameLst>
                                      </p:cBhvr>
                                      <p:to>
                                        <p:strVal val="visible"/>
                                      </p:to>
                                    </p:set>
                                    <p:animEffect transition="in" filter="wipe(down)">
                                      <p:cBhvr>
                                        <p:cTn id="34" dur="500"/>
                                        <p:tgtEl>
                                          <p:spTgt spid="3075">
                                            <p:txEl>
                                              <p:pRg st="8" end="8"/>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3076">
                                            <p:bg/>
                                          </p:spTgt>
                                        </p:tgtEl>
                                        <p:attrNameLst>
                                          <p:attrName>style.visibility</p:attrName>
                                        </p:attrNameLst>
                                      </p:cBhvr>
                                      <p:to>
                                        <p:strVal val="visible"/>
                                      </p:to>
                                    </p:set>
                                    <p:animEffect transition="in" filter="wipe(down)">
                                      <p:cBhvr>
                                        <p:cTn id="39" dur="500"/>
                                        <p:tgtEl>
                                          <p:spTgt spid="3076">
                                            <p:bg/>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3076">
                                            <p:txEl>
                                              <p:pRg st="0" end="0"/>
                                            </p:txEl>
                                          </p:spTgt>
                                        </p:tgtEl>
                                        <p:attrNameLst>
                                          <p:attrName>style.visibility</p:attrName>
                                        </p:attrNameLst>
                                      </p:cBhvr>
                                      <p:to>
                                        <p:strVal val="visible"/>
                                      </p:to>
                                    </p:set>
                                    <p:animEffect transition="in" filter="wipe(down)">
                                      <p:cBhvr>
                                        <p:cTn id="42" dur="500"/>
                                        <p:tgtEl>
                                          <p:spTgt spid="3076">
                                            <p:txEl>
                                              <p:pRg st="0" end="0"/>
                                            </p:txEl>
                                          </p:spTgt>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3076">
                                            <p:txEl>
                                              <p:pRg st="1" end="1"/>
                                            </p:txEl>
                                          </p:spTgt>
                                        </p:tgtEl>
                                        <p:attrNameLst>
                                          <p:attrName>style.visibility</p:attrName>
                                        </p:attrNameLst>
                                      </p:cBhvr>
                                      <p:to>
                                        <p:strVal val="visible"/>
                                      </p:to>
                                    </p:set>
                                    <p:animEffect transition="in" filter="wipe(down)">
                                      <p:cBhvr>
                                        <p:cTn id="45" dur="500"/>
                                        <p:tgtEl>
                                          <p:spTgt spid="3076">
                                            <p:txEl>
                                              <p:pRg st="1" end="1"/>
                                            </p:txEl>
                                          </p:spTgt>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3076">
                                            <p:txEl>
                                              <p:pRg st="2" end="2"/>
                                            </p:txEl>
                                          </p:spTgt>
                                        </p:tgtEl>
                                        <p:attrNameLst>
                                          <p:attrName>style.visibility</p:attrName>
                                        </p:attrNameLst>
                                      </p:cBhvr>
                                      <p:to>
                                        <p:strVal val="visible"/>
                                      </p:to>
                                    </p:set>
                                    <p:animEffect transition="in" filter="wipe(down)">
                                      <p:cBhvr>
                                        <p:cTn id="48" dur="500"/>
                                        <p:tgtEl>
                                          <p:spTgt spid="3076">
                                            <p:txEl>
                                              <p:pRg st="2" end="2"/>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3077">
                                            <p:bg/>
                                          </p:spTgt>
                                        </p:tgtEl>
                                        <p:attrNameLst>
                                          <p:attrName>style.visibility</p:attrName>
                                        </p:attrNameLst>
                                      </p:cBhvr>
                                      <p:to>
                                        <p:strVal val="visible"/>
                                      </p:to>
                                    </p:set>
                                    <p:animEffect transition="in" filter="wipe(down)">
                                      <p:cBhvr>
                                        <p:cTn id="53" dur="500"/>
                                        <p:tgtEl>
                                          <p:spTgt spid="3077">
                                            <p:bg/>
                                          </p:spTgt>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3077">
                                            <p:txEl>
                                              <p:pRg st="0" end="0"/>
                                            </p:txEl>
                                          </p:spTgt>
                                        </p:tgtEl>
                                        <p:attrNameLst>
                                          <p:attrName>style.visibility</p:attrName>
                                        </p:attrNameLst>
                                      </p:cBhvr>
                                      <p:to>
                                        <p:strVal val="visible"/>
                                      </p:to>
                                    </p:set>
                                    <p:animEffect transition="in" filter="wipe(down)">
                                      <p:cBhvr>
                                        <p:cTn id="56" dur="500"/>
                                        <p:tgtEl>
                                          <p:spTgt spid="3077">
                                            <p:txEl>
                                              <p:pRg st="0" end="0"/>
                                            </p:txEl>
                                          </p:spTgt>
                                        </p:tgtEl>
                                      </p:cBhvr>
                                    </p:animEffect>
                                  </p:childTnLst>
                                </p:cTn>
                              </p:par>
                              <p:par>
                                <p:cTn id="57" presetID="1" presetClass="entr" presetSubtype="0" fill="hold" nodeType="withEffect">
                                  <p:stCondLst>
                                    <p:cond delay="0"/>
                                  </p:stCondLst>
                                  <p:childTnLst>
                                    <p:set>
                                      <p:cBhvr>
                                        <p:cTn id="58" dur="1" fill="hold">
                                          <p:stCondLst>
                                            <p:cond delay="0"/>
                                          </p:stCondLst>
                                        </p:cTn>
                                        <p:tgtEl>
                                          <p:spTgt spid="3077">
                                            <p:txEl>
                                              <p:pRg st="1" end="1"/>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077">
                                            <p:txEl>
                                              <p:pRg st="2" end="2"/>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077">
                                            <p:txEl>
                                              <p:pRg st="3" end="3"/>
                                            </p:txEl>
                                          </p:spTgt>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077">
                                            <p:txEl>
                                              <p:pRg st="4" end="4"/>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6">
                                            <p:bg/>
                                          </p:spTgt>
                                        </p:tgtEl>
                                        <p:attrNameLst>
                                          <p:attrName>style.visibility</p:attrName>
                                        </p:attrNameLst>
                                      </p:cBhvr>
                                      <p:to>
                                        <p:strVal val="visible"/>
                                      </p:to>
                                    </p:set>
                                    <p:animEffect transition="in" filter="wipe(down)">
                                      <p:cBhvr>
                                        <p:cTn id="69" dur="500"/>
                                        <p:tgtEl>
                                          <p:spTgt spid="6">
                                            <p:bg/>
                                          </p:spTgt>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6">
                                            <p:txEl>
                                              <p:pRg st="0" end="0"/>
                                            </p:txEl>
                                          </p:spTgt>
                                        </p:tgtEl>
                                        <p:attrNameLst>
                                          <p:attrName>style.visibility</p:attrName>
                                        </p:attrNameLst>
                                      </p:cBhvr>
                                      <p:to>
                                        <p:strVal val="visible"/>
                                      </p:to>
                                    </p:set>
                                    <p:animEffect transition="in" filter="wipe(down)">
                                      <p:cBhvr>
                                        <p:cTn id="72" dur="500"/>
                                        <p:tgtEl>
                                          <p:spTgt spid="6">
                                            <p:txEl>
                                              <p:pRg st="0" end="0"/>
                                            </p:txEl>
                                          </p:spTgt>
                                        </p:tgtEl>
                                      </p:cBhvr>
                                    </p:animEffect>
                                  </p:childTnLst>
                                </p:cTn>
                              </p:par>
                              <p:par>
                                <p:cTn id="73" presetID="1" presetClass="entr" presetSubtype="0" fill="hold" nodeType="withEffect">
                                  <p:stCondLst>
                                    <p:cond delay="0"/>
                                  </p:stCondLst>
                                  <p:childTnLst>
                                    <p:set>
                                      <p:cBhvr>
                                        <p:cTn id="74" dur="1" fill="hold">
                                          <p:stCondLst>
                                            <p:cond delay="0"/>
                                          </p:stCondLst>
                                        </p:cTn>
                                        <p:tgtEl>
                                          <p:spTgt spid="6">
                                            <p:txEl>
                                              <p:pRg st="1" end="1"/>
                                            </p:txEl>
                                          </p:spTgt>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6">
                                            <p:txEl>
                                              <p:pRg st="2" end="2"/>
                                            </p:txEl>
                                          </p:spTgt>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allAtOnce" animBg="1"/>
      <p:bldP spid="3076" grpId="0" build="allAtOnce" animBg="1"/>
      <p:bldP spid="3077" grpId="0" build="allAtOnce" animBg="1"/>
      <p:bldP spid="6"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Transform</a:t>
            </a:r>
            <a:br>
              <a:rPr lang="en-GB" dirty="0" smtClean="0"/>
            </a:br>
            <a:r>
              <a:rPr lang="en-GB" dirty="0" smtClean="0"/>
              <a:t>Christianity: practices</a:t>
            </a:r>
            <a:endParaRPr lang="en-GB" dirty="0"/>
          </a:p>
        </p:txBody>
      </p:sp>
      <p:sp>
        <p:nvSpPr>
          <p:cNvPr id="3" name="Content Placeholder 2"/>
          <p:cNvSpPr>
            <a:spLocks noGrp="1"/>
          </p:cNvSpPr>
          <p:nvPr>
            <p:ph idx="1"/>
          </p:nvPr>
        </p:nvSpPr>
        <p:spPr>
          <a:xfrm>
            <a:off x="802947" y="2506067"/>
            <a:ext cx="10554574" cy="3636511"/>
          </a:xfrm>
        </p:spPr>
        <p:txBody>
          <a:bodyPr>
            <a:noAutofit/>
          </a:bodyPr>
          <a:lstStyle/>
          <a:p>
            <a:pPr marL="0" indent="0">
              <a:buNone/>
            </a:pPr>
            <a:r>
              <a:rPr lang="en-GB" sz="2400" dirty="0" smtClean="0"/>
              <a:t>You now have 20 minutes to transform this information into some revision materials.</a:t>
            </a:r>
          </a:p>
          <a:p>
            <a:pPr marL="0" indent="0">
              <a:buNone/>
            </a:pPr>
            <a:r>
              <a:rPr lang="en-GB" sz="2400" dirty="0" smtClean="0"/>
              <a:t>ONLY USE YOUR NOTES IF YOU ABSOLUTELY HAVE TO!!!</a:t>
            </a:r>
            <a:endParaRPr lang="en-GB" sz="2400" dirty="0"/>
          </a:p>
          <a:p>
            <a:pPr marL="0" indent="0">
              <a:buNone/>
            </a:pPr>
            <a:endParaRPr lang="en-GB" sz="2400" dirty="0"/>
          </a:p>
          <a:p>
            <a:r>
              <a:rPr lang="en-GB" sz="2400" dirty="0" smtClean="0"/>
              <a:t>LISTS</a:t>
            </a:r>
          </a:p>
          <a:p>
            <a:r>
              <a:rPr lang="en-GB" sz="2400" dirty="0" smtClean="0"/>
              <a:t>MIND MAPS</a:t>
            </a:r>
          </a:p>
          <a:p>
            <a:r>
              <a:rPr lang="en-GB" sz="2400" dirty="0" smtClean="0"/>
              <a:t>FLASH CARDS</a:t>
            </a:r>
          </a:p>
          <a:p>
            <a:r>
              <a:rPr lang="en-GB" sz="2400" dirty="0" smtClean="0"/>
              <a:t>QUIZZES</a:t>
            </a:r>
          </a:p>
        </p:txBody>
      </p:sp>
    </p:spTree>
    <p:extLst>
      <p:ext uri="{BB962C8B-B14F-4D97-AF65-F5344CB8AC3E}">
        <p14:creationId xmlns:p14="http://schemas.microsoft.com/office/powerpoint/2010/main" val="37477109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Instead of the quiz</a:t>
            </a:r>
            <a:br>
              <a:rPr lang="en-GB" dirty="0" smtClean="0"/>
            </a:br>
            <a:r>
              <a:rPr lang="en-GB" dirty="0" smtClean="0"/>
              <a:t>Get your knowledge organiser out!</a:t>
            </a:r>
            <a:endParaRPr lang="en-GB" dirty="0"/>
          </a:p>
        </p:txBody>
      </p:sp>
      <p:sp>
        <p:nvSpPr>
          <p:cNvPr id="5" name="Content Placeholder 4"/>
          <p:cNvSpPr>
            <a:spLocks noGrp="1"/>
          </p:cNvSpPr>
          <p:nvPr>
            <p:ph idx="1"/>
          </p:nvPr>
        </p:nvSpPr>
        <p:spPr/>
        <p:txBody>
          <a:bodyPr/>
          <a:lstStyle/>
          <a:p>
            <a:endParaRPr lang="en-GB"/>
          </a:p>
        </p:txBody>
      </p:sp>
    </p:spTree>
    <p:extLst>
      <p:ext uri="{BB962C8B-B14F-4D97-AF65-F5344CB8AC3E}">
        <p14:creationId xmlns:p14="http://schemas.microsoft.com/office/powerpoint/2010/main" val="28270395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 the </a:t>
            </a:r>
            <a:r>
              <a:rPr lang="en-GB" dirty="0" smtClean="0"/>
              <a:t>Teacher</a:t>
            </a:r>
            <a:br>
              <a:rPr lang="en-GB" dirty="0" smtClean="0"/>
            </a:br>
            <a:r>
              <a:rPr lang="en-GB" dirty="0" smtClean="0"/>
              <a:t>Christianity: Beliefs and teachings</a:t>
            </a:r>
            <a:endParaRPr lang="en-GB" dirty="0"/>
          </a:p>
        </p:txBody>
      </p:sp>
      <p:sp>
        <p:nvSpPr>
          <p:cNvPr id="4" name="Content Placeholder 2"/>
          <p:cNvSpPr txBox="1">
            <a:spLocks/>
          </p:cNvSpPr>
          <p:nvPr/>
        </p:nvSpPr>
        <p:spPr>
          <a:xfrm>
            <a:off x="488731" y="2374687"/>
            <a:ext cx="11036955" cy="3636511"/>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r>
              <a:rPr lang="en-GB" sz="2400" dirty="0" smtClean="0"/>
              <a:t>As a table, come </a:t>
            </a:r>
            <a:r>
              <a:rPr lang="en-GB" sz="2400" dirty="0"/>
              <a:t>up with either </a:t>
            </a:r>
            <a:r>
              <a:rPr lang="en-GB" sz="2400" dirty="0" smtClean="0"/>
              <a:t>a 2 or 12 mark </a:t>
            </a:r>
            <a:r>
              <a:rPr lang="en-GB" sz="2400" dirty="0"/>
              <a:t>question you would like me to </a:t>
            </a:r>
            <a:r>
              <a:rPr lang="en-GB" sz="2400" dirty="0" smtClean="0"/>
              <a:t>answer about Christianity: Beliefs and teachings.</a:t>
            </a:r>
          </a:p>
          <a:p>
            <a:endParaRPr lang="en-GB" sz="2400" dirty="0"/>
          </a:p>
          <a:p>
            <a:r>
              <a:rPr lang="en-GB" sz="2400" dirty="0"/>
              <a:t>I will type up and </a:t>
            </a:r>
            <a:r>
              <a:rPr lang="en-GB" sz="2400" dirty="0" smtClean="0"/>
              <a:t>add to our bank </a:t>
            </a:r>
            <a:r>
              <a:rPr lang="en-GB" sz="2400" dirty="0"/>
              <a:t>of answers.</a:t>
            </a:r>
          </a:p>
          <a:p>
            <a:endParaRPr lang="en-GB" sz="2400" dirty="0" smtClean="0"/>
          </a:p>
          <a:p>
            <a:r>
              <a:rPr lang="en-GB" sz="2400" dirty="0" smtClean="0"/>
              <a:t>You can use an existing question or </a:t>
            </a:r>
            <a:r>
              <a:rPr lang="en-GB" sz="2400" dirty="0"/>
              <a:t>make one up.</a:t>
            </a:r>
          </a:p>
        </p:txBody>
      </p:sp>
    </p:spTree>
    <p:extLst>
      <p:ext uri="{BB962C8B-B14F-4D97-AF65-F5344CB8AC3E}">
        <p14:creationId xmlns:p14="http://schemas.microsoft.com/office/powerpoint/2010/main" val="16321582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683671"/>
            <a:ext cx="10571998" cy="970450"/>
          </a:xfrm>
        </p:spPr>
        <p:txBody>
          <a:bodyPr/>
          <a:lstStyle/>
          <a:p>
            <a:r>
              <a:rPr lang="en-GB" sz="3200" dirty="0" smtClean="0"/>
              <a:t>RS Homework</a:t>
            </a:r>
            <a:br>
              <a:rPr lang="en-GB" sz="3200" dirty="0" smtClean="0"/>
            </a:br>
            <a:r>
              <a:rPr lang="en-GB" sz="3200" dirty="0" smtClean="0"/>
              <a:t>Due Monday 26</a:t>
            </a:r>
            <a:r>
              <a:rPr lang="en-GB" sz="3200" baseline="30000" dirty="0" smtClean="0"/>
              <a:t>th</a:t>
            </a:r>
            <a:r>
              <a:rPr lang="en-GB" sz="3200" dirty="0" smtClean="0"/>
              <a:t> March</a:t>
            </a:r>
            <a:endParaRPr lang="en-GB" sz="3200" dirty="0"/>
          </a:p>
        </p:txBody>
      </p:sp>
      <p:sp>
        <p:nvSpPr>
          <p:cNvPr id="3" name="Content Placeholder 2"/>
          <p:cNvSpPr>
            <a:spLocks noGrp="1"/>
          </p:cNvSpPr>
          <p:nvPr>
            <p:ph idx="1"/>
          </p:nvPr>
        </p:nvSpPr>
        <p:spPr/>
        <p:txBody>
          <a:bodyPr>
            <a:normAutofit fontScale="77500" lnSpcReduction="20000"/>
          </a:bodyPr>
          <a:lstStyle/>
          <a:p>
            <a:r>
              <a:rPr lang="en-GB" sz="3600" dirty="0" smtClean="0"/>
              <a:t>Your HW is to focus on a topic for revision... Christianity: Beliefs and teachings</a:t>
            </a:r>
          </a:p>
          <a:p>
            <a:endParaRPr lang="en-GB" sz="3600" dirty="0"/>
          </a:p>
          <a:p>
            <a:r>
              <a:rPr lang="en-GB" sz="3600" dirty="0" smtClean="0"/>
              <a:t>Use your knowledge organiser, notes, revision guides, quotes flash cards and anything else you have.</a:t>
            </a:r>
          </a:p>
          <a:p>
            <a:endParaRPr lang="en-GB" sz="3600" dirty="0"/>
          </a:p>
          <a:p>
            <a:r>
              <a:rPr lang="en-GB" sz="3600" dirty="0" smtClean="0"/>
              <a:t>You will have another mini mock on this next lesson!</a:t>
            </a:r>
            <a:endParaRPr lang="en-GB" sz="3600" dirty="0"/>
          </a:p>
        </p:txBody>
      </p:sp>
    </p:spTree>
    <p:extLst>
      <p:ext uri="{BB962C8B-B14F-4D97-AF65-F5344CB8AC3E}">
        <p14:creationId xmlns:p14="http://schemas.microsoft.com/office/powerpoint/2010/main" val="1382557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Mini mock feedback</a:t>
            </a:r>
            <a:endParaRPr lang="en-GB" dirty="0"/>
          </a:p>
        </p:txBody>
      </p:sp>
      <p:sp>
        <p:nvSpPr>
          <p:cNvPr id="3" name="Content Placeholder 2"/>
          <p:cNvSpPr>
            <a:spLocks noGrp="1"/>
          </p:cNvSpPr>
          <p:nvPr>
            <p:ph idx="1"/>
          </p:nvPr>
        </p:nvSpPr>
        <p:spPr/>
        <p:txBody>
          <a:bodyPr>
            <a:normAutofit/>
          </a:bodyPr>
          <a:lstStyle/>
          <a:p>
            <a:r>
              <a:rPr lang="en-GB" sz="3200" dirty="0" smtClean="0"/>
              <a:t>Have a look at your grade and feedback. I will be setting the reflection task as a homework … but not yet!</a:t>
            </a:r>
            <a:endParaRPr lang="en-GB" sz="3200" dirty="0"/>
          </a:p>
        </p:txBody>
      </p:sp>
    </p:spTree>
    <p:extLst>
      <p:ext uri="{BB962C8B-B14F-4D97-AF65-F5344CB8AC3E}">
        <p14:creationId xmlns:p14="http://schemas.microsoft.com/office/powerpoint/2010/main" val="17767555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9176" y="281354"/>
            <a:ext cx="10572000" cy="1407367"/>
          </a:xfrm>
        </p:spPr>
        <p:txBody>
          <a:bodyPr/>
          <a:lstStyle/>
          <a:p>
            <a:r>
              <a:rPr lang="en-GB" dirty="0"/>
              <a:t>Interleaving </a:t>
            </a:r>
            <a:r>
              <a:rPr lang="en-GB" dirty="0" smtClean="0"/>
              <a:t>Revision – Lesson 6</a:t>
            </a:r>
            <a:endParaRPr lang="en-GB" dirty="0"/>
          </a:p>
        </p:txBody>
      </p:sp>
      <p:sp>
        <p:nvSpPr>
          <p:cNvPr id="3" name="Subtitle 2"/>
          <p:cNvSpPr>
            <a:spLocks noGrp="1"/>
          </p:cNvSpPr>
          <p:nvPr>
            <p:ph type="subTitle" idx="1"/>
          </p:nvPr>
        </p:nvSpPr>
        <p:spPr/>
        <p:txBody>
          <a:bodyPr/>
          <a:lstStyle/>
          <a:p>
            <a:r>
              <a:rPr lang="en-GB" dirty="0"/>
              <a:t>GCSE </a:t>
            </a:r>
            <a:r>
              <a:rPr lang="en-GB" dirty="0" smtClean="0"/>
              <a:t>RS</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5176" y="3300413"/>
            <a:ext cx="6324600" cy="3305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9032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Interleaving revision- Lesson </a:t>
            </a:r>
            <a:r>
              <a:rPr lang="en-GB" dirty="0"/>
              <a:t>Format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43455264"/>
              </p:ext>
            </p:extLst>
          </p:nvPr>
        </p:nvGraphicFramePr>
        <p:xfrm>
          <a:off x="819150" y="2128716"/>
          <a:ext cx="10553700" cy="4499752"/>
        </p:xfrm>
        <a:graphic>
          <a:graphicData uri="http://schemas.openxmlformats.org/drawingml/2006/table">
            <a:tbl>
              <a:tblPr firstRow="1" bandRow="1">
                <a:tableStyleId>{073A0DAA-6AF3-43AB-8588-CEC1D06C72B9}</a:tableStyleId>
              </a:tblPr>
              <a:tblGrid>
                <a:gridCol w="3517900">
                  <a:extLst>
                    <a:ext uri="{9D8B030D-6E8A-4147-A177-3AD203B41FA5}">
                      <a16:colId xmlns:a16="http://schemas.microsoft.com/office/drawing/2014/main" xmlns="" val="3947661111"/>
                    </a:ext>
                  </a:extLst>
                </a:gridCol>
                <a:gridCol w="3517900">
                  <a:extLst>
                    <a:ext uri="{9D8B030D-6E8A-4147-A177-3AD203B41FA5}">
                      <a16:colId xmlns:a16="http://schemas.microsoft.com/office/drawing/2014/main" xmlns="" val="3925755802"/>
                    </a:ext>
                  </a:extLst>
                </a:gridCol>
                <a:gridCol w="3517900">
                  <a:extLst>
                    <a:ext uri="{9D8B030D-6E8A-4147-A177-3AD203B41FA5}">
                      <a16:colId xmlns:a16="http://schemas.microsoft.com/office/drawing/2014/main" xmlns="" val="2634118216"/>
                    </a:ext>
                  </a:extLst>
                </a:gridCol>
              </a:tblGrid>
              <a:tr h="409532">
                <a:tc>
                  <a:txBody>
                    <a:bodyPr/>
                    <a:lstStyle/>
                    <a:p>
                      <a:r>
                        <a:rPr lang="en-GB" dirty="0"/>
                        <a:t>Time </a:t>
                      </a:r>
                    </a:p>
                  </a:txBody>
                  <a:tcPr/>
                </a:tc>
                <a:tc>
                  <a:txBody>
                    <a:bodyPr/>
                    <a:lstStyle/>
                    <a:p>
                      <a:r>
                        <a:rPr lang="en-GB" dirty="0"/>
                        <a:t>Task </a:t>
                      </a:r>
                    </a:p>
                  </a:txBody>
                  <a:tcPr/>
                </a:tc>
                <a:tc>
                  <a:txBody>
                    <a:bodyPr/>
                    <a:lstStyle/>
                    <a:p>
                      <a:r>
                        <a:rPr lang="en-GB" dirty="0"/>
                        <a:t>EG of Topic </a:t>
                      </a:r>
                    </a:p>
                  </a:txBody>
                  <a:tcPr/>
                </a:tc>
                <a:extLst>
                  <a:ext uri="{0D108BD9-81ED-4DB2-BD59-A6C34878D82A}">
                    <a16:rowId xmlns:a16="http://schemas.microsoft.com/office/drawing/2014/main" xmlns="" val="13931939"/>
                  </a:ext>
                </a:extLst>
              </a:tr>
              <a:tr h="640080">
                <a:tc>
                  <a:txBody>
                    <a:bodyPr/>
                    <a:lstStyle/>
                    <a:p>
                      <a:r>
                        <a:rPr lang="en-GB" dirty="0"/>
                        <a:t>5</a:t>
                      </a:r>
                      <a:r>
                        <a:rPr lang="en-GB" baseline="0" dirty="0"/>
                        <a:t> </a:t>
                      </a:r>
                      <a:r>
                        <a:rPr lang="en-GB" dirty="0"/>
                        <a:t>minutes </a:t>
                      </a:r>
                    </a:p>
                    <a:p>
                      <a:endParaRPr lang="en-GB" dirty="0"/>
                    </a:p>
                  </a:txBody>
                  <a:tcPr/>
                </a:tc>
                <a:tc>
                  <a:txBody>
                    <a:bodyPr/>
                    <a:lstStyle/>
                    <a:p>
                      <a:r>
                        <a:rPr lang="en-GB" dirty="0"/>
                        <a:t>Answering exam questions</a:t>
                      </a:r>
                    </a:p>
                  </a:txBody>
                  <a:tcPr/>
                </a:tc>
                <a:tc>
                  <a:txBody>
                    <a:bodyPr/>
                    <a:lstStyle/>
                    <a:p>
                      <a:r>
                        <a:rPr lang="en-GB" b="1" i="1" dirty="0" smtClean="0"/>
                        <a:t>Islam:</a:t>
                      </a:r>
                      <a:r>
                        <a:rPr lang="en-GB" b="1" i="1" baseline="0" dirty="0" smtClean="0"/>
                        <a:t> Practices</a:t>
                      </a:r>
                      <a:endParaRPr lang="en-GB" b="1" i="1" dirty="0"/>
                    </a:p>
                  </a:txBody>
                  <a:tcPr>
                    <a:solidFill>
                      <a:srgbClr val="E789E0"/>
                    </a:solidFill>
                  </a:tcPr>
                </a:tc>
                <a:extLst>
                  <a:ext uri="{0D108BD9-81ED-4DB2-BD59-A6C34878D82A}">
                    <a16:rowId xmlns:a16="http://schemas.microsoft.com/office/drawing/2014/main" xmlns="" val="1273402516"/>
                  </a:ext>
                </a:extLst>
              </a:tr>
              <a:tr h="615500">
                <a:tc>
                  <a:txBody>
                    <a:bodyPr/>
                    <a:lstStyle/>
                    <a:p>
                      <a:r>
                        <a:rPr lang="en-GB" dirty="0"/>
                        <a:t>10 minutes</a:t>
                      </a:r>
                    </a:p>
                  </a:txBody>
                  <a:tcPr/>
                </a:tc>
                <a:tc>
                  <a:txBody>
                    <a:bodyPr/>
                    <a:lstStyle/>
                    <a:p>
                      <a:r>
                        <a:rPr lang="en-GB" dirty="0"/>
                        <a:t>Marking last</a:t>
                      </a:r>
                      <a:r>
                        <a:rPr lang="en-GB" baseline="0" dirty="0"/>
                        <a:t> lesson’s question</a:t>
                      </a:r>
                      <a:endParaRPr lang="en-GB" dirty="0"/>
                    </a:p>
                  </a:txBody>
                  <a:tcPr/>
                </a:tc>
                <a:tc>
                  <a:txBody>
                    <a:bodyPr/>
                    <a:lstStyle/>
                    <a:p>
                      <a:r>
                        <a:rPr lang="en-GB" b="1" i="1" dirty="0" smtClean="0"/>
                        <a:t>Islam: Beliefs and teachings</a:t>
                      </a:r>
                      <a:endParaRPr lang="en-GB" b="1" i="1" dirty="0"/>
                    </a:p>
                  </a:txBody>
                  <a:tcPr>
                    <a:solidFill>
                      <a:srgbClr val="FFDA65"/>
                    </a:solidFill>
                  </a:tcPr>
                </a:tc>
                <a:extLst>
                  <a:ext uri="{0D108BD9-81ED-4DB2-BD59-A6C34878D82A}">
                    <a16:rowId xmlns:a16="http://schemas.microsoft.com/office/drawing/2014/main" xmlns="" val="2212320811"/>
                  </a:ext>
                </a:extLst>
              </a:tr>
              <a:tr h="640080">
                <a:tc>
                  <a:txBody>
                    <a:bodyPr/>
                    <a:lstStyle/>
                    <a:p>
                      <a:r>
                        <a:rPr lang="en-GB" dirty="0"/>
                        <a:t>15 minutes </a:t>
                      </a:r>
                    </a:p>
                  </a:txBody>
                  <a:tcPr/>
                </a:tc>
                <a:tc>
                  <a:txBody>
                    <a:bodyPr/>
                    <a:lstStyle/>
                    <a:p>
                      <a:r>
                        <a:rPr lang="en-GB" dirty="0"/>
                        <a:t>Review of Content</a:t>
                      </a:r>
                    </a:p>
                    <a:p>
                      <a:endParaRPr lang="en-GB" dirty="0"/>
                    </a:p>
                  </a:txBody>
                  <a:tcPr/>
                </a:tc>
                <a:tc>
                  <a:txBody>
                    <a:bodyPr/>
                    <a:lstStyle/>
                    <a:p>
                      <a:r>
                        <a:rPr lang="en-GB" b="1" i="1" dirty="0" smtClean="0"/>
                        <a:t>Christianity: practices</a:t>
                      </a:r>
                      <a:endParaRPr lang="en-GB" b="1" i="1" dirty="0"/>
                    </a:p>
                  </a:txBody>
                  <a:tcPr>
                    <a:solidFill>
                      <a:srgbClr val="66FF66"/>
                    </a:solidFill>
                  </a:tcPr>
                </a:tc>
                <a:extLst>
                  <a:ext uri="{0D108BD9-81ED-4DB2-BD59-A6C34878D82A}">
                    <a16:rowId xmlns:a16="http://schemas.microsoft.com/office/drawing/2014/main" xmlns="" val="3066001254"/>
                  </a:ext>
                </a:extLst>
              </a:tr>
              <a:tr h="640080">
                <a:tc>
                  <a:txBody>
                    <a:bodyPr/>
                    <a:lstStyle/>
                    <a:p>
                      <a:r>
                        <a:rPr lang="en-GB" dirty="0"/>
                        <a:t>20 minutes</a:t>
                      </a:r>
                    </a:p>
                  </a:txBody>
                  <a:tcPr/>
                </a:tc>
                <a:tc>
                  <a:txBody>
                    <a:bodyPr/>
                    <a:lstStyle/>
                    <a:p>
                      <a:r>
                        <a:rPr lang="en-GB" dirty="0"/>
                        <a:t>Transform Content</a:t>
                      </a:r>
                    </a:p>
                    <a:p>
                      <a:endParaRPr lang="en-GB" dirty="0"/>
                    </a:p>
                  </a:txBody>
                  <a:tcPr/>
                </a:tc>
                <a:tc>
                  <a:txBody>
                    <a:bodyPr/>
                    <a:lstStyle/>
                    <a:p>
                      <a:r>
                        <a:rPr lang="en-GB" b="1" i="1" dirty="0" smtClean="0"/>
                        <a:t>Christianity: practices</a:t>
                      </a:r>
                      <a:endParaRPr lang="en-GB" b="1" i="1" dirty="0"/>
                    </a:p>
                  </a:txBody>
                  <a:tcPr>
                    <a:solidFill>
                      <a:srgbClr val="66FF66"/>
                    </a:solidFill>
                  </a:tcPr>
                </a:tc>
                <a:extLst>
                  <a:ext uri="{0D108BD9-81ED-4DB2-BD59-A6C34878D82A}">
                    <a16:rowId xmlns:a16="http://schemas.microsoft.com/office/drawing/2014/main" xmlns="" val="248921533"/>
                  </a:ext>
                </a:extLst>
              </a:tr>
              <a:tr h="640080">
                <a:tc>
                  <a:txBody>
                    <a:bodyPr/>
                    <a:lstStyle/>
                    <a:p>
                      <a:r>
                        <a:rPr lang="en-GB" dirty="0"/>
                        <a:t>5</a:t>
                      </a:r>
                      <a:r>
                        <a:rPr lang="en-GB" baseline="0" dirty="0"/>
                        <a:t> </a:t>
                      </a:r>
                      <a:r>
                        <a:rPr lang="en-GB" dirty="0"/>
                        <a:t>minutes</a:t>
                      </a:r>
                    </a:p>
                  </a:txBody>
                  <a:tcPr/>
                </a:tc>
                <a:tc>
                  <a:txBody>
                    <a:bodyPr/>
                    <a:lstStyle/>
                    <a:p>
                      <a:r>
                        <a:rPr lang="en-GB" dirty="0"/>
                        <a:t>Quiz</a:t>
                      </a:r>
                    </a:p>
                    <a:p>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b="1" i="1" dirty="0" smtClean="0"/>
                        <a:t>Self mark HW on Christianity:</a:t>
                      </a:r>
                      <a:r>
                        <a:rPr lang="en-GB" b="1" i="1" baseline="0" dirty="0" smtClean="0"/>
                        <a:t> Beliefs and teachings</a:t>
                      </a:r>
                      <a:endParaRPr lang="en-GB" b="1" i="1" dirty="0" smtClean="0"/>
                    </a:p>
                  </a:txBody>
                  <a:tcPr>
                    <a:solidFill>
                      <a:srgbClr val="BD92DE"/>
                    </a:solidFill>
                  </a:tcPr>
                </a:tc>
                <a:extLst>
                  <a:ext uri="{0D108BD9-81ED-4DB2-BD59-A6C34878D82A}">
                    <a16:rowId xmlns:a16="http://schemas.microsoft.com/office/drawing/2014/main" xmlns="" val="2243351559"/>
                  </a:ext>
                </a:extLst>
              </a:tr>
              <a:tr h="914400">
                <a:tc>
                  <a:txBody>
                    <a:bodyPr/>
                    <a:lstStyle/>
                    <a:p>
                      <a:r>
                        <a:rPr lang="en-GB" dirty="0"/>
                        <a:t>5 minutes </a:t>
                      </a:r>
                    </a:p>
                  </a:txBody>
                  <a:tcPr/>
                </a:tc>
                <a:tc>
                  <a:txBody>
                    <a:bodyPr/>
                    <a:lstStyle/>
                    <a:p>
                      <a:r>
                        <a:rPr lang="en-GB" dirty="0"/>
                        <a:t>Test</a:t>
                      </a:r>
                      <a:r>
                        <a:rPr lang="en-GB" baseline="0" dirty="0"/>
                        <a:t> the </a:t>
                      </a:r>
                      <a:r>
                        <a:rPr lang="en-GB" baseline="0" dirty="0" smtClean="0"/>
                        <a:t>teacher</a:t>
                      </a:r>
                      <a:endParaRPr lang="en-GB" dirty="0"/>
                    </a:p>
                  </a:txBody>
                  <a:tcPr/>
                </a:tc>
                <a:tc>
                  <a:txBody>
                    <a:bodyPr/>
                    <a:lstStyle/>
                    <a:p>
                      <a:r>
                        <a:rPr lang="en-GB" b="1" i="1" dirty="0" smtClean="0"/>
                        <a:t>Christianity: Beliefs and teachings</a:t>
                      </a:r>
                      <a:endParaRPr lang="en-GB" b="1" i="1" dirty="0"/>
                    </a:p>
                  </a:txBody>
                  <a:tcPr>
                    <a:solidFill>
                      <a:srgbClr val="84CFF0"/>
                    </a:solidFill>
                  </a:tcPr>
                </a:tc>
                <a:extLst>
                  <a:ext uri="{0D108BD9-81ED-4DB2-BD59-A6C34878D82A}">
                    <a16:rowId xmlns:a16="http://schemas.microsoft.com/office/drawing/2014/main" xmlns="" val="4111639364"/>
                  </a:ext>
                </a:extLst>
              </a:tr>
            </a:tbl>
          </a:graphicData>
        </a:graphic>
      </p:graphicFrame>
    </p:spTree>
    <p:extLst>
      <p:ext uri="{BB962C8B-B14F-4D97-AF65-F5344CB8AC3E}">
        <p14:creationId xmlns:p14="http://schemas.microsoft.com/office/powerpoint/2010/main" val="311122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practice</a:t>
            </a:r>
            <a:br>
              <a:rPr lang="en-GB" dirty="0" smtClean="0"/>
            </a:br>
            <a:r>
              <a:rPr lang="en-GB" dirty="0" smtClean="0"/>
              <a:t>Islam: Practices</a:t>
            </a:r>
            <a:endParaRPr lang="en-GB" dirty="0"/>
          </a:p>
        </p:txBody>
      </p:sp>
      <p:sp>
        <p:nvSpPr>
          <p:cNvPr id="3" name="Content Placeholder 2"/>
          <p:cNvSpPr>
            <a:spLocks noGrp="1"/>
          </p:cNvSpPr>
          <p:nvPr>
            <p:ph idx="1"/>
          </p:nvPr>
        </p:nvSpPr>
        <p:spPr/>
        <p:txBody>
          <a:bodyPr>
            <a:normAutofit/>
          </a:bodyPr>
          <a:lstStyle/>
          <a:p>
            <a:pPr marL="457200" indent="-457200">
              <a:buAutoNum type="arabicParenR"/>
            </a:pPr>
            <a:r>
              <a:rPr lang="en-GB" sz="2800" dirty="0" smtClean="0"/>
              <a:t>Name two holy sites visited on Hajj. (2 marks)</a:t>
            </a:r>
          </a:p>
          <a:p>
            <a:pPr marL="457200" indent="-457200">
              <a:buAutoNum type="arabicParenR"/>
            </a:pPr>
            <a:endParaRPr lang="en-GB" sz="2800" dirty="0"/>
          </a:p>
          <a:p>
            <a:pPr marL="457200" indent="-457200">
              <a:buAutoNum type="arabicParenR"/>
            </a:pPr>
            <a:r>
              <a:rPr lang="en-GB" sz="2800" dirty="0" smtClean="0"/>
              <a:t>Explain two </a:t>
            </a:r>
            <a:r>
              <a:rPr lang="en-GB" sz="2800" dirty="0" smtClean="0"/>
              <a:t>different ways </a:t>
            </a:r>
            <a:r>
              <a:rPr lang="en-GB" sz="2800" dirty="0" smtClean="0"/>
              <a:t>in which </a:t>
            </a:r>
            <a:r>
              <a:rPr lang="en-GB" sz="2800" dirty="0" smtClean="0"/>
              <a:t>Eid </a:t>
            </a:r>
            <a:r>
              <a:rPr lang="en-GB" sz="2800" dirty="0" err="1" smtClean="0"/>
              <a:t>ul</a:t>
            </a:r>
            <a:r>
              <a:rPr lang="en-GB" sz="2800" dirty="0" smtClean="0"/>
              <a:t> </a:t>
            </a:r>
            <a:r>
              <a:rPr lang="en-GB" sz="2800" dirty="0" err="1" smtClean="0"/>
              <a:t>Fitr</a:t>
            </a:r>
            <a:r>
              <a:rPr lang="en-GB" sz="2800" dirty="0" smtClean="0"/>
              <a:t> can be celebrated. </a:t>
            </a:r>
            <a:r>
              <a:rPr lang="en-GB" sz="2800" dirty="0" smtClean="0"/>
              <a:t>(4 marks)</a:t>
            </a:r>
          </a:p>
        </p:txBody>
      </p:sp>
    </p:spTree>
    <p:extLst>
      <p:ext uri="{BB962C8B-B14F-4D97-AF65-F5344CB8AC3E}">
        <p14:creationId xmlns:p14="http://schemas.microsoft.com/office/powerpoint/2010/main" val="671100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Marking Last Week’s Question</a:t>
            </a:r>
            <a:br>
              <a:rPr lang="en-GB" dirty="0"/>
            </a:br>
            <a:r>
              <a:rPr lang="en-GB" dirty="0" smtClean="0"/>
              <a:t>Islam: beliefs and teachings</a:t>
            </a:r>
            <a:endParaRPr lang="en-GB" dirty="0"/>
          </a:p>
        </p:txBody>
      </p:sp>
      <p:sp>
        <p:nvSpPr>
          <p:cNvPr id="3" name="Content Placeholder 2"/>
          <p:cNvSpPr>
            <a:spLocks noGrp="1"/>
          </p:cNvSpPr>
          <p:nvPr>
            <p:ph idx="1"/>
          </p:nvPr>
        </p:nvSpPr>
        <p:spPr/>
        <p:txBody>
          <a:bodyPr>
            <a:normAutofit/>
          </a:bodyPr>
          <a:lstStyle/>
          <a:p>
            <a:pPr marL="457200" indent="-457200">
              <a:buAutoNum type="arabicParenR"/>
            </a:pPr>
            <a:r>
              <a:rPr lang="en-GB" sz="2800" dirty="0"/>
              <a:t>Which one of the following best describes the meaning of </a:t>
            </a:r>
            <a:r>
              <a:rPr lang="en-GB" sz="2800" dirty="0" err="1"/>
              <a:t>Risalah</a:t>
            </a:r>
            <a:r>
              <a:rPr lang="en-GB" sz="2800" dirty="0"/>
              <a:t>? (1 mark) </a:t>
            </a:r>
          </a:p>
          <a:p>
            <a:pPr marL="0" indent="0">
              <a:buNone/>
            </a:pPr>
            <a:r>
              <a:rPr lang="en-GB" sz="2800" dirty="0"/>
              <a:t>A. Tawhid	B. Justice		C. </a:t>
            </a:r>
            <a:r>
              <a:rPr lang="en-GB" sz="2800" dirty="0" err="1"/>
              <a:t>Prophethood</a:t>
            </a:r>
            <a:r>
              <a:rPr lang="en-GB" sz="2800" dirty="0"/>
              <a:t>	D. Predestination</a:t>
            </a:r>
          </a:p>
          <a:p>
            <a:pPr marL="0" indent="0">
              <a:buNone/>
            </a:pPr>
            <a:endParaRPr lang="en-GB" sz="2800" dirty="0"/>
          </a:p>
          <a:p>
            <a:pPr marL="0" indent="0">
              <a:buNone/>
            </a:pPr>
            <a:r>
              <a:rPr lang="en-GB" sz="2800" dirty="0"/>
              <a:t>2) Explain two Muslim teachings about predestination (Al </a:t>
            </a:r>
            <a:r>
              <a:rPr lang="en-GB" sz="2800" dirty="0" err="1"/>
              <a:t>Qadr</a:t>
            </a:r>
            <a:r>
              <a:rPr lang="en-GB" sz="2800" dirty="0"/>
              <a:t>). Refer to scripture or sacred writings in your answer. (5 marks)</a:t>
            </a:r>
          </a:p>
        </p:txBody>
      </p:sp>
      <p:pic>
        <p:nvPicPr>
          <p:cNvPr id="4" name="Picture 3"/>
          <p:cNvPicPr>
            <a:picLocks noChangeAspect="1"/>
          </p:cNvPicPr>
          <p:nvPr/>
        </p:nvPicPr>
        <p:blipFill>
          <a:blip r:embed="rId3"/>
          <a:stretch>
            <a:fillRect/>
          </a:stretch>
        </p:blipFill>
        <p:spPr>
          <a:xfrm>
            <a:off x="10437324" y="306229"/>
            <a:ext cx="1571405" cy="1147185"/>
          </a:xfrm>
          <a:prstGeom prst="rect">
            <a:avLst/>
          </a:prstGeom>
        </p:spPr>
      </p:pic>
      <p:sp>
        <p:nvSpPr>
          <p:cNvPr id="5" name="Rounded Rectangle 4"/>
          <p:cNvSpPr/>
          <p:nvPr/>
        </p:nvSpPr>
        <p:spPr>
          <a:xfrm>
            <a:off x="5745926" y="1453414"/>
            <a:ext cx="4536830" cy="1242646"/>
          </a:xfrm>
          <a:prstGeom prst="roundRect">
            <a:avLst/>
          </a:pr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solidFill>
                  <a:schemeClr val="bg2"/>
                </a:solidFill>
              </a:rPr>
              <a:t>Give yourself a mark for each answer and a ‘to improve I need to…’</a:t>
            </a:r>
            <a:endParaRPr lang="en-GB" sz="2000" b="1" dirty="0">
              <a:solidFill>
                <a:schemeClr val="bg2"/>
              </a:solidFill>
            </a:endParaRPr>
          </a:p>
        </p:txBody>
      </p:sp>
    </p:spTree>
    <p:extLst>
      <p:ext uri="{BB962C8B-B14F-4D97-AF65-F5344CB8AC3E}">
        <p14:creationId xmlns:p14="http://schemas.microsoft.com/office/powerpoint/2010/main" val="141190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627" y="541781"/>
            <a:ext cx="11408276" cy="970450"/>
          </a:xfrm>
        </p:spPr>
        <p:txBody>
          <a:bodyPr/>
          <a:lstStyle/>
          <a:p>
            <a:r>
              <a:rPr lang="en-GB" sz="2800" dirty="0" smtClean="0"/>
              <a:t>Review</a:t>
            </a:r>
            <a:br>
              <a:rPr lang="en-GB" sz="2800" dirty="0" smtClean="0"/>
            </a:br>
            <a:r>
              <a:rPr lang="en-GB" sz="2800" dirty="0" smtClean="0"/>
              <a:t>Christianity: practices </a:t>
            </a:r>
            <a:endParaRPr lang="en-GB" sz="2800" dirty="0"/>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938975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sz="quarter"/>
          </p:nvPr>
        </p:nvSpPr>
        <p:spPr>
          <a:xfrm>
            <a:off x="609600" y="-26988"/>
            <a:ext cx="10972800" cy="777876"/>
          </a:xfrm>
        </p:spPr>
        <p:txBody>
          <a:bodyPr/>
          <a:lstStyle/>
          <a:p>
            <a:pPr eaLnBrk="1" hangingPunct="1"/>
            <a:r>
              <a:rPr lang="en-GB" altLang="en-US" dirty="0" smtClean="0"/>
              <a:t>Easter</a:t>
            </a:r>
          </a:p>
        </p:txBody>
      </p:sp>
      <p:sp>
        <p:nvSpPr>
          <p:cNvPr id="7171" name="Content Placeholder 2"/>
          <p:cNvSpPr>
            <a:spLocks noGrp="1"/>
          </p:cNvSpPr>
          <p:nvPr>
            <p:ph sz="quarter" idx="1"/>
          </p:nvPr>
        </p:nvSpPr>
        <p:spPr>
          <a:xfrm>
            <a:off x="239184" y="908051"/>
            <a:ext cx="7217906" cy="1645963"/>
          </a:xfrm>
          <a:ln w="41275">
            <a:solidFill>
              <a:schemeClr val="accent1"/>
            </a:solidFill>
            <a:prstDash val="dashDot"/>
            <a:miter lim="800000"/>
            <a:headEnd/>
            <a:tailEnd/>
          </a:ln>
        </p:spPr>
        <p:txBody>
          <a:bodyPr>
            <a:normAutofit/>
          </a:bodyPr>
          <a:lstStyle/>
          <a:p>
            <a:pPr eaLnBrk="1" hangingPunct="1">
              <a:buFontTx/>
              <a:buNone/>
            </a:pPr>
            <a:r>
              <a:rPr lang="en-GB" altLang="en-US" sz="2000" b="1" dirty="0" smtClean="0"/>
              <a:t>Why it is celebrated</a:t>
            </a:r>
          </a:p>
          <a:p>
            <a:pPr eaLnBrk="1" hangingPunct="1"/>
            <a:r>
              <a:rPr lang="en-GB" altLang="en-US" dirty="0" smtClean="0"/>
              <a:t>Remembers the suffering of Jesus in Holy Week and then ends with the joy of the resurrection. The resurrection proved he was God’s son and opens up the possibility of eternal life for believers.</a:t>
            </a:r>
            <a:endParaRPr lang="en-GB" altLang="en-US" sz="1600" dirty="0" smtClean="0"/>
          </a:p>
        </p:txBody>
      </p:sp>
      <p:sp>
        <p:nvSpPr>
          <p:cNvPr id="7172" name="Content Placeholder 3"/>
          <p:cNvSpPr>
            <a:spLocks noGrp="1"/>
          </p:cNvSpPr>
          <p:nvPr>
            <p:ph sz="quarter" idx="2"/>
          </p:nvPr>
        </p:nvSpPr>
        <p:spPr>
          <a:xfrm>
            <a:off x="7756633" y="283779"/>
            <a:ext cx="4303987" cy="6227380"/>
          </a:xfrm>
        </p:spPr>
        <p:txBody>
          <a:bodyPr>
            <a:normAutofit/>
          </a:bodyPr>
          <a:lstStyle/>
          <a:p>
            <a:pPr eaLnBrk="1" hangingPunct="1">
              <a:buFontTx/>
              <a:buNone/>
            </a:pPr>
            <a:r>
              <a:rPr lang="en-GB" altLang="en-US" sz="1800" b="1" dirty="0" smtClean="0"/>
              <a:t>How it is celebrated – Holy Week</a:t>
            </a:r>
          </a:p>
          <a:p>
            <a:pPr eaLnBrk="1" hangingPunct="1">
              <a:buFontTx/>
              <a:buNone/>
            </a:pPr>
            <a:r>
              <a:rPr lang="en-GB" altLang="en-US" sz="1600" b="1" dirty="0" smtClean="0"/>
              <a:t>Palm Sunday is the first Sunday of Holy Week, remembers Jesus’ arrival in Jerusalem. Christians are given palm crosses to take home from church.</a:t>
            </a:r>
          </a:p>
          <a:p>
            <a:pPr eaLnBrk="1" hangingPunct="1">
              <a:buFontTx/>
              <a:buNone/>
            </a:pPr>
            <a:endParaRPr lang="en-GB" altLang="en-US" sz="1600" b="1" dirty="0"/>
          </a:p>
          <a:p>
            <a:pPr eaLnBrk="1" hangingPunct="1">
              <a:buFontTx/>
              <a:buNone/>
            </a:pPr>
            <a:r>
              <a:rPr lang="en-GB" altLang="en-US" sz="1600" b="1" dirty="0" smtClean="0"/>
              <a:t>Maundy Thursday celebrates the Last Supper Jesus had with his disciples. The Queen gives Maundy money (silver coins) to some older people which represents the 30 coins Judas received for betraying Jesus.</a:t>
            </a:r>
          </a:p>
          <a:p>
            <a:pPr eaLnBrk="1" hangingPunct="1">
              <a:buFontTx/>
              <a:buNone/>
            </a:pPr>
            <a:endParaRPr lang="en-GB" altLang="en-US" sz="1600" b="1" dirty="0"/>
          </a:p>
          <a:p>
            <a:pPr eaLnBrk="1" hangingPunct="1">
              <a:buFontTx/>
              <a:buNone/>
            </a:pPr>
            <a:r>
              <a:rPr lang="en-GB" altLang="en-US" sz="1600" b="1" dirty="0" smtClean="0"/>
              <a:t>Good Friday is the most solemn day and churches are cleared of celebratory items and decorations. The vicar will wear black and no candles will be lit as it is a sad day to remember Jesus’ crucifixion.</a:t>
            </a:r>
            <a:endParaRPr lang="en-GB" altLang="en-US" sz="1600" dirty="0" smtClean="0"/>
          </a:p>
        </p:txBody>
      </p:sp>
      <p:sp>
        <p:nvSpPr>
          <p:cNvPr id="7173" name="Content Placeholder 5"/>
          <p:cNvSpPr>
            <a:spLocks noGrp="1"/>
          </p:cNvSpPr>
          <p:nvPr>
            <p:ph sz="quarter" idx="4"/>
          </p:nvPr>
        </p:nvSpPr>
        <p:spPr>
          <a:xfrm>
            <a:off x="243565" y="2837793"/>
            <a:ext cx="7434242" cy="3659845"/>
          </a:xfrm>
          <a:solidFill>
            <a:schemeClr val="accent1"/>
          </a:solidFill>
        </p:spPr>
        <p:txBody>
          <a:bodyPr>
            <a:noAutofit/>
          </a:bodyPr>
          <a:lstStyle/>
          <a:p>
            <a:pPr eaLnBrk="1" hangingPunct="1">
              <a:buFontTx/>
              <a:buNone/>
            </a:pPr>
            <a:r>
              <a:rPr lang="en-GB" altLang="en-US" sz="1700" b="1" dirty="0" smtClean="0">
                <a:solidFill>
                  <a:schemeClr val="bg1"/>
                </a:solidFill>
              </a:rPr>
              <a:t>How it is celebrated- Easter day</a:t>
            </a:r>
            <a:endParaRPr lang="en-GB" altLang="en-US" sz="1700" dirty="0">
              <a:solidFill>
                <a:schemeClr val="bg1"/>
              </a:solidFill>
            </a:endParaRPr>
          </a:p>
          <a:p>
            <a:pPr eaLnBrk="1" hangingPunct="1">
              <a:buFontTx/>
              <a:buNone/>
            </a:pPr>
            <a:r>
              <a:rPr lang="en-GB" altLang="en-US" sz="1700" dirty="0" smtClean="0">
                <a:solidFill>
                  <a:schemeClr val="bg1"/>
                </a:solidFill>
              </a:rPr>
              <a:t>An Easter vigil is held by Catholic and some Anglican churches the night before, there is lots of liturgy (ritual) and hymns.</a:t>
            </a:r>
          </a:p>
          <a:p>
            <a:pPr eaLnBrk="1" hangingPunct="1">
              <a:buFontTx/>
              <a:buNone/>
            </a:pPr>
            <a:endParaRPr lang="en-GB" altLang="en-US" sz="1700" dirty="0">
              <a:solidFill>
                <a:schemeClr val="bg1"/>
              </a:solidFill>
            </a:endParaRPr>
          </a:p>
          <a:p>
            <a:pPr eaLnBrk="1" hangingPunct="1">
              <a:buFontTx/>
              <a:buNone/>
            </a:pPr>
            <a:r>
              <a:rPr lang="en-GB" altLang="en-US" sz="1700" dirty="0" smtClean="0">
                <a:solidFill>
                  <a:schemeClr val="bg1"/>
                </a:solidFill>
              </a:rPr>
              <a:t>On Easter day there is a special church service and possible a congregational meal to celebrate the joy of the resurrection. </a:t>
            </a:r>
          </a:p>
          <a:p>
            <a:pPr eaLnBrk="1" hangingPunct="1">
              <a:buFontTx/>
              <a:buNone/>
            </a:pPr>
            <a:endParaRPr lang="en-GB" altLang="en-US" sz="1700" dirty="0">
              <a:solidFill>
                <a:schemeClr val="bg1"/>
              </a:solidFill>
            </a:endParaRPr>
          </a:p>
          <a:p>
            <a:pPr eaLnBrk="1" hangingPunct="1">
              <a:buFontTx/>
              <a:buNone/>
            </a:pPr>
            <a:r>
              <a:rPr lang="en-GB" altLang="en-US" sz="1700" dirty="0" smtClean="0">
                <a:solidFill>
                  <a:schemeClr val="bg1"/>
                </a:solidFill>
              </a:rPr>
              <a:t>Some Christians send cards with symbolic pictures such as the cross, the egg etc. Often with quotes from the New Testament. Eggs are a symbol of new life and also the opening of Jesus’ tomb to find that it was empty according to the Easter story.</a:t>
            </a:r>
          </a:p>
        </p:txBody>
      </p:sp>
    </p:spTree>
    <p:extLst>
      <p:ext uri="{BB962C8B-B14F-4D97-AF65-F5344CB8AC3E}">
        <p14:creationId xmlns:p14="http://schemas.microsoft.com/office/powerpoint/2010/main" val="30489242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bg/>
                                          </p:spTgt>
                                        </p:tgtEl>
                                        <p:attrNameLst>
                                          <p:attrName>style.visibility</p:attrName>
                                        </p:attrNameLst>
                                      </p:cBhvr>
                                      <p:to>
                                        <p:strVal val="visible"/>
                                      </p:to>
                                    </p:set>
                                    <p:anim calcmode="lin" valueType="num">
                                      <p:cBhvr additive="base">
                                        <p:cTn id="7" dur="500" fill="hold"/>
                                        <p:tgtEl>
                                          <p:spTgt spid="7171">
                                            <p:bg/>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anim calcmode="lin" valueType="num">
                                      <p:cBhvr additive="base">
                                        <p:cTn id="11"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171">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171">
                                            <p:txEl>
                                              <p:pRg st="1" end="1"/>
                                            </p:txEl>
                                          </p:spTgt>
                                        </p:tgtEl>
                                        <p:attrNameLst>
                                          <p:attrName>style.visibility</p:attrName>
                                        </p:attrNameLst>
                                      </p:cBhvr>
                                      <p:to>
                                        <p:strVal val="visible"/>
                                      </p:to>
                                    </p:set>
                                    <p:anim calcmode="lin" valueType="num">
                                      <p:cBhvr additive="base">
                                        <p:cTn id="15"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7172">
                                            <p:txEl>
                                              <p:pRg st="0" end="0"/>
                                            </p:txEl>
                                          </p:spTgt>
                                        </p:tgtEl>
                                        <p:attrNameLst>
                                          <p:attrName>style.visibility</p:attrName>
                                        </p:attrNameLst>
                                      </p:cBhvr>
                                      <p:to>
                                        <p:strVal val="visible"/>
                                      </p:to>
                                    </p:set>
                                    <p:animEffect transition="in" filter="wipe(down)">
                                      <p:cBhvr>
                                        <p:cTn id="21" dur="500"/>
                                        <p:tgtEl>
                                          <p:spTgt spid="7172">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7172">
                                            <p:txEl>
                                              <p:pRg st="1" end="1"/>
                                            </p:txEl>
                                          </p:spTgt>
                                        </p:tgtEl>
                                        <p:attrNameLst>
                                          <p:attrName>style.visibility</p:attrName>
                                        </p:attrNameLst>
                                      </p:cBhvr>
                                      <p:to>
                                        <p:strVal val="visible"/>
                                      </p:to>
                                    </p:set>
                                    <p:animEffect transition="in" filter="wipe(down)">
                                      <p:cBhvr>
                                        <p:cTn id="26" dur="500"/>
                                        <p:tgtEl>
                                          <p:spTgt spid="7172">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7172">
                                            <p:txEl>
                                              <p:pRg st="3" end="3"/>
                                            </p:txEl>
                                          </p:spTgt>
                                        </p:tgtEl>
                                        <p:attrNameLst>
                                          <p:attrName>style.visibility</p:attrName>
                                        </p:attrNameLst>
                                      </p:cBhvr>
                                      <p:to>
                                        <p:strVal val="visible"/>
                                      </p:to>
                                    </p:set>
                                    <p:animEffect transition="in" filter="wipe(down)">
                                      <p:cBhvr>
                                        <p:cTn id="31" dur="500"/>
                                        <p:tgtEl>
                                          <p:spTgt spid="7172">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7172">
                                            <p:txEl>
                                              <p:pRg st="5" end="5"/>
                                            </p:txEl>
                                          </p:spTgt>
                                        </p:tgtEl>
                                        <p:attrNameLst>
                                          <p:attrName>style.visibility</p:attrName>
                                        </p:attrNameLst>
                                      </p:cBhvr>
                                      <p:to>
                                        <p:strVal val="visible"/>
                                      </p:to>
                                    </p:set>
                                    <p:animEffect transition="in" filter="wipe(down)">
                                      <p:cBhvr>
                                        <p:cTn id="36" dur="500"/>
                                        <p:tgtEl>
                                          <p:spTgt spid="7172">
                                            <p:txEl>
                                              <p:pRg st="5" end="5"/>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7173">
                                            <p:bg/>
                                          </p:spTgt>
                                        </p:tgtEl>
                                        <p:attrNameLst>
                                          <p:attrName>style.visibility</p:attrName>
                                        </p:attrNameLst>
                                      </p:cBhvr>
                                      <p:to>
                                        <p:strVal val="visible"/>
                                      </p:to>
                                    </p:set>
                                    <p:animEffect transition="in" filter="wipe(down)">
                                      <p:cBhvr>
                                        <p:cTn id="41" dur="500"/>
                                        <p:tgtEl>
                                          <p:spTgt spid="7173">
                                            <p:bg/>
                                          </p:spTgt>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7173">
                                            <p:txEl>
                                              <p:pRg st="0" end="0"/>
                                            </p:txEl>
                                          </p:spTgt>
                                        </p:tgtEl>
                                        <p:attrNameLst>
                                          <p:attrName>style.visibility</p:attrName>
                                        </p:attrNameLst>
                                      </p:cBhvr>
                                      <p:to>
                                        <p:strVal val="visible"/>
                                      </p:to>
                                    </p:set>
                                    <p:animEffect transition="in" filter="wipe(down)">
                                      <p:cBhvr>
                                        <p:cTn id="44" dur="500"/>
                                        <p:tgtEl>
                                          <p:spTgt spid="7173">
                                            <p:txEl>
                                              <p:pRg st="0" end="0"/>
                                            </p:tx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7173">
                                            <p:txEl>
                                              <p:pRg st="1" end="1"/>
                                            </p:txEl>
                                          </p:spTgt>
                                        </p:tgtEl>
                                        <p:attrNameLst>
                                          <p:attrName>style.visibility</p:attrName>
                                        </p:attrNameLst>
                                      </p:cBhvr>
                                      <p:to>
                                        <p:strVal val="visible"/>
                                      </p:to>
                                    </p:set>
                                    <p:animEffect transition="in" filter="wipe(down)">
                                      <p:cBhvr>
                                        <p:cTn id="47" dur="500"/>
                                        <p:tgtEl>
                                          <p:spTgt spid="7173">
                                            <p:txEl>
                                              <p:pRg st="1" end="1"/>
                                            </p:txEl>
                                          </p:spTgt>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7173">
                                            <p:txEl>
                                              <p:pRg st="3" end="3"/>
                                            </p:txEl>
                                          </p:spTgt>
                                        </p:tgtEl>
                                        <p:attrNameLst>
                                          <p:attrName>style.visibility</p:attrName>
                                        </p:attrNameLst>
                                      </p:cBhvr>
                                      <p:to>
                                        <p:strVal val="visible"/>
                                      </p:to>
                                    </p:set>
                                    <p:animEffect transition="in" filter="wipe(down)">
                                      <p:cBhvr>
                                        <p:cTn id="50" dur="500"/>
                                        <p:tgtEl>
                                          <p:spTgt spid="7173">
                                            <p:txEl>
                                              <p:pRg st="3" end="3"/>
                                            </p:txEl>
                                          </p:spTgt>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7173">
                                            <p:txEl>
                                              <p:pRg st="5" end="5"/>
                                            </p:txEl>
                                          </p:spTgt>
                                        </p:tgtEl>
                                        <p:attrNameLst>
                                          <p:attrName>style.visibility</p:attrName>
                                        </p:attrNameLst>
                                      </p:cBhvr>
                                      <p:to>
                                        <p:strVal val="visible"/>
                                      </p:to>
                                    </p:set>
                                    <p:animEffect transition="in" filter="wipe(down)">
                                      <p:cBhvr>
                                        <p:cTn id="53" dur="500"/>
                                        <p:tgtEl>
                                          <p:spTgt spid="717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allAtOnce" animBg="1"/>
      <p:bldP spid="7172" grpId="0" build="p"/>
      <p:bldP spid="7173" grpId="0"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46592" y="-253898"/>
            <a:ext cx="10972800" cy="1143001"/>
          </a:xfrm>
        </p:spPr>
        <p:txBody>
          <a:bodyPr/>
          <a:lstStyle/>
          <a:p>
            <a:pPr eaLnBrk="1" hangingPunct="1"/>
            <a:r>
              <a:rPr lang="en-GB" altLang="en-US" sz="3600" dirty="0" smtClean="0"/>
              <a:t>Worship</a:t>
            </a:r>
          </a:p>
        </p:txBody>
      </p:sp>
      <p:sp>
        <p:nvSpPr>
          <p:cNvPr id="5123" name="Text Box 4"/>
          <p:cNvSpPr txBox="1">
            <a:spLocks noChangeArrowheads="1"/>
          </p:cNvSpPr>
          <p:nvPr/>
        </p:nvSpPr>
        <p:spPr bwMode="auto">
          <a:xfrm>
            <a:off x="94595" y="940851"/>
            <a:ext cx="7583211" cy="2400657"/>
          </a:xfrm>
          <a:prstGeom prst="rect">
            <a:avLst/>
          </a:prstGeom>
          <a:noFill/>
          <a:ln w="9525">
            <a:solidFill>
              <a:srgbClr val="FF33CC"/>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2000" b="1" u="sng" dirty="0" smtClean="0"/>
              <a:t>Liturgical</a:t>
            </a:r>
          </a:p>
          <a:p>
            <a:pPr eaLnBrk="1" hangingPunct="1">
              <a:spcBef>
                <a:spcPct val="50000"/>
              </a:spcBef>
            </a:pPr>
            <a:r>
              <a:rPr lang="en-GB" altLang="en-US" sz="2000" dirty="0" smtClean="0"/>
              <a:t>Very traditional, follows same pattern each time, led by priest with prayers and formal set responses. Bible passages read and sometimes a sermon is given on these. Symbolic actions are performed and hymns are sung. Celebrations of the Eucharist for Catholic, Orthodox and Anglican Churches are examples of liturgical worship.</a:t>
            </a:r>
          </a:p>
        </p:txBody>
      </p:sp>
      <p:sp>
        <p:nvSpPr>
          <p:cNvPr id="5124" name="Text Box 5"/>
          <p:cNvSpPr txBox="1">
            <a:spLocks noChangeArrowheads="1"/>
          </p:cNvSpPr>
          <p:nvPr/>
        </p:nvSpPr>
        <p:spPr bwMode="auto">
          <a:xfrm>
            <a:off x="7819697" y="782089"/>
            <a:ext cx="4193627" cy="2554545"/>
          </a:xfrm>
          <a:prstGeom prst="rect">
            <a:avLst/>
          </a:prstGeom>
          <a:solidFill>
            <a:schemeClr val="bg1"/>
          </a:solidFill>
          <a:ln w="9525">
            <a:solidFill>
              <a:srgbClr val="6600FF"/>
            </a:solidFill>
            <a:miter lim="800000"/>
            <a:headEnd/>
            <a:tailEnd/>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GB" altLang="en-US" sz="2000" b="1" u="sng" dirty="0" smtClean="0"/>
          </a:p>
          <a:p>
            <a:pPr eaLnBrk="1" hangingPunct="1">
              <a:spcBef>
                <a:spcPct val="50000"/>
              </a:spcBef>
            </a:pPr>
            <a:r>
              <a:rPr lang="en-GB" altLang="en-US" sz="2000" b="1" u="sng" dirty="0" smtClean="0"/>
              <a:t>Private worship</a:t>
            </a:r>
          </a:p>
          <a:p>
            <a:pPr eaLnBrk="1" hangingPunct="1">
              <a:spcBef>
                <a:spcPct val="50000"/>
              </a:spcBef>
            </a:pPr>
            <a:r>
              <a:rPr lang="en-GB" altLang="en-US" sz="2000" dirty="0" smtClean="0"/>
              <a:t>Alone or with close friends of family. May consist of reading the Bible, praying (Catholics likely to use rosary beads to help them focus, Orthodox may use icons.)</a:t>
            </a:r>
            <a:endParaRPr lang="en-GB" altLang="en-US" dirty="0"/>
          </a:p>
        </p:txBody>
      </p:sp>
      <p:sp>
        <p:nvSpPr>
          <p:cNvPr id="5" name="Text Box 4"/>
          <p:cNvSpPr txBox="1">
            <a:spLocks noChangeArrowheads="1"/>
          </p:cNvSpPr>
          <p:nvPr/>
        </p:nvSpPr>
        <p:spPr bwMode="auto">
          <a:xfrm>
            <a:off x="94595" y="3479080"/>
            <a:ext cx="9207060" cy="3170099"/>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2000" b="1" u="sng" dirty="0" smtClean="0"/>
              <a:t>Non liturgical</a:t>
            </a:r>
          </a:p>
          <a:p>
            <a:pPr eaLnBrk="1" hangingPunct="1">
              <a:spcBef>
                <a:spcPct val="50000"/>
              </a:spcBef>
            </a:pPr>
            <a:r>
              <a:rPr lang="en-GB" altLang="en-US" sz="2000" dirty="0" smtClean="0"/>
              <a:t>No set order or ritual. Methodist, Baptist and United Reform Churches prefer it. The Bible is a focus but Eucharist not so important. Number of hymns and prayers change each time </a:t>
            </a:r>
          </a:p>
          <a:p>
            <a:pPr eaLnBrk="1" hangingPunct="1">
              <a:spcBef>
                <a:spcPct val="50000"/>
              </a:spcBef>
            </a:pPr>
            <a:r>
              <a:rPr lang="en-GB" altLang="en-US" sz="2000" dirty="0" smtClean="0"/>
              <a:t>Informal worship is a type of this and is sometimes described as ‘charismatic’ (like spontaneous). People may dance, clap or speak in tongues as they are moved by the Holy Spirit. Quakers also have informal worship but it isn’t charismatic, instead they sit in silence until someone feels like they want to speak.</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7774" y="4467954"/>
            <a:ext cx="2495550" cy="2181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20922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bg/>
                                          </p:spTgt>
                                        </p:tgtEl>
                                        <p:attrNameLst>
                                          <p:attrName>style.visibility</p:attrName>
                                        </p:attrNameLst>
                                      </p:cBhvr>
                                      <p:to>
                                        <p:strVal val="visible"/>
                                      </p:to>
                                    </p:set>
                                    <p:anim calcmode="lin" valueType="num">
                                      <p:cBhvr additive="base">
                                        <p:cTn id="7" dur="500" fill="hold"/>
                                        <p:tgtEl>
                                          <p:spTgt spid="512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123">
                                            <p:txEl>
                                              <p:pRg st="0" end="0"/>
                                            </p:txEl>
                                          </p:spTgt>
                                        </p:tgtEl>
                                        <p:attrNameLst>
                                          <p:attrName>style.visibility</p:attrName>
                                        </p:attrNameLst>
                                      </p:cBhvr>
                                      <p:to>
                                        <p:strVal val="visible"/>
                                      </p:to>
                                    </p:set>
                                    <p:anim calcmode="lin" valueType="num">
                                      <p:cBhvr additive="base">
                                        <p:cTn id="11"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12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123">
                                            <p:txEl>
                                              <p:pRg st="1" end="1"/>
                                            </p:txEl>
                                          </p:spTgt>
                                        </p:tgtEl>
                                        <p:attrNameLst>
                                          <p:attrName>style.visibility</p:attrName>
                                        </p:attrNameLst>
                                      </p:cBhvr>
                                      <p:to>
                                        <p:strVal val="visible"/>
                                      </p:to>
                                    </p:set>
                                    <p:anim calcmode="lin" valueType="num">
                                      <p:cBhvr additive="base">
                                        <p:cTn id="15"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bg/>
                                          </p:spTgt>
                                        </p:tgtEl>
                                        <p:attrNameLst>
                                          <p:attrName>style.visibility</p:attrName>
                                        </p:attrNameLst>
                                      </p:cBhvr>
                                      <p:to>
                                        <p:strVal val="visible"/>
                                      </p:to>
                                    </p:set>
                                    <p:anim calcmode="lin" valueType="num">
                                      <p:cBhvr additive="base">
                                        <p:cTn id="21" dur="500" fill="hold"/>
                                        <p:tgtEl>
                                          <p:spTgt spid="5">
                                            <p:bg/>
                                          </p:spTgt>
                                        </p:tgtEl>
                                        <p:attrNameLst>
                                          <p:attrName>ppt_x</p:attrName>
                                        </p:attrNameLst>
                                      </p:cBhvr>
                                      <p:tavLst>
                                        <p:tav tm="0">
                                          <p:val>
                                            <p:strVal val="#ppt_x"/>
                                          </p:val>
                                        </p:tav>
                                        <p:tav tm="100000">
                                          <p:val>
                                            <p:strVal val="#ppt_x"/>
                                          </p:val>
                                        </p:tav>
                                      </p:tavLst>
                                    </p:anim>
                                    <p:anim calcmode="lin" valueType="num">
                                      <p:cBhvr additive="base">
                                        <p:cTn id="22" dur="500" fill="hold"/>
                                        <p:tgtEl>
                                          <p:spTgt spid="5">
                                            <p:bg/>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additive="base">
                                        <p:cTn id="2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1" end="1"/>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5">
                                            <p:txEl>
                                              <p:pRg st="2" end="2"/>
                                            </p:txEl>
                                          </p:spTgt>
                                        </p:tgtEl>
                                        <p:attrNameLst>
                                          <p:attrName>style.visibility</p:attrName>
                                        </p:attrNameLst>
                                      </p:cBhvr>
                                      <p:to>
                                        <p:strVal val="visible"/>
                                      </p:to>
                                    </p:set>
                                    <p:anim calcmode="lin" valueType="num">
                                      <p:cBhvr additive="base">
                                        <p:cTn id="3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5124">
                                            <p:bg/>
                                          </p:spTgt>
                                        </p:tgtEl>
                                        <p:attrNameLst>
                                          <p:attrName>style.visibility</p:attrName>
                                        </p:attrNameLst>
                                      </p:cBhvr>
                                      <p:to>
                                        <p:strVal val="visible"/>
                                      </p:to>
                                    </p:set>
                                    <p:animEffect transition="in" filter="wipe(down)">
                                      <p:cBhvr>
                                        <p:cTn id="39" dur="500"/>
                                        <p:tgtEl>
                                          <p:spTgt spid="5124">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allAtOnce" animBg="1"/>
      <p:bldP spid="5124" grpId="0" build="allAtOnce" animBg="1"/>
      <p:bldP spid="5" grpId="0" build="allAtOnce" animBg="1"/>
    </p:bldLst>
  </p:timing>
</p:sld>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98D1675B-7325-48AD-994B-0DEF3379A98D}"/>
    </a:ext>
  </a:extLst>
</a:theme>
</file>

<file path=ppt/theme/theme2.xml><?xml version="1.0" encoding="utf-8"?>
<a:theme xmlns:a="http://schemas.openxmlformats.org/drawingml/2006/main" name="2_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6F3559E9-1A4C-49D8-94D4-F41003531C49}"/>
    </a:ext>
  </a:extLst>
</a:theme>
</file>

<file path=ppt/theme/theme3.xml><?xml version="1.0" encoding="utf-8"?>
<a:theme xmlns:a="http://schemas.openxmlformats.org/drawingml/2006/main" name="3_Quotable">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ACECE1E4-636E-48DB-87ED-4A76DC93378F}"/>
    </a:ext>
  </a:extLst>
</a:theme>
</file>

<file path=ppt/theme/theme4.xml><?xml version="1.0" encoding="utf-8"?>
<a:theme xmlns:a="http://schemas.openxmlformats.org/drawingml/2006/main" name="4_Quotable">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ACECE1E4-636E-48DB-87ED-4A76DC93378F}"/>
    </a:ext>
  </a:extLst>
</a:theme>
</file>

<file path=ppt/theme/theme5.xml><?xml version="1.0" encoding="utf-8"?>
<a:theme xmlns:a="http://schemas.openxmlformats.org/drawingml/2006/main" name="5_Quotable">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98D1675B-7325-48AD-994B-0DEF3379A98D}"/>
    </a:ext>
  </a:extLst>
</a:theme>
</file>

<file path=ppt/theme/theme6.xml><?xml version="1.0" encoding="utf-8"?>
<a:theme xmlns:a="http://schemas.openxmlformats.org/drawingml/2006/main" name="1_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7AF46513-5B0D-4B03-9323-32F3F0BFC9D6}"/>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1503</TotalTime>
  <Words>1360</Words>
  <Application>Microsoft Office PowerPoint</Application>
  <PresentationFormat>Custom</PresentationFormat>
  <Paragraphs>117</Paragraphs>
  <Slides>14</Slides>
  <Notes>5</Notes>
  <HiddenSlides>0</HiddenSlides>
  <MMClips>0</MMClips>
  <ScaleCrop>false</ScaleCrop>
  <HeadingPairs>
    <vt:vector size="4" baseType="variant">
      <vt:variant>
        <vt:lpstr>Theme</vt:lpstr>
      </vt:variant>
      <vt:variant>
        <vt:i4>6</vt:i4>
      </vt:variant>
      <vt:variant>
        <vt:lpstr>Slide Titles</vt:lpstr>
      </vt:variant>
      <vt:variant>
        <vt:i4>14</vt:i4>
      </vt:variant>
    </vt:vector>
  </HeadingPairs>
  <TitlesOfParts>
    <vt:vector size="20" baseType="lpstr">
      <vt:lpstr>Quotable</vt:lpstr>
      <vt:lpstr>2_Quotable</vt:lpstr>
      <vt:lpstr>3_Quotable</vt:lpstr>
      <vt:lpstr>4_Quotable</vt:lpstr>
      <vt:lpstr>5_Quotable</vt:lpstr>
      <vt:lpstr>1_Quotable</vt:lpstr>
      <vt:lpstr>RS Homework Due Monday 19th March</vt:lpstr>
      <vt:lpstr>Mini mock feedback</vt:lpstr>
      <vt:lpstr>Interleaving Revision – Lesson 6</vt:lpstr>
      <vt:lpstr>Interleaving revision- Lesson Format </vt:lpstr>
      <vt:lpstr>Exam practice Islam: Practices</vt:lpstr>
      <vt:lpstr>Marking Last Week’s Question Islam: beliefs and teachings</vt:lpstr>
      <vt:lpstr>Review Christianity: practices </vt:lpstr>
      <vt:lpstr>Easter</vt:lpstr>
      <vt:lpstr>Worship</vt:lpstr>
      <vt:lpstr>Sacraments</vt:lpstr>
      <vt:lpstr>Transform Christianity: practices</vt:lpstr>
      <vt:lpstr>Instead of the quiz Get your knowledge organiser out!</vt:lpstr>
      <vt:lpstr>Test the Teacher Christianity: Beliefs and teachings</vt:lpstr>
      <vt:lpstr>RS Homework Due Monday 26th March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Interleaving Revision</dc:title>
  <dc:creator>Gemma Moon</dc:creator>
  <cp:lastModifiedBy>build</cp:lastModifiedBy>
  <cp:revision>91</cp:revision>
  <cp:lastPrinted>2018-03-19T10:35:18Z</cp:lastPrinted>
  <dcterms:created xsi:type="dcterms:W3CDTF">2017-03-19T09:57:24Z</dcterms:created>
  <dcterms:modified xsi:type="dcterms:W3CDTF">2018-03-19T12:25:32Z</dcterms:modified>
</cp:coreProperties>
</file>