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 id="2147483742" r:id="rId2"/>
  </p:sldMasterIdLst>
  <p:notesMasterIdLst>
    <p:notesMasterId r:id="rId15"/>
  </p:notesMasterIdLst>
  <p:sldIdLst>
    <p:sldId id="256" r:id="rId3"/>
    <p:sldId id="307" r:id="rId4"/>
    <p:sldId id="263" r:id="rId5"/>
    <p:sldId id="303" r:id="rId6"/>
    <p:sldId id="317" r:id="rId7"/>
    <p:sldId id="318" r:id="rId8"/>
    <p:sldId id="319" r:id="rId9"/>
    <p:sldId id="326" r:id="rId10"/>
    <p:sldId id="325" r:id="rId11"/>
    <p:sldId id="302" r:id="rId12"/>
    <p:sldId id="324" r:id="rId13"/>
    <p:sldId id="265" r:id="rId14"/>
  </p:sldIdLst>
  <p:sldSz cx="12192000" cy="6858000"/>
  <p:notesSz cx="6799263" cy="99298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DA65"/>
    <a:srgbClr val="E789E0"/>
    <a:srgbClr val="D1B2E8"/>
    <a:srgbClr val="66FF66"/>
    <a:srgbClr val="84CFF0"/>
    <a:srgbClr val="BD92DE"/>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265" autoAdjust="0"/>
    <p:restoredTop sz="54174" autoAdjust="0"/>
  </p:normalViewPr>
  <p:slideViewPr>
    <p:cSldViewPr snapToGrid="0">
      <p:cViewPr>
        <p:scale>
          <a:sx n="60" d="100"/>
          <a:sy n="60" d="100"/>
        </p:scale>
        <p:origin x="-1122" y="72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347" cy="496491"/>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51342" y="0"/>
            <a:ext cx="2946347" cy="496491"/>
          </a:xfrm>
          <a:prstGeom prst="rect">
            <a:avLst/>
          </a:prstGeom>
        </p:spPr>
        <p:txBody>
          <a:bodyPr vert="horz" lIns="91440" tIns="45720" rIns="91440" bIns="45720" rtlCol="0"/>
          <a:lstStyle>
            <a:lvl1pPr algn="r">
              <a:defRPr sz="1200"/>
            </a:lvl1pPr>
          </a:lstStyle>
          <a:p>
            <a:fld id="{2F0153AF-D7DD-4168-933F-B64335B4567B}" type="datetimeFigureOut">
              <a:rPr lang="en-GB" smtClean="0"/>
              <a:t>19/03/2019</a:t>
            </a:fld>
            <a:endParaRPr lang="en-GB"/>
          </a:p>
        </p:txBody>
      </p:sp>
      <p:sp>
        <p:nvSpPr>
          <p:cNvPr id="4" name="Slide Image Placeholder 3"/>
          <p:cNvSpPr>
            <a:spLocks noGrp="1" noRot="1" noChangeAspect="1"/>
          </p:cNvSpPr>
          <p:nvPr>
            <p:ph type="sldImg" idx="2"/>
          </p:nvPr>
        </p:nvSpPr>
        <p:spPr>
          <a:xfrm>
            <a:off x="90488" y="744538"/>
            <a:ext cx="6618287" cy="37242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927" y="4716661"/>
            <a:ext cx="5439410" cy="4468416"/>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31599"/>
            <a:ext cx="2946347" cy="496491"/>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51342" y="9431599"/>
            <a:ext cx="2946347" cy="496491"/>
          </a:xfrm>
          <a:prstGeom prst="rect">
            <a:avLst/>
          </a:prstGeom>
        </p:spPr>
        <p:txBody>
          <a:bodyPr vert="horz" lIns="91440" tIns="45720" rIns="91440" bIns="45720" rtlCol="0" anchor="b"/>
          <a:lstStyle>
            <a:lvl1pPr algn="r">
              <a:defRPr sz="1200"/>
            </a:lvl1pPr>
          </a:lstStyle>
          <a:p>
            <a:fld id="{8E5DB5AE-5E6A-4921-A1A3-18863112CD7D}" type="slidenum">
              <a:rPr lang="en-GB" smtClean="0"/>
              <a:t>‹#›</a:t>
            </a:fld>
            <a:endParaRPr lang="en-GB"/>
          </a:p>
        </p:txBody>
      </p:sp>
    </p:spTree>
    <p:extLst>
      <p:ext uri="{BB962C8B-B14F-4D97-AF65-F5344CB8AC3E}">
        <p14:creationId xmlns:p14="http://schemas.microsoft.com/office/powerpoint/2010/main" val="41273909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Ellie P to complete Human Rights and Social Justice </a:t>
            </a:r>
            <a:r>
              <a:rPr lang="en-GB" smtClean="0"/>
              <a:t>mini mock.</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1</a:t>
            </a:fld>
            <a:endParaRPr lang="en-GB"/>
          </a:p>
        </p:txBody>
      </p:sp>
    </p:spTree>
    <p:extLst>
      <p:ext uri="{BB962C8B-B14F-4D97-AF65-F5344CB8AC3E}">
        <p14:creationId xmlns:p14="http://schemas.microsoft.com/office/powerpoint/2010/main" val="9941596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Share longer term plan – what we will cover</a:t>
            </a:r>
            <a:r>
              <a:rPr lang="en-GB" baseline="0" dirty="0" smtClean="0"/>
              <a:t> each week between now </a:t>
            </a:r>
            <a:r>
              <a:rPr lang="en-GB" baseline="0" smtClean="0"/>
              <a:t>and the exams</a:t>
            </a:r>
            <a:endParaRPr lang="en-GB"/>
          </a:p>
        </p:txBody>
      </p:sp>
      <p:sp>
        <p:nvSpPr>
          <p:cNvPr id="4" name="Slide Number Placeholder 3"/>
          <p:cNvSpPr>
            <a:spLocks noGrp="1"/>
          </p:cNvSpPr>
          <p:nvPr>
            <p:ph type="sldNum" sz="quarter" idx="10"/>
          </p:nvPr>
        </p:nvSpPr>
        <p:spPr/>
        <p:txBody>
          <a:bodyPr/>
          <a:lstStyle/>
          <a:p>
            <a:fld id="{8E5DB5AE-5E6A-4921-A1A3-18863112CD7D}" type="slidenum">
              <a:rPr lang="en-GB" smtClean="0"/>
              <a:t>3</a:t>
            </a:fld>
            <a:endParaRPr lang="en-GB"/>
          </a:p>
        </p:txBody>
      </p:sp>
    </p:spTree>
    <p:extLst>
      <p:ext uri="{BB962C8B-B14F-4D97-AF65-F5344CB8AC3E}">
        <p14:creationId xmlns:p14="http://schemas.microsoft.com/office/powerpoint/2010/main" val="350878884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4</a:t>
            </a:fld>
            <a:endParaRPr lang="en-GB" dirty="0"/>
          </a:p>
        </p:txBody>
      </p:sp>
    </p:spTree>
    <p:extLst>
      <p:ext uri="{BB962C8B-B14F-4D97-AF65-F5344CB8AC3E}">
        <p14:creationId xmlns:p14="http://schemas.microsoft.com/office/powerpoint/2010/main" val="282029613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28600" indent="-228600">
              <a:buAutoNum type="arabicPeriod"/>
            </a:pPr>
            <a:r>
              <a:rPr lang="en-GB" dirty="0" smtClean="0"/>
              <a:t>Some </a:t>
            </a:r>
            <a:r>
              <a:rPr lang="en-GB" dirty="0" smtClean="0"/>
              <a:t>think</a:t>
            </a:r>
            <a:r>
              <a:rPr lang="en-GB" baseline="0" dirty="0" smtClean="0"/>
              <a:t> we should be harsh on the criminal as you should ‘obey the law of the land’ (Christianity and Islam), they deserve to suffer and this is the basis of retribution ‘an eye for an eye’, on the other hand we should support them ‘do not judge or you too will be judged,’ ‘forgive seventy times seven times,’ harsh punishments such as corporal or capital punishment don’t solve anything ‘turn the other cheek’ and rise above it. </a:t>
            </a:r>
            <a:r>
              <a:rPr lang="en-GB" dirty="0" smtClean="0"/>
              <a:t> </a:t>
            </a:r>
            <a:endParaRPr lang="en-GB" dirty="0" smtClean="0"/>
          </a:p>
          <a:p>
            <a:pPr marL="228600" indent="-228600">
              <a:buAutoNum type="arabicPeriod"/>
            </a:pPr>
            <a:endParaRPr lang="en-GB" dirty="0" smtClean="0"/>
          </a:p>
          <a:p>
            <a:pPr marL="228600" indent="-228600">
              <a:buAutoNum type="arabicPeriod"/>
            </a:pPr>
            <a:r>
              <a:rPr lang="en-GB" dirty="0" smtClean="0"/>
              <a:t>2</a:t>
            </a:r>
            <a:r>
              <a:rPr lang="en-GB" dirty="0" smtClean="0"/>
              <a:t>. it should be used in accordance with </a:t>
            </a:r>
            <a:r>
              <a:rPr lang="en-GB" dirty="0" err="1" smtClean="0"/>
              <a:t>Shariah</a:t>
            </a:r>
            <a:r>
              <a:rPr lang="en-GB" baseline="0" dirty="0" smtClean="0"/>
              <a:t> law, </a:t>
            </a:r>
            <a:r>
              <a:rPr lang="en-GB" dirty="0" smtClean="0"/>
              <a:t>‘an eye</a:t>
            </a:r>
            <a:r>
              <a:rPr lang="en-GB" baseline="0" dirty="0" smtClean="0"/>
              <a:t> for an eye’ retribution, it shouldn’t be used because you should be loving towards the criminal ‘do not judge or you too will be judged,’ ‘forgive seventy times seven times,’ etc. </a:t>
            </a:r>
            <a:endParaRPr lang="en-GB" baseline="0" dirty="0" smtClean="0"/>
          </a:p>
          <a:p>
            <a:pPr marL="228600" indent="-228600">
              <a:buAutoNum type="arabicPeriod"/>
            </a:pPr>
            <a:endParaRPr lang="en-GB" baseline="0" dirty="0" smtClean="0"/>
          </a:p>
          <a:p>
            <a:pPr marL="228600" indent="-228600">
              <a:buAutoNum type="arabicPeriod"/>
            </a:pPr>
            <a:r>
              <a:rPr lang="en-GB" dirty="0" smtClean="0"/>
              <a:t>3</a:t>
            </a:r>
            <a:r>
              <a:rPr lang="en-GB" dirty="0" smtClean="0"/>
              <a:t>. Hanging (this is capital punishment)</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5</a:t>
            </a:fld>
            <a:endParaRPr lang="en-GB" dirty="0"/>
          </a:p>
        </p:txBody>
      </p:sp>
    </p:spTree>
    <p:extLst>
      <p:ext uri="{BB962C8B-B14F-4D97-AF65-F5344CB8AC3E}">
        <p14:creationId xmlns:p14="http://schemas.microsoft.com/office/powerpoint/2010/main" val="28202961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6</a:t>
            </a:fld>
            <a:endParaRPr lang="en-GB"/>
          </a:p>
        </p:txBody>
      </p:sp>
    </p:spTree>
    <p:extLst>
      <p:ext uri="{BB962C8B-B14F-4D97-AF65-F5344CB8AC3E}">
        <p14:creationId xmlns:p14="http://schemas.microsoft.com/office/powerpoint/2010/main" val="32461412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aseline="0" dirty="0" smtClean="0"/>
              <a:t>1) Cancellation of a marriage in Roman Catholic tradition, as if marriage never was. 2) Legal union of two people of same gender; now of equality with heterosexual marriage in all respects. 3) Rhythm and withdrawal. 4) ‘One flesh.’ 5) ‘Honour your father and mother,’ </a:t>
            </a:r>
            <a:r>
              <a:rPr lang="en-GB" sz="1200" i="1" kern="1200" dirty="0" smtClean="0">
                <a:solidFill>
                  <a:schemeClr val="tx1"/>
                </a:solidFill>
                <a:effectLst/>
                <a:latin typeface="+mn-lt"/>
                <a:ea typeface="+mn-ea"/>
                <a:cs typeface="+mn-cs"/>
              </a:rPr>
              <a:t>Fathers, do not provoke your children to anger, but bring them up in the discipline and instruction of the Lord . </a:t>
            </a:r>
            <a:r>
              <a:rPr lang="en-GB" baseline="0" dirty="0" smtClean="0"/>
              <a:t>6) ‘Be fruitful and increase in number’</a:t>
            </a:r>
            <a:endParaRPr lang="en-GB" dirty="0"/>
          </a:p>
        </p:txBody>
      </p:sp>
      <p:sp>
        <p:nvSpPr>
          <p:cNvPr id="4" name="Slide Number Placeholder 3"/>
          <p:cNvSpPr>
            <a:spLocks noGrp="1"/>
          </p:cNvSpPr>
          <p:nvPr>
            <p:ph type="sldNum" sz="quarter" idx="10"/>
          </p:nvPr>
        </p:nvSpPr>
        <p:spPr/>
        <p:txBody>
          <a:bodyPr/>
          <a:lstStyle/>
          <a:p>
            <a:fld id="{8E5DB5AE-5E6A-4921-A1A3-18863112CD7D}" type="slidenum">
              <a:rPr lang="en-GB" smtClean="0"/>
              <a:t>11</a:t>
            </a:fld>
            <a:endParaRPr lang="en-GB"/>
          </a:p>
        </p:txBody>
      </p:sp>
    </p:spTree>
    <p:extLst>
      <p:ext uri="{BB962C8B-B14F-4D97-AF65-F5344CB8AC3E}">
        <p14:creationId xmlns:p14="http://schemas.microsoft.com/office/powerpoint/2010/main" val="3215553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dirty="0"/>
              <a:pPr/>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dirty="0"/>
              <a:pPr/>
              <a:t>3/19/2019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dirty="0"/>
              <a:pPr/>
              <a:t>3/19/2019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dirty="0"/>
              <a:pPr/>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dirty="0"/>
              <a:pPr/>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09600" y="274638"/>
            <a:ext cx="10972800" cy="1143000"/>
          </a:xfrm>
        </p:spPr>
        <p:txBody>
          <a:bodyPr/>
          <a:lstStyle/>
          <a:p>
            <a:r>
              <a:rPr lang="en-US" smtClean="0"/>
              <a:t>Click to edit Master title style</a:t>
            </a:r>
            <a:endParaRPr lang="en-GB"/>
          </a:p>
        </p:txBody>
      </p:sp>
      <p:sp>
        <p:nvSpPr>
          <p:cNvPr id="3" name="Content Placeholder 2"/>
          <p:cNvSpPr>
            <a:spLocks noGrp="1"/>
          </p:cNvSpPr>
          <p:nvPr>
            <p:ph sz="quarter" idx="1"/>
          </p:nvPr>
        </p:nvSpPr>
        <p:spPr>
          <a:xfrm>
            <a:off x="609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quarter" idx="2"/>
          </p:nvPr>
        </p:nvSpPr>
        <p:spPr>
          <a:xfrm>
            <a:off x="6197600" y="1600200"/>
            <a:ext cx="53848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Content Placeholder 4"/>
          <p:cNvSpPr>
            <a:spLocks noGrp="1"/>
          </p:cNvSpPr>
          <p:nvPr>
            <p:ph sz="quarter" idx="3"/>
          </p:nvPr>
        </p:nvSpPr>
        <p:spPr>
          <a:xfrm>
            <a:off x="609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Content Placeholder 5"/>
          <p:cNvSpPr>
            <a:spLocks noGrp="1"/>
          </p:cNvSpPr>
          <p:nvPr>
            <p:ph sz="quarter" idx="4"/>
          </p:nvPr>
        </p:nvSpPr>
        <p:spPr>
          <a:xfrm>
            <a:off x="6197600" y="3938589"/>
            <a:ext cx="5384800" cy="21875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GB" dirty="0"/>
          </a:p>
        </p:txBody>
      </p:sp>
      <p:sp>
        <p:nvSpPr>
          <p:cNvPr id="9" name="Rectangle 6"/>
          <p:cNvSpPr>
            <a:spLocks noGrp="1" noChangeArrowheads="1"/>
          </p:cNvSpPr>
          <p:nvPr>
            <p:ph type="sldNum" sz="quarter" idx="12"/>
          </p:nvPr>
        </p:nvSpPr>
        <p:spPr>
          <a:ln/>
        </p:spPr>
        <p:txBody>
          <a:bodyPr/>
          <a:lstStyle>
            <a:lvl1pPr>
              <a:defRPr/>
            </a:lvl1pPr>
          </a:lstStyle>
          <a:p>
            <a:pPr>
              <a:defRPr/>
            </a:pPr>
            <a:fld id="{0AAAD444-B0BB-407F-AF3C-B755CBEAE815}" type="slidenum">
              <a:rPr lang="en-GB"/>
              <a:pPr>
                <a:defRPr/>
              </a:pPr>
              <a:t>‹#›</a:t>
            </a:fld>
            <a:endParaRPr lang="en-GB" dirty="0"/>
          </a:p>
        </p:txBody>
      </p:sp>
    </p:spTree>
    <p:extLst>
      <p:ext uri="{BB962C8B-B14F-4D97-AF65-F5344CB8AC3E}">
        <p14:creationId xmlns:p14="http://schemas.microsoft.com/office/powerpoint/2010/main" val="4413029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1" name="Freeform 6"/>
          <p:cNvSpPr/>
          <p:nvPr/>
        </p:nvSpPr>
        <p:spPr bwMode="auto">
          <a:xfrm>
            <a:off x="0" y="-3175"/>
            <a:ext cx="12192000" cy="5203825"/>
          </a:xfrm>
          <a:custGeom>
            <a:avLst/>
            <a:gdLst/>
            <a:ahLst/>
            <a:cxnLst/>
            <a:rect l="0" t="0" r="r" b="b"/>
            <a:pathLst>
              <a:path w="5760" h="3278">
                <a:moveTo>
                  <a:pt x="5760" y="0"/>
                </a:moveTo>
                <a:lnTo>
                  <a:pt x="0" y="0"/>
                </a:lnTo>
                <a:lnTo>
                  <a:pt x="0" y="3090"/>
                </a:lnTo>
                <a:lnTo>
                  <a:pt x="943" y="3090"/>
                </a:lnTo>
                <a:lnTo>
                  <a:pt x="1123" y="3270"/>
                </a:lnTo>
                <a:lnTo>
                  <a:pt x="1123" y="3270"/>
                </a:lnTo>
                <a:lnTo>
                  <a:pt x="1127" y="3272"/>
                </a:lnTo>
                <a:lnTo>
                  <a:pt x="1133" y="3275"/>
                </a:lnTo>
                <a:lnTo>
                  <a:pt x="1139" y="3278"/>
                </a:lnTo>
                <a:lnTo>
                  <a:pt x="1144" y="3278"/>
                </a:lnTo>
                <a:lnTo>
                  <a:pt x="1150" y="3278"/>
                </a:lnTo>
                <a:lnTo>
                  <a:pt x="1155" y="3275"/>
                </a:lnTo>
                <a:lnTo>
                  <a:pt x="1161" y="3272"/>
                </a:lnTo>
                <a:lnTo>
                  <a:pt x="1165" y="3270"/>
                </a:lnTo>
                <a:lnTo>
                  <a:pt x="1345" y="3090"/>
                </a:lnTo>
                <a:lnTo>
                  <a:pt x="5760" y="3090"/>
                </a:lnTo>
                <a:lnTo>
                  <a:pt x="5760" y="0"/>
                </a:lnTo>
                <a:close/>
              </a:path>
            </a:pathLst>
          </a:custGeom>
          <a:ln/>
          <a:effectLst/>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810001" y="1449147"/>
            <a:ext cx="10572000" cy="2971051"/>
          </a:xfrm>
        </p:spPr>
        <p:txBody>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810001" y="5280847"/>
            <a:ext cx="10572000" cy="434974"/>
          </a:xfrm>
        </p:spPr>
        <p:txBody>
          <a:bodyPr anchor="t"/>
          <a:lstStyle>
            <a:lvl1pPr marL="0" indent="0" algn="l">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B9EBBA-996F-894A-B54A-D6246ED52CEA}" type="datetimeFigureOut">
              <a:rPr lang="en-US" smtClean="0"/>
              <a:pPr/>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607745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smtClean="0"/>
              <a:pPr/>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7342510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1785977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smtClean="0"/>
              <a:pPr/>
              <a:t>3/19/2019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67313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11"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447188"/>
            <a:ext cx="10571998" cy="970450"/>
          </a:xfrm>
        </p:spPr>
        <p:txBody>
          <a:bodyPr/>
          <a:lstStyle/>
          <a:p>
            <a:r>
              <a:rPr lang="en-US"/>
              <a:t>Click to edit Master title style</a:t>
            </a:r>
            <a:endParaRPr lang="en-US" dirty="0"/>
          </a:p>
        </p:txBody>
      </p:sp>
      <p:sp>
        <p:nvSpPr>
          <p:cNvPr id="3" name="Content Placeholder 2"/>
          <p:cNvSpPr>
            <a:spLocks noGrp="1"/>
          </p:cNvSpPr>
          <p:nvPr>
            <p:ph idx="1"/>
          </p:nvPr>
        </p:nvSpPr>
        <p:spPr>
          <a:xfrm>
            <a:off x="818712" y="2222287"/>
            <a:ext cx="10554574" cy="363651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B3A1323-8D79-1946-B0D7-40001CF92E9D}" type="datetimeFigureOut">
              <a:rPr lang="en-US" dirty="0"/>
              <a:pPr/>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smtClean="0"/>
              <a:pPr/>
              <a:t>3/19/2019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089348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smtClean="0"/>
              <a:pPr/>
              <a:t>3/19/2019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63706132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smtClean="0"/>
              <a:pPr/>
              <a:t>3/19/2019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80573966"/>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smtClean="0"/>
              <a:pPr/>
              <a:t>3/19/2019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2329909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smtClean="0"/>
              <a:pPr/>
              <a:t>3/19/2019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3715532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0000" y="4800600"/>
            <a:ext cx="10561418" cy="566738"/>
          </a:xfrm>
        </p:spPr>
        <p:txBody>
          <a:bodyPr anchor="b">
            <a:normAutofit/>
          </a:bodyPr>
          <a:lstStyle>
            <a:lvl1pPr algn="l">
              <a:defRPr sz="2400" b="0"/>
            </a:lvl1pPr>
          </a:lstStyle>
          <a:p>
            <a:r>
              <a:rPr lang="en-US"/>
              <a:t>Click to edit Master title style</a:t>
            </a:r>
            <a:endParaRPr lang="en-US" dirty="0"/>
          </a:p>
        </p:txBody>
      </p:sp>
      <p:sp>
        <p:nvSpPr>
          <p:cNvPr id="15" name="Picture Placeholder 14"/>
          <p:cNvSpPr>
            <a:spLocks noGrp="1" noChangeAspect="1"/>
          </p:cNvSpPr>
          <p:nvPr>
            <p:ph type="pic" sz="quarter" idx="13"/>
          </p:nvPr>
        </p:nvSpPr>
        <p:spPr bwMode="auto">
          <a:xfrm>
            <a:off x="0" y="0"/>
            <a:ext cx="12192000" cy="4800600"/>
          </a:xfrm>
          <a:custGeom>
            <a:avLst/>
            <a:gdLst/>
            <a:ahLst/>
            <a:cxnLst/>
            <a:rect l="0" t="0" r="r" b="b"/>
            <a:pathLst>
              <a:path w="5760" h="3289">
                <a:moveTo>
                  <a:pt x="5760" y="0"/>
                </a:moveTo>
                <a:lnTo>
                  <a:pt x="0" y="0"/>
                </a:lnTo>
                <a:lnTo>
                  <a:pt x="0" y="3100"/>
                </a:lnTo>
                <a:lnTo>
                  <a:pt x="943" y="3100"/>
                </a:lnTo>
                <a:lnTo>
                  <a:pt x="1123" y="3281"/>
                </a:lnTo>
                <a:lnTo>
                  <a:pt x="1123" y="3281"/>
                </a:lnTo>
                <a:lnTo>
                  <a:pt x="1127" y="3283"/>
                </a:lnTo>
                <a:lnTo>
                  <a:pt x="1133" y="3286"/>
                </a:lnTo>
                <a:lnTo>
                  <a:pt x="1139" y="3289"/>
                </a:lnTo>
                <a:lnTo>
                  <a:pt x="1144" y="3289"/>
                </a:lnTo>
                <a:lnTo>
                  <a:pt x="1150" y="3289"/>
                </a:lnTo>
                <a:lnTo>
                  <a:pt x="1155" y="3286"/>
                </a:lnTo>
                <a:lnTo>
                  <a:pt x="1161" y="3283"/>
                </a:lnTo>
                <a:lnTo>
                  <a:pt x="1165" y="3281"/>
                </a:lnTo>
                <a:lnTo>
                  <a:pt x="1345" y="3100"/>
                </a:lnTo>
                <a:lnTo>
                  <a:pt x="5760" y="3100"/>
                </a:lnTo>
                <a:lnTo>
                  <a:pt x="5760" y="0"/>
                </a:lnTo>
                <a:close/>
              </a:path>
            </a:pathLst>
          </a:custGeom>
          <a:noFill/>
          <a:ln>
            <a:solidFill>
              <a:schemeClr val="tx2"/>
            </a:solidFill>
          </a:ln>
        </p:spPr>
        <p:style>
          <a:lnRef idx="1">
            <a:schemeClr val="accent1"/>
          </a:lnRef>
          <a:fillRef idx="3">
            <a:schemeClr val="accent1"/>
          </a:fillRef>
          <a:effectRef idx="2">
            <a:schemeClr val="accent1"/>
          </a:effectRef>
          <a:fontRef idx="minor">
            <a:schemeClr val="lt1"/>
          </a:fontRef>
        </p:style>
        <p:txBody>
          <a:bodyPr wrap="square" numCol="1" anchor="t" anchorCtr="0" compatLnSpc="1">
            <a:prstTxWarp prst="textNoShape">
              <a:avLst/>
            </a:prstTxWarp>
            <a:normAutofit/>
          </a:bodyPr>
          <a:lstStyle>
            <a:lvl1pPr marL="0" indent="0" algn="ctr">
              <a:buFontTx/>
              <a:buNone/>
              <a:defRPr sz="1600"/>
            </a:lvl1pPr>
          </a:lstStyle>
          <a:p>
            <a:r>
              <a:rPr lang="en-US"/>
              <a:t>Click icon to add picture</a:t>
            </a:r>
            <a:endParaRPr lang="en-US" dirty="0"/>
          </a:p>
        </p:txBody>
      </p:sp>
      <p:sp>
        <p:nvSpPr>
          <p:cNvPr id="4" name="Text Placeholder 3"/>
          <p:cNvSpPr>
            <a:spLocks noGrp="1"/>
          </p:cNvSpPr>
          <p:nvPr>
            <p:ph type="body" sz="half" idx="2"/>
          </p:nvPr>
        </p:nvSpPr>
        <p:spPr>
          <a:xfrm>
            <a:off x="810000" y="5367338"/>
            <a:ext cx="10561418"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18C79C5D-2A6F-F04D-97DA-BEF2467B64E4}" type="datetimeFigureOut">
              <a:rPr lang="en-US" smtClean="0"/>
              <a:pPr/>
              <a:t>3/19/2019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765913573"/>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8" name="Freeform 6"/>
          <p:cNvSpPr>
            <a:spLocks noChangeAspect="1"/>
          </p:cNvSpPr>
          <p:nvPr/>
        </p:nvSpPr>
        <p:spPr bwMode="auto">
          <a:xfrm>
            <a:off x="631697" y="1081456"/>
            <a:ext cx="6332416" cy="3239188"/>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50985" y="1238502"/>
            <a:ext cx="5893840" cy="2645912"/>
          </a:xfrm>
        </p:spPr>
        <p:txBody>
          <a:bodyPr anchor="b"/>
          <a:lstStyle>
            <a:lvl1pPr algn="l">
              <a:defRPr sz="4200" b="1" cap="none"/>
            </a:lvl1pPr>
          </a:lstStyle>
          <a:p>
            <a:r>
              <a:rPr lang="en-US"/>
              <a:t>Click to edit Master title style</a:t>
            </a:r>
            <a:endParaRPr lang="en-US" dirty="0"/>
          </a:p>
        </p:txBody>
      </p:sp>
      <p:sp>
        <p:nvSpPr>
          <p:cNvPr id="3" name="Text Placeholder 2"/>
          <p:cNvSpPr>
            <a:spLocks noGrp="1"/>
          </p:cNvSpPr>
          <p:nvPr>
            <p:ph type="body" idx="1"/>
          </p:nvPr>
        </p:nvSpPr>
        <p:spPr>
          <a:xfrm>
            <a:off x="853190" y="4443680"/>
            <a:ext cx="5891636" cy="713241"/>
          </a:xfrm>
        </p:spPr>
        <p:txBody>
          <a:bodyPr anchor="t">
            <a:no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9" name="Text Placeholder 5"/>
          <p:cNvSpPr>
            <a:spLocks noGrp="1"/>
          </p:cNvSpPr>
          <p:nvPr>
            <p:ph type="body" sz="quarter" idx="16"/>
          </p:nvPr>
        </p:nvSpPr>
        <p:spPr>
          <a:xfrm>
            <a:off x="7574642" y="1081456"/>
            <a:ext cx="3810001" cy="4075465"/>
          </a:xfrm>
        </p:spPr>
        <p:txBody>
          <a:bodyPr anchor="t"/>
          <a:lstStyle>
            <a:lvl1pPr marL="0" indent="0">
              <a:buFontTx/>
              <a:buNone/>
              <a:defRPr/>
            </a:lvl1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smtClean="0"/>
              <a:pPr/>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469098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9" name="Freeform 6"/>
          <p:cNvSpPr>
            <a:spLocks noChangeAspect="1"/>
          </p:cNvSpPr>
          <p:nvPr/>
        </p:nvSpPr>
        <p:spPr bwMode="auto">
          <a:xfrm>
            <a:off x="1140884" y="2286585"/>
            <a:ext cx="4895115" cy="2503972"/>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solidFill>
              <a:schemeClr val="accent1"/>
            </a:solidFill>
          </a:ln>
        </p:spPr>
        <p:style>
          <a:lnRef idx="1">
            <a:schemeClr val="accent1"/>
          </a:lnRef>
          <a:fillRef idx="3">
            <a:schemeClr val="accent1"/>
          </a:fillRef>
          <a:effectRef idx="2">
            <a:schemeClr val="accent1"/>
          </a:effectRef>
          <a:fontRef idx="minor">
            <a:schemeClr val="lt1"/>
          </a:fontRef>
        </p:style>
      </p:sp>
      <p:sp>
        <p:nvSpPr>
          <p:cNvPr id="38" name="Title 1"/>
          <p:cNvSpPr>
            <a:spLocks noGrp="1"/>
          </p:cNvSpPr>
          <p:nvPr>
            <p:ph type="title"/>
          </p:nvPr>
        </p:nvSpPr>
        <p:spPr>
          <a:xfrm>
            <a:off x="1357089" y="2435957"/>
            <a:ext cx="4382521" cy="2007789"/>
          </a:xfrm>
        </p:spPr>
        <p:txBody>
          <a:bodyPr/>
          <a:lstStyle>
            <a:lvl1pPr>
              <a:defRPr sz="3200"/>
            </a:lvl1pPr>
          </a:lstStyle>
          <a:p>
            <a:r>
              <a:rPr lang="en-US"/>
              <a:t>Click to edit Master title style</a:t>
            </a:r>
            <a:endParaRPr lang="en-US" dirty="0"/>
          </a:p>
        </p:txBody>
      </p:sp>
      <p:sp>
        <p:nvSpPr>
          <p:cNvPr id="6" name="Text Placeholder 5"/>
          <p:cNvSpPr>
            <a:spLocks noGrp="1"/>
          </p:cNvSpPr>
          <p:nvPr>
            <p:ph type="body" sz="quarter" idx="16"/>
          </p:nvPr>
        </p:nvSpPr>
        <p:spPr>
          <a:xfrm>
            <a:off x="6156000" y="2286000"/>
            <a:ext cx="4880300" cy="2295525"/>
          </a:xfrm>
        </p:spPr>
        <p:txBody>
          <a:bodyPr anchor="t"/>
          <a:lstStyle>
            <a:lvl1pPr marL="0" indent="0">
              <a:buFontTx/>
              <a:buNone/>
              <a:defRPr/>
            </a:lvl1pPr>
          </a:lstStyle>
          <a:p>
            <a:pPr lvl="0"/>
            <a:r>
              <a:rPr lang="en-US"/>
              <a:t>Edit Master text styles</a:t>
            </a:r>
          </a:p>
        </p:txBody>
      </p:sp>
      <p:sp>
        <p:nvSpPr>
          <p:cNvPr id="2" name="Date Placeholder 1"/>
          <p:cNvSpPr>
            <a:spLocks noGrp="1"/>
          </p:cNvSpPr>
          <p:nvPr>
            <p:ph type="dt" sz="half" idx="10"/>
          </p:nvPr>
        </p:nvSpPr>
        <p:spPr/>
        <p:txBody>
          <a:bodyPr/>
          <a:lstStyle/>
          <a:p>
            <a:fld id="{FBF54567-0DE4-3F47-BF90-CB84690072F9}" type="datetimeFigureOut">
              <a:rPr lang="en-US" smtClean="0"/>
              <a:pPr/>
              <a:t>3/19/2019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3664834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7"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6C52C72-DE31-F449-A4ED-4C594FD91407}" type="datetimeFigureOut">
              <a:rPr lang="en-US" smtClean="0"/>
              <a:pPr/>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49565657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12" name="Freeform 6"/>
          <p:cNvSpPr>
            <a:spLocks noChangeAspect="1"/>
          </p:cNvSpPr>
          <p:nvPr/>
        </p:nvSpPr>
        <p:spPr bwMode="auto">
          <a:xfrm>
            <a:off x="7669651" y="446089"/>
            <a:ext cx="4522349" cy="5414962"/>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Vertical Title 1"/>
          <p:cNvSpPr>
            <a:spLocks noGrp="1"/>
          </p:cNvSpPr>
          <p:nvPr>
            <p:ph type="title" orient="vert"/>
          </p:nvPr>
        </p:nvSpPr>
        <p:spPr>
          <a:xfrm>
            <a:off x="8183540" y="586171"/>
            <a:ext cx="2494791" cy="51347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10001" y="446089"/>
            <a:ext cx="6611540" cy="5414962"/>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D62726E-379B-B349-9EED-81ED093FA806}" type="datetimeFigureOut">
              <a:rPr lang="en-US" smtClean="0"/>
              <a:pPr/>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49899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0" name="Freeform 7"/>
          <p:cNvSpPr/>
          <p:nvPr/>
        </p:nvSpPr>
        <p:spPr bwMode="auto">
          <a:xfrm>
            <a:off x="0" y="1"/>
            <a:ext cx="12192000" cy="5203825"/>
          </a:xfrm>
          <a:custGeom>
            <a:avLst/>
            <a:gdLst/>
            <a:ahLst/>
            <a:cxnLst/>
            <a:rect l="0" t="0" r="r" b="b"/>
            <a:pathLst>
              <a:path w="5760" h="3278">
                <a:moveTo>
                  <a:pt x="0" y="0"/>
                </a:moveTo>
                <a:lnTo>
                  <a:pt x="5760" y="0"/>
                </a:lnTo>
                <a:lnTo>
                  <a:pt x="5760" y="3090"/>
                </a:lnTo>
                <a:lnTo>
                  <a:pt x="4817" y="3090"/>
                </a:lnTo>
                <a:lnTo>
                  <a:pt x="4637" y="3270"/>
                </a:lnTo>
                <a:lnTo>
                  <a:pt x="4637" y="3270"/>
                </a:lnTo>
                <a:lnTo>
                  <a:pt x="4633" y="3272"/>
                </a:lnTo>
                <a:lnTo>
                  <a:pt x="4627" y="3275"/>
                </a:lnTo>
                <a:lnTo>
                  <a:pt x="4621" y="3278"/>
                </a:lnTo>
                <a:lnTo>
                  <a:pt x="4616" y="3278"/>
                </a:lnTo>
                <a:lnTo>
                  <a:pt x="4610" y="3278"/>
                </a:lnTo>
                <a:lnTo>
                  <a:pt x="4605" y="3275"/>
                </a:lnTo>
                <a:lnTo>
                  <a:pt x="4599" y="3272"/>
                </a:lnTo>
                <a:lnTo>
                  <a:pt x="4595" y="3270"/>
                </a:lnTo>
                <a:lnTo>
                  <a:pt x="4415" y="3090"/>
                </a:lnTo>
                <a:lnTo>
                  <a:pt x="0" y="3090"/>
                </a:lnTo>
                <a:lnTo>
                  <a:pt x="0" y="0"/>
                </a:lnTo>
                <a:lnTo>
                  <a:pt x="0" y="0"/>
                </a:lnTo>
                <a:close/>
              </a:path>
            </a:pathLst>
          </a:custGeom>
          <a:ln>
            <a:headEnd/>
            <a:tailEnd/>
          </a:ln>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810000" y="2951396"/>
            <a:ext cx="10561418" cy="1468800"/>
          </a:xfrm>
        </p:spPr>
        <p:txBody>
          <a:bodyPr anchor="b"/>
          <a:lstStyle>
            <a:lvl1pPr algn="r">
              <a:defRPr sz="4800" b="1" cap="none"/>
            </a:lvl1pPr>
          </a:lstStyle>
          <a:p>
            <a:r>
              <a:rPr lang="en-US"/>
              <a:t>Click to edit Master title style</a:t>
            </a:r>
            <a:endParaRPr lang="en-US" dirty="0"/>
          </a:p>
        </p:txBody>
      </p:sp>
      <p:sp>
        <p:nvSpPr>
          <p:cNvPr id="3" name="Text Placeholder 2"/>
          <p:cNvSpPr>
            <a:spLocks noGrp="1"/>
          </p:cNvSpPr>
          <p:nvPr>
            <p:ph type="body" idx="1"/>
          </p:nvPr>
        </p:nvSpPr>
        <p:spPr>
          <a:xfrm>
            <a:off x="810000" y="5281201"/>
            <a:ext cx="10561418" cy="433955"/>
          </a:xfrm>
        </p:spPr>
        <p:txBody>
          <a:bodyPr anchor="t">
            <a:no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DFA1846-DA80-1C48-A609-854EA85C59AD}" type="datetimeFigureOut">
              <a:rPr lang="en-US" dirty="0"/>
              <a:pPr/>
              <a:t>3/19/2019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18712" y="2222287"/>
            <a:ext cx="5185873" cy="36387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87415" y="2222287"/>
            <a:ext cx="5194583" cy="3638764"/>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7302355-E14B-8545-A8F8-0FE83CC9D524}" type="datetimeFigureOut">
              <a:rPr lang="en-US" dirty="0"/>
              <a:pPr/>
              <a:t>3/19/2019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814728" y="2174875"/>
            <a:ext cx="5189857"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14729" y="2751138"/>
            <a:ext cx="5189856"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87415" y="2174875"/>
            <a:ext cx="5194583" cy="576262"/>
          </a:xfrm>
        </p:spPr>
        <p:txBody>
          <a:bodyPr anchor="b">
            <a:noAutofit/>
          </a:bodyPr>
          <a:lstStyle>
            <a:lvl1pPr marL="0" indent="0" algn="ctr">
              <a:buNone/>
              <a:defRPr sz="20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87415" y="2751138"/>
            <a:ext cx="5194583" cy="3109913"/>
          </a:xfrm>
        </p:spPr>
        <p:txBody>
          <a:bodyPr anchor="t">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2640F58-564D-2B4F-AE67-E407BA4FCF45}" type="datetimeFigureOut">
              <a:rPr lang="en-US" dirty="0"/>
              <a:pPr/>
              <a:t>3/19/2019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Freeform 6"/>
          <p:cNvSpPr/>
          <p:nvPr/>
        </p:nvSpPr>
        <p:spPr bwMode="auto">
          <a:xfrm>
            <a:off x="0" y="0"/>
            <a:ext cx="12192000" cy="2185988"/>
          </a:xfrm>
          <a:custGeom>
            <a:avLst/>
            <a:gdLst/>
            <a:ahLst/>
            <a:cxnLst/>
            <a:rect l="0" t="0" r="r" b="b"/>
            <a:pathLst>
              <a:path w="5760" h="1377">
                <a:moveTo>
                  <a:pt x="5760" y="0"/>
                </a:moveTo>
                <a:lnTo>
                  <a:pt x="0" y="0"/>
                </a:lnTo>
                <a:lnTo>
                  <a:pt x="0" y="1189"/>
                </a:lnTo>
                <a:lnTo>
                  <a:pt x="943" y="1189"/>
                </a:lnTo>
                <a:lnTo>
                  <a:pt x="1123" y="1369"/>
                </a:lnTo>
                <a:lnTo>
                  <a:pt x="1123" y="1369"/>
                </a:lnTo>
                <a:lnTo>
                  <a:pt x="1127" y="1371"/>
                </a:lnTo>
                <a:lnTo>
                  <a:pt x="1133" y="1374"/>
                </a:lnTo>
                <a:lnTo>
                  <a:pt x="1139" y="1377"/>
                </a:lnTo>
                <a:lnTo>
                  <a:pt x="1144" y="1377"/>
                </a:lnTo>
                <a:lnTo>
                  <a:pt x="1150" y="1377"/>
                </a:lnTo>
                <a:lnTo>
                  <a:pt x="1155" y="1374"/>
                </a:lnTo>
                <a:lnTo>
                  <a:pt x="1161" y="1371"/>
                </a:lnTo>
                <a:lnTo>
                  <a:pt x="1165" y="1369"/>
                </a:lnTo>
                <a:lnTo>
                  <a:pt x="1345" y="1189"/>
                </a:lnTo>
                <a:lnTo>
                  <a:pt x="5760" y="1189"/>
                </a:lnTo>
                <a:lnTo>
                  <a:pt x="576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13A34C8-038E-2045-AF43-DF7DBB8E0E9E}" type="datetimeFigureOut">
              <a:rPr lang="en-US" dirty="0"/>
              <a:pPr/>
              <a:t>3/19/2019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18C68F-D26B-8F47-958C-23B49CF8A634}" type="datetimeFigureOut">
              <a:rPr lang="en-US" dirty="0"/>
              <a:pPr/>
              <a:t>3/19/2019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2" name="Freeform 6"/>
          <p:cNvSpPr>
            <a:spLocks noChangeAspect="1"/>
          </p:cNvSpPr>
          <p:nvPr/>
        </p:nvSpPr>
        <p:spPr bwMode="auto">
          <a:xfrm>
            <a:off x="1073151" y="446087"/>
            <a:ext cx="3547533" cy="1814651"/>
          </a:xfrm>
          <a:custGeom>
            <a:avLst/>
            <a:gdLst/>
            <a:ahLst/>
            <a:cxnLst/>
            <a:rect l="0" t="0" r="r" b="b"/>
            <a:pathLst>
              <a:path w="3384" h="2308">
                <a:moveTo>
                  <a:pt x="3340" y="0"/>
                </a:moveTo>
                <a:lnTo>
                  <a:pt x="44" y="0"/>
                </a:lnTo>
                <a:lnTo>
                  <a:pt x="44" y="0"/>
                </a:lnTo>
                <a:lnTo>
                  <a:pt x="34" y="0"/>
                </a:lnTo>
                <a:lnTo>
                  <a:pt x="26" y="4"/>
                </a:lnTo>
                <a:lnTo>
                  <a:pt x="20" y="8"/>
                </a:lnTo>
                <a:lnTo>
                  <a:pt x="12" y="12"/>
                </a:lnTo>
                <a:lnTo>
                  <a:pt x="8" y="20"/>
                </a:lnTo>
                <a:lnTo>
                  <a:pt x="4" y="26"/>
                </a:lnTo>
                <a:lnTo>
                  <a:pt x="0" y="34"/>
                </a:lnTo>
                <a:lnTo>
                  <a:pt x="0" y="44"/>
                </a:lnTo>
                <a:lnTo>
                  <a:pt x="0" y="2076"/>
                </a:lnTo>
                <a:lnTo>
                  <a:pt x="0" y="2076"/>
                </a:lnTo>
                <a:lnTo>
                  <a:pt x="0" y="2086"/>
                </a:lnTo>
                <a:lnTo>
                  <a:pt x="4" y="2094"/>
                </a:lnTo>
                <a:lnTo>
                  <a:pt x="8" y="2100"/>
                </a:lnTo>
                <a:lnTo>
                  <a:pt x="12" y="2108"/>
                </a:lnTo>
                <a:lnTo>
                  <a:pt x="20" y="2112"/>
                </a:lnTo>
                <a:lnTo>
                  <a:pt x="26" y="2116"/>
                </a:lnTo>
                <a:lnTo>
                  <a:pt x="34" y="2120"/>
                </a:lnTo>
                <a:lnTo>
                  <a:pt x="44" y="2120"/>
                </a:lnTo>
                <a:lnTo>
                  <a:pt x="474" y="2120"/>
                </a:lnTo>
                <a:lnTo>
                  <a:pt x="650" y="2296"/>
                </a:lnTo>
                <a:lnTo>
                  <a:pt x="650" y="2296"/>
                </a:lnTo>
                <a:lnTo>
                  <a:pt x="656" y="2300"/>
                </a:lnTo>
                <a:lnTo>
                  <a:pt x="664" y="2304"/>
                </a:lnTo>
                <a:lnTo>
                  <a:pt x="672" y="2308"/>
                </a:lnTo>
                <a:lnTo>
                  <a:pt x="680" y="2308"/>
                </a:lnTo>
                <a:lnTo>
                  <a:pt x="688" y="2308"/>
                </a:lnTo>
                <a:lnTo>
                  <a:pt x="696" y="2304"/>
                </a:lnTo>
                <a:lnTo>
                  <a:pt x="704" y="2300"/>
                </a:lnTo>
                <a:lnTo>
                  <a:pt x="710" y="2296"/>
                </a:lnTo>
                <a:lnTo>
                  <a:pt x="886" y="2120"/>
                </a:lnTo>
                <a:lnTo>
                  <a:pt x="3340" y="2120"/>
                </a:lnTo>
                <a:lnTo>
                  <a:pt x="3340" y="2120"/>
                </a:lnTo>
                <a:lnTo>
                  <a:pt x="3350" y="2120"/>
                </a:lnTo>
                <a:lnTo>
                  <a:pt x="3358" y="2116"/>
                </a:lnTo>
                <a:lnTo>
                  <a:pt x="3364" y="2112"/>
                </a:lnTo>
                <a:lnTo>
                  <a:pt x="3372" y="2108"/>
                </a:lnTo>
                <a:lnTo>
                  <a:pt x="3376" y="2100"/>
                </a:lnTo>
                <a:lnTo>
                  <a:pt x="3380" y="2094"/>
                </a:lnTo>
                <a:lnTo>
                  <a:pt x="3384" y="2086"/>
                </a:lnTo>
                <a:lnTo>
                  <a:pt x="3384" y="2076"/>
                </a:lnTo>
                <a:lnTo>
                  <a:pt x="3384" y="44"/>
                </a:lnTo>
                <a:lnTo>
                  <a:pt x="3384" y="44"/>
                </a:lnTo>
                <a:lnTo>
                  <a:pt x="3384" y="34"/>
                </a:lnTo>
                <a:lnTo>
                  <a:pt x="3380" y="26"/>
                </a:lnTo>
                <a:lnTo>
                  <a:pt x="3376" y="20"/>
                </a:lnTo>
                <a:lnTo>
                  <a:pt x="3372" y="12"/>
                </a:lnTo>
                <a:lnTo>
                  <a:pt x="3364" y="8"/>
                </a:lnTo>
                <a:lnTo>
                  <a:pt x="3358" y="4"/>
                </a:lnTo>
                <a:lnTo>
                  <a:pt x="3350" y="0"/>
                </a:lnTo>
                <a:lnTo>
                  <a:pt x="3340" y="0"/>
                </a:lnTo>
                <a:lnTo>
                  <a:pt x="3340" y="0"/>
                </a:lnTo>
                <a:close/>
              </a:path>
            </a:pathLst>
          </a:custGeom>
          <a:ln/>
          <a:extLst>
            <a:ext uri="{91240B29-F687-4F45-9708-019B960494DF}">
              <a14:hiddenLine xmlns:a14="http://schemas.microsoft.com/office/drawing/2010/main" w="9525">
                <a:solidFill>
                  <a:srgbClr val="000000"/>
                </a:solidFill>
                <a:round/>
                <a:headEnd/>
                <a:tailEnd/>
              </a14:hiddenLine>
            </a:ext>
          </a:ex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1073151" y="446088"/>
            <a:ext cx="3547533" cy="1618396"/>
          </a:xfrm>
        </p:spPr>
        <p:txBody>
          <a:bodyPr anchor="b"/>
          <a:lstStyle>
            <a:lvl1pPr algn="l">
              <a:defRPr sz="2000" b="1"/>
            </a:lvl1pPr>
          </a:lstStyle>
          <a:p>
            <a:r>
              <a:rPr lang="en-US"/>
              <a:t>Click to edit Master title style</a:t>
            </a:r>
            <a:endParaRPr lang="en-US" dirty="0"/>
          </a:p>
        </p:txBody>
      </p:sp>
      <p:sp>
        <p:nvSpPr>
          <p:cNvPr id="3" name="Content Placeholder 2"/>
          <p:cNvSpPr>
            <a:spLocks noGrp="1"/>
          </p:cNvSpPr>
          <p:nvPr>
            <p:ph idx="1"/>
          </p:nvPr>
        </p:nvSpPr>
        <p:spPr>
          <a:xfrm>
            <a:off x="4855633" y="446088"/>
            <a:ext cx="6252633" cy="5414963"/>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73151" y="2260738"/>
            <a:ext cx="3547533" cy="360031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0DF5E60-9974-AC48-9591-99C2BB44B7CF}" type="datetimeFigureOut">
              <a:rPr lang="en-US" dirty="0"/>
              <a:pPr/>
              <a:t>3/19/2019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4728" y="727522"/>
            <a:ext cx="4852988" cy="1617163"/>
          </a:xfrm>
        </p:spPr>
        <p:txBody>
          <a:bodyPr anchor="b">
            <a:normAutofit/>
          </a:bodyPr>
          <a:lstStyle>
            <a:lvl1pPr algn="l">
              <a:defRPr sz="2400" b="0"/>
            </a:lvl1pPr>
          </a:lstStyle>
          <a:p>
            <a:r>
              <a:rPr lang="en-US"/>
              <a:t>Click to edit Master title style</a:t>
            </a:r>
            <a:endParaRPr lang="en-US" dirty="0"/>
          </a:p>
        </p:txBody>
      </p:sp>
      <p:sp>
        <p:nvSpPr>
          <p:cNvPr id="9" name="Picture Placeholder 11"/>
          <p:cNvSpPr>
            <a:spLocks noGrp="1" noChangeAspect="1"/>
          </p:cNvSpPr>
          <p:nvPr>
            <p:ph type="pic" sz="quarter" idx="13"/>
          </p:nvPr>
        </p:nvSpPr>
        <p:spPr bwMode="auto">
          <a:xfrm>
            <a:off x="6098117" y="0"/>
            <a:ext cx="6093883" cy="6858000"/>
          </a:xfrm>
          <a:custGeom>
            <a:avLst/>
            <a:gdLst/>
            <a:ahLst/>
            <a:cxnLst/>
            <a:rect l="0" t="0" r="r" b="b"/>
            <a:pathLst>
              <a:path w="2879" h="4320">
                <a:moveTo>
                  <a:pt x="183" y="0"/>
                </a:moveTo>
                <a:lnTo>
                  <a:pt x="183" y="1197"/>
                </a:lnTo>
                <a:lnTo>
                  <a:pt x="8" y="1372"/>
                </a:lnTo>
                <a:lnTo>
                  <a:pt x="8" y="1372"/>
                </a:lnTo>
                <a:lnTo>
                  <a:pt x="6" y="1376"/>
                </a:lnTo>
                <a:lnTo>
                  <a:pt x="3" y="1382"/>
                </a:lnTo>
                <a:lnTo>
                  <a:pt x="0" y="1387"/>
                </a:lnTo>
                <a:lnTo>
                  <a:pt x="0" y="1393"/>
                </a:lnTo>
                <a:lnTo>
                  <a:pt x="0" y="1399"/>
                </a:lnTo>
                <a:lnTo>
                  <a:pt x="3" y="1404"/>
                </a:lnTo>
                <a:lnTo>
                  <a:pt x="6" y="1410"/>
                </a:lnTo>
                <a:lnTo>
                  <a:pt x="8" y="1414"/>
                </a:lnTo>
                <a:lnTo>
                  <a:pt x="183" y="1589"/>
                </a:lnTo>
                <a:lnTo>
                  <a:pt x="183" y="4320"/>
                </a:lnTo>
                <a:lnTo>
                  <a:pt x="2879" y="4320"/>
                </a:lnTo>
                <a:lnTo>
                  <a:pt x="2879" y="0"/>
                </a:lnTo>
                <a:lnTo>
                  <a:pt x="183" y="0"/>
                </a:lnTo>
                <a:close/>
              </a:path>
            </a:pathLst>
          </a:custGeom>
          <a:noFill/>
          <a:ln w="9525">
            <a:solidFill>
              <a:schemeClr val="tx2"/>
            </a:solidFill>
            <a:round/>
            <a:headEnd/>
            <a:tailEnd/>
          </a:ln>
          <a:effectLst/>
        </p:spPr>
        <p:txBody>
          <a:bodyPr wrap="square" numCol="1" anchor="t" anchorCtr="0" compatLnSpc="1">
            <a:prstTxWarp prst="textNoShape">
              <a:avLst/>
            </a:prstTxWarp>
            <a:normAutofit/>
          </a:bodyPr>
          <a:lstStyle>
            <a:lvl1pPr algn="ctr">
              <a:buFontTx/>
              <a:buNone/>
              <a:defRPr sz="1400"/>
            </a:lvl1pPr>
          </a:lstStyle>
          <a:p>
            <a:r>
              <a:rPr lang="en-US"/>
              <a:t>Click icon to add picture</a:t>
            </a:r>
            <a:endParaRPr lang="en-US" dirty="0"/>
          </a:p>
        </p:txBody>
      </p:sp>
      <p:sp>
        <p:nvSpPr>
          <p:cNvPr id="4" name="Text Placeholder 3"/>
          <p:cNvSpPr>
            <a:spLocks noGrp="1"/>
          </p:cNvSpPr>
          <p:nvPr>
            <p:ph type="body" sz="half" idx="2"/>
          </p:nvPr>
        </p:nvSpPr>
        <p:spPr>
          <a:xfrm>
            <a:off x="814728" y="2344684"/>
            <a:ext cx="4852988" cy="3516365"/>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3885810" y="6041362"/>
            <a:ext cx="976879" cy="365125"/>
          </a:xfrm>
        </p:spPr>
        <p:txBody>
          <a:bodyPr/>
          <a:lstStyle/>
          <a:p>
            <a:fld id="{18C79C5D-2A6F-F04D-97DA-BEF2467B64E4}" type="datetimeFigureOut">
              <a:rPr lang="en-US" dirty="0"/>
              <a:pPr/>
              <a:t>3/19/2019</a:t>
            </a:fld>
            <a:endParaRPr lang="en-US" dirty="0"/>
          </a:p>
        </p:txBody>
      </p:sp>
      <p:sp>
        <p:nvSpPr>
          <p:cNvPr id="6" name="Footer Placeholder 5"/>
          <p:cNvSpPr>
            <a:spLocks noGrp="1"/>
          </p:cNvSpPr>
          <p:nvPr>
            <p:ph type="ftr" sz="quarter" idx="11"/>
          </p:nvPr>
        </p:nvSpPr>
        <p:spPr>
          <a:xfrm>
            <a:off x="590396" y="6041362"/>
            <a:ext cx="3295413" cy="365125"/>
          </a:xfrm>
        </p:spPr>
        <p:txBody>
          <a:bodyPr/>
          <a:lstStyle/>
          <a:p>
            <a:endParaRPr lang="en-US" dirty="0"/>
          </a:p>
        </p:txBody>
      </p:sp>
      <p:sp>
        <p:nvSpPr>
          <p:cNvPr id="7" name="Slide Number Placeholder 6"/>
          <p:cNvSpPr>
            <a:spLocks noGrp="1"/>
          </p:cNvSpPr>
          <p:nvPr>
            <p:ph type="sldNum" sz="quarter" idx="12"/>
          </p:nvPr>
        </p:nvSpPr>
        <p:spPr>
          <a:xfrm>
            <a:off x="4862689" y="5915888"/>
            <a:ext cx="1062155" cy="490599"/>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3.xml"/><Relationship Id="rId13" Type="http://schemas.openxmlformats.org/officeDocument/2006/relationships/slideLayout" Target="../slideLayouts/slideLayout28.xml"/><Relationship Id="rId3" Type="http://schemas.openxmlformats.org/officeDocument/2006/relationships/slideLayout" Target="../slideLayouts/slideLayout18.xml"/><Relationship Id="rId7" Type="http://schemas.openxmlformats.org/officeDocument/2006/relationships/slideLayout" Target="../slideLayouts/slideLayout22.xml"/><Relationship Id="rId12" Type="http://schemas.openxmlformats.org/officeDocument/2006/relationships/slideLayout" Target="../slideLayouts/slideLayout27.xml"/><Relationship Id="rId2" Type="http://schemas.openxmlformats.org/officeDocument/2006/relationships/slideLayout" Target="../slideLayouts/slideLayout17.xml"/><Relationship Id="rId1" Type="http://schemas.openxmlformats.org/officeDocument/2006/relationships/slideLayout" Target="../slideLayouts/slideLayout16.xml"/><Relationship Id="rId6" Type="http://schemas.openxmlformats.org/officeDocument/2006/relationships/slideLayout" Target="../slideLayouts/slideLayout21.xml"/><Relationship Id="rId11" Type="http://schemas.openxmlformats.org/officeDocument/2006/relationships/slideLayout" Target="../slideLayouts/slideLayout26.xml"/><Relationship Id="rId5" Type="http://schemas.openxmlformats.org/officeDocument/2006/relationships/slideLayout" Target="../slideLayouts/slideLayout20.xml"/><Relationship Id="rId15" Type="http://schemas.openxmlformats.org/officeDocument/2006/relationships/theme" Target="../theme/theme2.xml"/><Relationship Id="rId10" Type="http://schemas.openxmlformats.org/officeDocument/2006/relationships/slideLayout" Target="../slideLayouts/slideLayout25.xml"/><Relationship Id="rId4" Type="http://schemas.openxmlformats.org/officeDocument/2006/relationships/slideLayout" Target="../slideLayouts/slideLayout19.xml"/><Relationship Id="rId9" Type="http://schemas.openxmlformats.org/officeDocument/2006/relationships/slideLayout" Target="../slideLayouts/slideLayout24.xml"/><Relationship Id="rId14" Type="http://schemas.openxmlformats.org/officeDocument/2006/relationships/slideLayout" Target="../slideLayouts/slideLayout2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dirty="0"/>
              <a:pPr/>
              <a:t>3/19/2019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63" r:id="rId9"/>
    <p:sldLayoutId id="2147483657" r:id="rId10"/>
    <p:sldLayoutId id="2147483666" r:id="rId11"/>
    <p:sldLayoutId id="2147483661" r:id="rId12"/>
    <p:sldLayoutId id="2147483658" r:id="rId13"/>
    <p:sldLayoutId id="2147483659" r:id="rId14"/>
    <p:sldLayoutId id="2147483758" r:id="rId15"/>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10000" y="447188"/>
            <a:ext cx="10571998" cy="970450"/>
          </a:xfrm>
          <a:prstGeom prst="rect">
            <a:avLst/>
          </a:prstGeom>
          <a:effectLst>
            <a:outerShdw blurRad="50800" dir="14400000">
              <a:srgbClr val="000000">
                <a:alpha val="60000"/>
              </a:srgbClr>
            </a:outerShdw>
          </a:effectLst>
        </p:spPr>
        <p:txBody>
          <a:bodyPr vert="horz" lIns="91440" tIns="45720" rIns="91440" bIns="45720" rtlCol="0" anchor="b">
            <a:noAutofit/>
          </a:bodyPr>
          <a:lstStyle/>
          <a:p>
            <a:r>
              <a:rPr lang="en-US"/>
              <a:t>Click to edit Master title style</a:t>
            </a:r>
            <a:endParaRPr lang="en-US" dirty="0"/>
          </a:p>
        </p:txBody>
      </p:sp>
      <p:sp>
        <p:nvSpPr>
          <p:cNvPr id="3" name="Text Placeholder 2"/>
          <p:cNvSpPr>
            <a:spLocks noGrp="1"/>
          </p:cNvSpPr>
          <p:nvPr>
            <p:ph type="body" idx="1"/>
          </p:nvPr>
        </p:nvSpPr>
        <p:spPr>
          <a:xfrm>
            <a:off x="810000" y="2184401"/>
            <a:ext cx="10563285" cy="3674397"/>
          </a:xfrm>
          <a:prstGeom prst="rect">
            <a:avLst/>
          </a:prstGeom>
          <a:effectLst>
            <a:outerShdw blurRad="50800" dir="14400000">
              <a:srgbClr val="000000">
                <a:alpha val="40000"/>
              </a:srgbClr>
            </a:outerShdw>
          </a:effectLst>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Footer Placeholder 4"/>
          <p:cNvSpPr>
            <a:spLocks noGrp="1"/>
          </p:cNvSpPr>
          <p:nvPr>
            <p:ph type="ftr" sz="quarter" idx="3"/>
          </p:nvPr>
        </p:nvSpPr>
        <p:spPr>
          <a:xfrm>
            <a:off x="451514" y="6041362"/>
            <a:ext cx="8644320" cy="365125"/>
          </a:xfrm>
          <a:prstGeom prst="rect">
            <a:avLst/>
          </a:prstGeom>
        </p:spPr>
        <p:txBody>
          <a:bodyPr vert="horz" lIns="91440" tIns="45720" rIns="91440" bIns="45720" rtlCol="0" anchor="b"/>
          <a:lstStyle>
            <a:lvl1pPr algn="l">
              <a:defRPr sz="900">
                <a:solidFill>
                  <a:schemeClr val="tx1"/>
                </a:solidFill>
              </a:defRPr>
            </a:lvl1pPr>
          </a:lstStyle>
          <a:p>
            <a:endParaRPr lang="en-US" dirty="0"/>
          </a:p>
        </p:txBody>
      </p:sp>
      <p:sp>
        <p:nvSpPr>
          <p:cNvPr id="4" name="Date Placeholder 3"/>
          <p:cNvSpPr>
            <a:spLocks noGrp="1"/>
          </p:cNvSpPr>
          <p:nvPr>
            <p:ph type="dt" sz="half" idx="2"/>
          </p:nvPr>
        </p:nvSpPr>
        <p:spPr>
          <a:xfrm>
            <a:off x="9334626" y="6041362"/>
            <a:ext cx="1343706" cy="365125"/>
          </a:xfrm>
          <a:prstGeom prst="rect">
            <a:avLst/>
          </a:prstGeom>
        </p:spPr>
        <p:txBody>
          <a:bodyPr vert="horz" lIns="91440" tIns="45720" rIns="91440" bIns="45720" rtlCol="0" anchor="b"/>
          <a:lstStyle>
            <a:lvl1pPr algn="r">
              <a:defRPr sz="900">
                <a:solidFill>
                  <a:schemeClr val="tx1"/>
                </a:solidFill>
              </a:defRPr>
            </a:lvl1pPr>
          </a:lstStyle>
          <a:p>
            <a:fld id="{09B482E8-6E0E-1B4F-B1FD-C69DB9E858D9}" type="datetimeFigureOut">
              <a:rPr lang="en-US" smtClean="0"/>
              <a:pPr/>
              <a:t>3/19/2019</a:t>
            </a:fld>
            <a:endParaRPr lang="en-US" dirty="0"/>
          </a:p>
        </p:txBody>
      </p:sp>
      <p:sp>
        <p:nvSpPr>
          <p:cNvPr id="6" name="Slide Number Placeholder 5"/>
          <p:cNvSpPr>
            <a:spLocks noGrp="1"/>
          </p:cNvSpPr>
          <p:nvPr>
            <p:ph type="sldNum" sz="quarter" idx="4"/>
          </p:nvPr>
        </p:nvSpPr>
        <p:spPr>
          <a:xfrm>
            <a:off x="10678331" y="5915888"/>
            <a:ext cx="1062155" cy="490599"/>
          </a:xfrm>
          <a:prstGeom prst="rect">
            <a:avLst/>
          </a:prstGeom>
        </p:spPr>
        <p:txBody>
          <a:bodyPr vert="horz" lIns="91440" tIns="45720" rIns="91440" bIns="10800" rtlCol="0" anchor="b"/>
          <a:lstStyle>
            <a:lvl1pPr algn="r">
              <a:defRPr sz="2000">
                <a:solidFill>
                  <a:schemeClr val="accent1"/>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940506468"/>
      </p:ext>
    </p:extLst>
  </p:cSld>
  <p:clrMap bg1="dk1" tx1="lt1" bg2="dk2" tx2="lt2" accent1="accent1" accent2="accent2" accent3="accent3" accent4="accent4" accent5="accent5" accent6="accent6" hlink="hlink" folHlink="folHlink"/>
  <p:sldLayoutIdLst>
    <p:sldLayoutId id="2147483743" r:id="rId1"/>
    <p:sldLayoutId id="2147483744" r:id="rId2"/>
    <p:sldLayoutId id="2147483745" r:id="rId3"/>
    <p:sldLayoutId id="2147483746" r:id="rId4"/>
    <p:sldLayoutId id="2147483747" r:id="rId5"/>
    <p:sldLayoutId id="2147483748" r:id="rId6"/>
    <p:sldLayoutId id="2147483749" r:id="rId7"/>
    <p:sldLayoutId id="2147483750" r:id="rId8"/>
    <p:sldLayoutId id="2147483751" r:id="rId9"/>
    <p:sldLayoutId id="2147483752" r:id="rId10"/>
    <p:sldLayoutId id="2147483753" r:id="rId11"/>
    <p:sldLayoutId id="2147483754" r:id="rId12"/>
    <p:sldLayoutId id="2147483755" r:id="rId13"/>
    <p:sldLayoutId id="2147483756" r:id="rId14"/>
  </p:sldLayoutIdLst>
  <p:hf sldNum="0" hdr="0" ftr="0" dt="0"/>
  <p:txStyles>
    <p:title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79176" y="281354"/>
            <a:ext cx="10572000" cy="1407367"/>
          </a:xfrm>
        </p:spPr>
        <p:txBody>
          <a:bodyPr/>
          <a:lstStyle/>
          <a:p>
            <a:r>
              <a:rPr lang="en-GB" u="sng" dirty="0"/>
              <a:t>Interleaving </a:t>
            </a:r>
            <a:r>
              <a:rPr lang="en-GB" u="sng" dirty="0" smtClean="0"/>
              <a:t>Revision - Lesson 5 </a:t>
            </a:r>
            <a:endParaRPr lang="en-GB" u="sng" dirty="0"/>
          </a:p>
        </p:txBody>
      </p:sp>
      <p:sp>
        <p:nvSpPr>
          <p:cNvPr id="5" name="Subtitle 4"/>
          <p:cNvSpPr>
            <a:spLocks noGrp="1"/>
          </p:cNvSpPr>
          <p:nvPr>
            <p:ph type="subTitle" idx="1"/>
          </p:nvPr>
        </p:nvSpPr>
        <p:spPr/>
        <p:txBody>
          <a:bodyPr/>
          <a:lstStyle/>
          <a:p>
            <a:endParaRPr lang="en-GB"/>
          </a:p>
        </p:txBody>
      </p:sp>
      <p:sp>
        <p:nvSpPr>
          <p:cNvPr id="3" name="Rounded Rectangle 2"/>
          <p:cNvSpPr/>
          <p:nvPr/>
        </p:nvSpPr>
        <p:spPr>
          <a:xfrm>
            <a:off x="6227379" y="1954925"/>
            <a:ext cx="5423338" cy="2238703"/>
          </a:xfrm>
          <a:prstGeom prst="roundRect">
            <a:avLst/>
          </a:prstGeom>
          <a:solidFill>
            <a:srgbClr val="FFDA65"/>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chemeClr val="bg1"/>
                </a:solidFill>
              </a:rPr>
              <a:t>3 lessons with me after Easter hols! (2 if you’re doing French)</a:t>
            </a:r>
            <a:endParaRPr lang="en-GB" sz="2800" dirty="0">
              <a:solidFill>
                <a:schemeClr val="bg1"/>
              </a:solidFill>
            </a:endParaRPr>
          </a:p>
        </p:txBody>
      </p:sp>
      <p:sp>
        <p:nvSpPr>
          <p:cNvPr id="6" name="Rounded Rectangle 5"/>
          <p:cNvSpPr/>
          <p:nvPr/>
        </p:nvSpPr>
        <p:spPr>
          <a:xfrm>
            <a:off x="530772" y="1954925"/>
            <a:ext cx="5423338" cy="2238703"/>
          </a:xfrm>
          <a:prstGeom prst="roundRect">
            <a:avLst/>
          </a:prstGeom>
          <a:solidFill>
            <a:srgbClr val="E789E0"/>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chemeClr val="bg1"/>
                </a:solidFill>
              </a:rPr>
              <a:t>4 lessons with me until Easter hols!</a:t>
            </a:r>
            <a:endParaRPr lang="en-GB" sz="2800" dirty="0">
              <a:solidFill>
                <a:schemeClr val="bg1"/>
              </a:solidFill>
            </a:endParaRPr>
          </a:p>
        </p:txBody>
      </p:sp>
      <p:sp>
        <p:nvSpPr>
          <p:cNvPr id="7" name="Rounded Rectangle 6"/>
          <p:cNvSpPr/>
          <p:nvPr/>
        </p:nvSpPr>
        <p:spPr>
          <a:xfrm>
            <a:off x="562301" y="4440622"/>
            <a:ext cx="5423338" cy="2238703"/>
          </a:xfrm>
          <a:prstGeom prst="roundRect">
            <a:avLst/>
          </a:prstGeom>
          <a:solidFill>
            <a:srgbClr val="66FF66"/>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chemeClr val="bg1"/>
                </a:solidFill>
              </a:rPr>
              <a:t>7 lessons with me ever!</a:t>
            </a:r>
            <a:endParaRPr lang="en-GB" sz="2800" dirty="0">
              <a:solidFill>
                <a:schemeClr val="bg1"/>
              </a:solidFill>
            </a:endParaRPr>
          </a:p>
        </p:txBody>
      </p:sp>
      <p:sp>
        <p:nvSpPr>
          <p:cNvPr id="8" name="Rounded Rectangle 7"/>
          <p:cNvSpPr/>
          <p:nvPr/>
        </p:nvSpPr>
        <p:spPr>
          <a:xfrm>
            <a:off x="6274677" y="4440621"/>
            <a:ext cx="5423338" cy="2238703"/>
          </a:xfrm>
          <a:prstGeom prst="roundRect">
            <a:avLst/>
          </a:prstGeom>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800" dirty="0" smtClean="0">
                <a:solidFill>
                  <a:schemeClr val="bg1"/>
                </a:solidFill>
              </a:rPr>
              <a:t>Less than 8 weeks until your first RS exam!</a:t>
            </a:r>
            <a:endParaRPr lang="en-GB" sz="2800" dirty="0">
              <a:solidFill>
                <a:schemeClr val="bg1"/>
              </a:solidFill>
            </a:endParaRPr>
          </a:p>
        </p:txBody>
      </p:sp>
    </p:spTree>
    <p:extLst>
      <p:ext uri="{BB962C8B-B14F-4D97-AF65-F5344CB8AC3E}">
        <p14:creationId xmlns:p14="http://schemas.microsoft.com/office/powerpoint/2010/main" val="399903274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 y="0"/>
            <a:ext cx="12192000" cy="1907628"/>
          </a:xfrm>
          <a:prstGeom prst="rect">
            <a:avLst/>
          </a:prstGeom>
          <a:solidFill>
            <a:srgbClr val="FF3399"/>
          </a:solidFill>
          <a:ln>
            <a:solidFill>
              <a:srgbClr val="D6009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 name="Content Placeholder 2"/>
          <p:cNvSpPr>
            <a:spLocks noGrp="1"/>
          </p:cNvSpPr>
          <p:nvPr>
            <p:ph idx="1"/>
          </p:nvPr>
        </p:nvSpPr>
        <p:spPr>
          <a:xfrm>
            <a:off x="802947" y="2506067"/>
            <a:ext cx="10554574" cy="3636511"/>
          </a:xfrm>
        </p:spPr>
        <p:txBody>
          <a:bodyPr>
            <a:noAutofit/>
          </a:bodyPr>
          <a:lstStyle/>
          <a:p>
            <a:pPr marL="0" indent="0">
              <a:buNone/>
            </a:pPr>
            <a:r>
              <a:rPr lang="en-GB" sz="2400" dirty="0" smtClean="0"/>
              <a:t>You now have 20 minutes to transform this information into some revision materials.</a:t>
            </a:r>
          </a:p>
          <a:p>
            <a:pPr marL="0" indent="0">
              <a:buNone/>
            </a:pPr>
            <a:r>
              <a:rPr lang="en-GB" sz="2400" dirty="0" smtClean="0"/>
              <a:t>ONLY USE YOUR NOTES IF YOU ABSOLUTELY HAVE TO!!!</a:t>
            </a:r>
            <a:endParaRPr lang="en-GB" sz="2400" dirty="0"/>
          </a:p>
          <a:p>
            <a:pPr marL="0" indent="0">
              <a:buNone/>
            </a:pPr>
            <a:endParaRPr lang="en-GB" sz="2400" dirty="0"/>
          </a:p>
          <a:p>
            <a:pPr>
              <a:buClr>
                <a:srgbClr val="FF0066"/>
              </a:buClr>
            </a:pPr>
            <a:r>
              <a:rPr lang="en-GB" sz="2400" dirty="0" smtClean="0"/>
              <a:t>LISTS</a:t>
            </a:r>
          </a:p>
          <a:p>
            <a:pPr>
              <a:buClr>
                <a:srgbClr val="FF0066"/>
              </a:buClr>
            </a:pPr>
            <a:r>
              <a:rPr lang="en-GB" sz="2400" dirty="0" smtClean="0"/>
              <a:t>MIND MAPS</a:t>
            </a:r>
          </a:p>
          <a:p>
            <a:pPr>
              <a:buClr>
                <a:srgbClr val="FF0066"/>
              </a:buClr>
            </a:pPr>
            <a:r>
              <a:rPr lang="en-GB" sz="2400" dirty="0" smtClean="0"/>
              <a:t>FLASH CARDS</a:t>
            </a:r>
          </a:p>
          <a:p>
            <a:pPr>
              <a:buClr>
                <a:srgbClr val="FF0066"/>
              </a:buClr>
            </a:pPr>
            <a:r>
              <a:rPr lang="en-GB" sz="2400" dirty="0" smtClean="0"/>
              <a:t>QUIZZES</a:t>
            </a:r>
          </a:p>
        </p:txBody>
      </p:sp>
      <p:sp>
        <p:nvSpPr>
          <p:cNvPr id="6" name="Title 1"/>
          <p:cNvSpPr txBox="1">
            <a:spLocks/>
          </p:cNvSpPr>
          <p:nvPr/>
        </p:nvSpPr>
        <p:spPr>
          <a:xfrm>
            <a:off x="810000" y="273768"/>
            <a:ext cx="10571998" cy="1255488"/>
          </a:xfrm>
          <a:prstGeom prst="rect">
            <a:avLst/>
          </a:prstGeom>
          <a:ln>
            <a:noFill/>
          </a:ln>
          <a:effectLst>
            <a:outerShdw blurRad="50800" dir="14400000">
              <a:srgbClr val="000000">
                <a:alpha val="60000"/>
              </a:srgbClr>
            </a:outerShdw>
          </a:effectLst>
        </p:spPr>
        <p:txBody>
          <a:bodyPr vert="horz" lIns="91440" tIns="45720" rIns="91440" bIns="45720" rtlCol="0" anchor="b">
            <a:noAutofit/>
          </a:bodyPr>
          <a:lstStyle>
            <a:lvl1pPr algn="l" defTabSz="457200" rtl="0" eaLnBrk="1" latinLnBrk="0" hangingPunct="1">
              <a:spcBef>
                <a:spcPct val="0"/>
              </a:spcBef>
              <a:buNone/>
              <a:defRPr sz="4000" b="1" kern="1200">
                <a:solidFill>
                  <a:srgbClr val="FEFEFE"/>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endParaRPr lang="en-GB" dirty="0">
              <a:ln w="900" cmpd="sng">
                <a:noFill/>
                <a:prstDash val="solid"/>
              </a:ln>
              <a:solidFill>
                <a:schemeClr val="tx1"/>
              </a:solidFill>
              <a:effectLst>
                <a:innerShdw blurRad="101600" dist="76200" dir="5400000">
                  <a:schemeClr val="accent1">
                    <a:satMod val="190000"/>
                    <a:tint val="100000"/>
                    <a:alpha val="74000"/>
                  </a:schemeClr>
                </a:innerShdw>
              </a:effectLst>
              <a:latin typeface="Comfortaa" panose="020F0603070000060003" pitchFamily="34" charset="0"/>
            </a:endParaRPr>
          </a:p>
        </p:txBody>
      </p:sp>
      <p:sp>
        <p:nvSpPr>
          <p:cNvPr id="4" name="Rectangle 3"/>
          <p:cNvSpPr/>
          <p:nvPr/>
        </p:nvSpPr>
        <p:spPr>
          <a:xfrm>
            <a:off x="397301" y="353649"/>
            <a:ext cx="6470041" cy="1200329"/>
          </a:xfrm>
          <a:prstGeom prst="rect">
            <a:avLst/>
          </a:prstGeom>
          <a:noFill/>
        </p:spPr>
        <p:txBody>
          <a:bodyPr wrap="none" lIns="91440" tIns="45720" rIns="91440" bIns="45720">
            <a:spAutoFit/>
          </a:bodyPr>
          <a:lstStyle/>
          <a:p>
            <a:r>
              <a:rPr lang="en-US" sz="36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rPr>
              <a:t>Transform</a:t>
            </a:r>
          </a:p>
          <a:p>
            <a:r>
              <a:rPr lang="en-US" sz="3600" dirty="0" smtClean="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rPr>
              <a:t>Religion Peace and Conflict</a:t>
            </a:r>
            <a:endParaRPr lang="en-US" sz="3600" b="0" cap="none" spc="0" dirty="0">
              <a:ln w="18415" cmpd="sng">
                <a:solidFill>
                  <a:srgbClr val="FFFFFF"/>
                </a:solidFill>
                <a:prstDash val="solid"/>
              </a:ln>
              <a:solidFill>
                <a:srgbClr val="FFFFFF"/>
              </a:solidFill>
              <a:effectLst>
                <a:outerShdw blurRad="63500" dir="3600000" algn="tl" rotWithShape="0">
                  <a:srgbClr val="000000">
                    <a:alpha val="70000"/>
                  </a:srgbClr>
                </a:outerShdw>
                <a:reflection blurRad="6350" stA="60000" endA="900" endPos="58000" dir="5400000" sy="-100000" algn="bl" rotWithShape="0"/>
              </a:effectLst>
            </a:endParaRPr>
          </a:p>
        </p:txBody>
      </p:sp>
    </p:spTree>
    <p:extLst>
      <p:ext uri="{BB962C8B-B14F-4D97-AF65-F5344CB8AC3E}">
        <p14:creationId xmlns:p14="http://schemas.microsoft.com/office/powerpoint/2010/main" val="13019490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891862"/>
          </a:xfrm>
          <a:prstGeom prst="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p:cNvSpPr>
            <a:spLocks noGrp="1"/>
          </p:cNvSpPr>
          <p:nvPr>
            <p:ph type="title"/>
          </p:nvPr>
        </p:nvSpPr>
        <p:spPr>
          <a:xfrm>
            <a:off x="810001" y="318187"/>
            <a:ext cx="10571998" cy="1255488"/>
          </a:xfrm>
        </p:spPr>
        <p:txBody>
          <a:bodyPr>
            <a:scene3d>
              <a:camera prst="orthographicFront"/>
              <a:lightRig rig="soft" dir="t">
                <a:rot lat="0" lon="0" rev="10800000"/>
              </a:lightRig>
            </a:scene3d>
            <a:sp3d>
              <a:bevelT w="27940" h="12700"/>
              <a:contourClr>
                <a:srgbClr val="DDDDDD"/>
              </a:contourClr>
            </a:sp3d>
          </a:bodyPr>
          <a:lstStyle/>
          <a:p>
            <a:r>
              <a:rPr lang="en-GB" sz="4400" spc="150" dirty="0" smtClean="0">
                <a:ln w="11430"/>
                <a:solidFill>
                  <a:srgbClr val="F8F8F8"/>
                </a:solidFill>
                <a:effectLst>
                  <a:outerShdw blurRad="25400" algn="tl" rotWithShape="0">
                    <a:srgbClr val="000000">
                      <a:alpha val="43000"/>
                    </a:srgbClr>
                  </a:outerShdw>
                </a:effectLst>
                <a:latin typeface="Comfortaa" panose="020F0603070000060003" pitchFamily="34" charset="0"/>
              </a:rPr>
              <a:t>Quiz</a:t>
            </a:r>
            <a:br>
              <a:rPr lang="en-GB" sz="4400" spc="150" dirty="0" smtClean="0">
                <a:ln w="11430"/>
                <a:solidFill>
                  <a:srgbClr val="F8F8F8"/>
                </a:solidFill>
                <a:effectLst>
                  <a:outerShdw blurRad="25400" algn="tl" rotWithShape="0">
                    <a:srgbClr val="000000">
                      <a:alpha val="43000"/>
                    </a:srgbClr>
                  </a:outerShdw>
                </a:effectLst>
                <a:latin typeface="Comfortaa" panose="020F0603070000060003" pitchFamily="34" charset="0"/>
              </a:rPr>
            </a:br>
            <a:r>
              <a:rPr lang="en-GB" sz="4400" spc="150" dirty="0" smtClean="0">
                <a:ln w="11430"/>
                <a:solidFill>
                  <a:srgbClr val="F8F8F8"/>
                </a:solidFill>
                <a:effectLst>
                  <a:outerShdw blurRad="25400" algn="tl" rotWithShape="0">
                    <a:srgbClr val="000000">
                      <a:alpha val="43000"/>
                    </a:srgbClr>
                  </a:outerShdw>
                </a:effectLst>
                <a:latin typeface="Comfortaa" panose="020F0603070000060003" pitchFamily="34" charset="0"/>
              </a:rPr>
              <a:t>Religion, Relationships &amp; Families</a:t>
            </a:r>
            <a:endParaRPr lang="en-GB" sz="4400" spc="150" dirty="0">
              <a:ln w="11430"/>
              <a:solidFill>
                <a:srgbClr val="F8F8F8"/>
              </a:solidFill>
              <a:effectLst>
                <a:outerShdw blurRad="25400" algn="tl" rotWithShape="0">
                  <a:srgbClr val="000000">
                    <a:alpha val="43000"/>
                  </a:srgbClr>
                </a:outerShdw>
              </a:effectLst>
              <a:latin typeface="Comfortaa" panose="020F0603070000060003" pitchFamily="34" charset="0"/>
            </a:endParaRPr>
          </a:p>
        </p:txBody>
      </p:sp>
      <p:sp>
        <p:nvSpPr>
          <p:cNvPr id="3" name="Content Placeholder 2"/>
          <p:cNvSpPr>
            <a:spLocks noGrp="1"/>
          </p:cNvSpPr>
          <p:nvPr>
            <p:ph idx="1"/>
          </p:nvPr>
        </p:nvSpPr>
        <p:spPr>
          <a:xfrm>
            <a:off x="818712" y="2222287"/>
            <a:ext cx="10879302" cy="4273763"/>
          </a:xfrm>
        </p:spPr>
        <p:txBody>
          <a:bodyPr>
            <a:normAutofit/>
          </a:bodyPr>
          <a:lstStyle/>
          <a:p>
            <a:pPr>
              <a:buClr>
                <a:schemeClr val="accent2">
                  <a:lumMod val="75000"/>
                </a:schemeClr>
              </a:buClr>
              <a:buFont typeface="+mj-lt"/>
              <a:buAutoNum type="arabicPeriod"/>
            </a:pPr>
            <a:r>
              <a:rPr lang="en-GB" sz="2400" dirty="0" smtClean="0">
                <a:latin typeface="Comfortaa" panose="020F0603070000060003" pitchFamily="34" charset="0"/>
              </a:rPr>
              <a:t>What is an annulment?</a:t>
            </a:r>
          </a:p>
          <a:p>
            <a:pPr>
              <a:buClr>
                <a:schemeClr val="accent2">
                  <a:lumMod val="75000"/>
                </a:schemeClr>
              </a:buClr>
              <a:buFont typeface="+mj-lt"/>
              <a:buAutoNum type="arabicPeriod"/>
            </a:pPr>
            <a:r>
              <a:rPr lang="en-GB" sz="2400" dirty="0" smtClean="0">
                <a:latin typeface="Comfortaa" panose="020F0603070000060003" pitchFamily="34" charset="0"/>
              </a:rPr>
              <a:t>What is a civil partnership?</a:t>
            </a:r>
          </a:p>
          <a:p>
            <a:pPr>
              <a:buClr>
                <a:schemeClr val="accent2">
                  <a:lumMod val="75000"/>
                </a:schemeClr>
              </a:buClr>
              <a:buFont typeface="+mj-lt"/>
              <a:buAutoNum type="arabicPeriod"/>
            </a:pPr>
            <a:r>
              <a:rPr lang="en-GB" sz="2400" dirty="0" smtClean="0">
                <a:latin typeface="Comfortaa" panose="020F0603070000060003" pitchFamily="34" charset="0"/>
              </a:rPr>
              <a:t>Name 2 methods of natural contraception.</a:t>
            </a:r>
          </a:p>
          <a:p>
            <a:pPr>
              <a:buClr>
                <a:schemeClr val="accent2">
                  <a:lumMod val="75000"/>
                </a:schemeClr>
              </a:buClr>
              <a:buFont typeface="+mj-lt"/>
              <a:buAutoNum type="arabicPeriod"/>
            </a:pPr>
            <a:r>
              <a:rPr lang="en-GB" sz="2400" dirty="0" smtClean="0">
                <a:latin typeface="Comfortaa" panose="020F0603070000060003" pitchFamily="34" charset="0"/>
              </a:rPr>
              <a:t>What expression from Genesis has a double meaning – a sacred union between a man and woman and sexual intercourse?</a:t>
            </a:r>
          </a:p>
          <a:p>
            <a:pPr>
              <a:buClr>
                <a:schemeClr val="accent2">
                  <a:lumMod val="75000"/>
                </a:schemeClr>
              </a:buClr>
              <a:buFont typeface="+mj-lt"/>
              <a:buAutoNum type="arabicPeriod"/>
            </a:pPr>
            <a:r>
              <a:rPr lang="en-GB" sz="2400" dirty="0" smtClean="0">
                <a:latin typeface="Comfortaa" panose="020F0603070000060003" pitchFamily="34" charset="0"/>
              </a:rPr>
              <a:t>Give a Bible quote about parents.</a:t>
            </a:r>
          </a:p>
          <a:p>
            <a:pPr>
              <a:buClr>
                <a:schemeClr val="accent2">
                  <a:lumMod val="75000"/>
                </a:schemeClr>
              </a:buClr>
              <a:buFont typeface="+mj-lt"/>
              <a:buAutoNum type="arabicPeriod"/>
            </a:pPr>
            <a:r>
              <a:rPr lang="en-GB" sz="2400" dirty="0" smtClean="0">
                <a:latin typeface="Comfortaa" panose="020F0603070000060003" pitchFamily="34" charset="0"/>
              </a:rPr>
              <a:t>What does the Bible say about procreation?</a:t>
            </a:r>
            <a:endParaRPr lang="en-GB" sz="2400" dirty="0">
              <a:latin typeface="Comfortaa" panose="020F0603070000060003" pitchFamily="34" charset="0"/>
            </a:endParaRPr>
          </a:p>
        </p:txBody>
      </p:sp>
    </p:spTree>
    <p:extLst>
      <p:ext uri="{BB962C8B-B14F-4D97-AF65-F5344CB8AC3E}">
        <p14:creationId xmlns:p14="http://schemas.microsoft.com/office/powerpoint/2010/main" val="1143727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Test the </a:t>
            </a:r>
            <a:r>
              <a:rPr lang="en-GB" dirty="0" smtClean="0"/>
              <a:t>Teacher</a:t>
            </a:r>
            <a:br>
              <a:rPr lang="en-GB" dirty="0" smtClean="0"/>
            </a:br>
            <a:r>
              <a:rPr lang="en-GB" dirty="0" smtClean="0"/>
              <a:t>Religion, Crime and Punishment</a:t>
            </a:r>
            <a:endParaRPr lang="en-GB" dirty="0"/>
          </a:p>
        </p:txBody>
      </p:sp>
      <p:sp>
        <p:nvSpPr>
          <p:cNvPr id="4" name="Content Placeholder 2"/>
          <p:cNvSpPr txBox="1">
            <a:spLocks/>
          </p:cNvSpPr>
          <p:nvPr/>
        </p:nvSpPr>
        <p:spPr>
          <a:xfrm>
            <a:off x="488731" y="2374687"/>
            <a:ext cx="11036955" cy="3636511"/>
          </a:xfrm>
          <a:prstGeom prst="rect">
            <a:avLst/>
          </a:prstGeom>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r>
              <a:rPr lang="en-GB" sz="2400" dirty="0" smtClean="0"/>
              <a:t>As a table, come </a:t>
            </a:r>
            <a:r>
              <a:rPr lang="en-GB" sz="2400" dirty="0"/>
              <a:t>up with either </a:t>
            </a:r>
            <a:r>
              <a:rPr lang="en-GB" sz="2400" dirty="0" smtClean="0"/>
              <a:t>a 4, 5 or 12 </a:t>
            </a:r>
            <a:r>
              <a:rPr lang="en-GB" sz="2400" dirty="0"/>
              <a:t>mark question you would like me to answer</a:t>
            </a:r>
            <a:r>
              <a:rPr lang="en-GB" sz="2400" dirty="0" smtClean="0"/>
              <a:t>.</a:t>
            </a:r>
          </a:p>
          <a:p>
            <a:endParaRPr lang="en-GB" sz="2400" dirty="0"/>
          </a:p>
          <a:p>
            <a:r>
              <a:rPr lang="en-GB" sz="2400" dirty="0"/>
              <a:t>I will type up and create a bank of </a:t>
            </a:r>
            <a:r>
              <a:rPr lang="en-GB" sz="2400" dirty="0" smtClean="0"/>
              <a:t>answers to go on the revision website.</a:t>
            </a:r>
            <a:endParaRPr lang="en-GB" sz="2400" dirty="0"/>
          </a:p>
          <a:p>
            <a:endParaRPr lang="en-GB" sz="2400" dirty="0" smtClean="0"/>
          </a:p>
          <a:p>
            <a:r>
              <a:rPr lang="en-GB" sz="2400" dirty="0" smtClean="0"/>
              <a:t>You can use an existing question or </a:t>
            </a:r>
            <a:r>
              <a:rPr lang="en-GB" sz="2400" dirty="0"/>
              <a:t>make one up.</a:t>
            </a:r>
          </a:p>
        </p:txBody>
      </p:sp>
    </p:spTree>
    <p:extLst>
      <p:ext uri="{BB962C8B-B14F-4D97-AF65-F5344CB8AC3E}">
        <p14:creationId xmlns:p14="http://schemas.microsoft.com/office/powerpoint/2010/main" val="163215825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RS homework – due Tuesday 26</a:t>
            </a:r>
            <a:r>
              <a:rPr lang="en-GB" baseline="30000" dirty="0" smtClean="0"/>
              <a:t>th</a:t>
            </a:r>
            <a:r>
              <a:rPr lang="en-GB" dirty="0" smtClean="0"/>
              <a:t> March</a:t>
            </a:r>
            <a:endParaRPr lang="en-GB" dirty="0"/>
          </a:p>
        </p:txBody>
      </p:sp>
      <p:sp>
        <p:nvSpPr>
          <p:cNvPr id="3" name="Content Placeholder 2"/>
          <p:cNvSpPr>
            <a:spLocks noGrp="1"/>
          </p:cNvSpPr>
          <p:nvPr>
            <p:ph idx="1"/>
          </p:nvPr>
        </p:nvSpPr>
        <p:spPr/>
        <p:txBody>
          <a:bodyPr>
            <a:normAutofit/>
          </a:bodyPr>
          <a:lstStyle/>
          <a:p>
            <a:pPr marL="514350" indent="-514350">
              <a:buAutoNum type="arabicParenR"/>
            </a:pPr>
            <a:r>
              <a:rPr lang="en-GB" sz="2800" dirty="0" smtClean="0"/>
              <a:t>Action your SPACE codes from the Human Rights and Social Justice mini mock.</a:t>
            </a:r>
          </a:p>
          <a:p>
            <a:pPr marL="514350" indent="-514350">
              <a:buAutoNum type="arabicParenR"/>
            </a:pPr>
            <a:endParaRPr lang="en-GB" sz="2800" dirty="0"/>
          </a:p>
          <a:p>
            <a:pPr marL="514350" indent="-514350">
              <a:buAutoNum type="arabicParenR"/>
            </a:pPr>
            <a:r>
              <a:rPr lang="en-GB" sz="2800" dirty="0" smtClean="0"/>
              <a:t>Revise for your next mini mock! This takes place next Tuesday and is on the Religion, Crime and Punishment topic.</a:t>
            </a:r>
            <a:endParaRPr lang="en-GB" sz="2800" dirty="0"/>
          </a:p>
        </p:txBody>
      </p:sp>
    </p:spTree>
    <p:extLst>
      <p:ext uri="{BB962C8B-B14F-4D97-AF65-F5344CB8AC3E}">
        <p14:creationId xmlns:p14="http://schemas.microsoft.com/office/powerpoint/2010/main" val="7887700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Interleaving revision- Lesson </a:t>
            </a:r>
            <a:r>
              <a:rPr lang="en-GB" dirty="0"/>
              <a:t>Format </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884364414"/>
              </p:ext>
            </p:extLst>
          </p:nvPr>
        </p:nvGraphicFramePr>
        <p:xfrm>
          <a:off x="819150" y="2128716"/>
          <a:ext cx="10553700" cy="4644043"/>
        </p:xfrm>
        <a:graphic>
          <a:graphicData uri="http://schemas.openxmlformats.org/drawingml/2006/table">
            <a:tbl>
              <a:tblPr firstRow="1" bandRow="1">
                <a:tableStyleId>{073A0DAA-6AF3-43AB-8588-CEC1D06C72B9}</a:tableStyleId>
              </a:tblPr>
              <a:tblGrid>
                <a:gridCol w="3517900">
                  <a:extLst>
                    <a:ext uri="{9D8B030D-6E8A-4147-A177-3AD203B41FA5}">
                      <a16:colId xmlns:a16="http://schemas.microsoft.com/office/drawing/2014/main" xmlns="" val="3947661111"/>
                    </a:ext>
                  </a:extLst>
                </a:gridCol>
                <a:gridCol w="3517900">
                  <a:extLst>
                    <a:ext uri="{9D8B030D-6E8A-4147-A177-3AD203B41FA5}">
                      <a16:colId xmlns:a16="http://schemas.microsoft.com/office/drawing/2014/main" xmlns="" val="3925755802"/>
                    </a:ext>
                  </a:extLst>
                </a:gridCol>
                <a:gridCol w="3517900">
                  <a:extLst>
                    <a:ext uri="{9D8B030D-6E8A-4147-A177-3AD203B41FA5}">
                      <a16:colId xmlns:a16="http://schemas.microsoft.com/office/drawing/2014/main" xmlns="" val="2634118216"/>
                    </a:ext>
                  </a:extLst>
                </a:gridCol>
              </a:tblGrid>
              <a:tr h="446595">
                <a:tc>
                  <a:txBody>
                    <a:bodyPr/>
                    <a:lstStyle/>
                    <a:p>
                      <a:r>
                        <a:rPr lang="en-GB" dirty="0"/>
                        <a:t>Time </a:t>
                      </a:r>
                    </a:p>
                  </a:txBody>
                  <a:tcPr/>
                </a:tc>
                <a:tc>
                  <a:txBody>
                    <a:bodyPr/>
                    <a:lstStyle/>
                    <a:p>
                      <a:r>
                        <a:rPr lang="en-GB" dirty="0"/>
                        <a:t>Task </a:t>
                      </a:r>
                    </a:p>
                  </a:txBody>
                  <a:tcPr/>
                </a:tc>
                <a:tc>
                  <a:txBody>
                    <a:bodyPr/>
                    <a:lstStyle/>
                    <a:p>
                      <a:r>
                        <a:rPr lang="en-GB" dirty="0" smtClean="0"/>
                        <a:t> </a:t>
                      </a:r>
                      <a:r>
                        <a:rPr lang="en-GB" dirty="0"/>
                        <a:t>Topic </a:t>
                      </a:r>
                    </a:p>
                  </a:txBody>
                  <a:tcPr/>
                </a:tc>
                <a:extLst>
                  <a:ext uri="{0D108BD9-81ED-4DB2-BD59-A6C34878D82A}">
                    <a16:rowId xmlns:a16="http://schemas.microsoft.com/office/drawing/2014/main" xmlns="" val="13931939"/>
                  </a:ext>
                </a:extLst>
              </a:tr>
              <a:tr h="640080">
                <a:tc>
                  <a:txBody>
                    <a:bodyPr/>
                    <a:lstStyle/>
                    <a:p>
                      <a:r>
                        <a:rPr lang="en-GB" baseline="0" dirty="0" smtClean="0"/>
                        <a:t>10 </a:t>
                      </a:r>
                      <a:r>
                        <a:rPr lang="en-GB" dirty="0"/>
                        <a:t>minutes </a:t>
                      </a:r>
                    </a:p>
                    <a:p>
                      <a:endParaRPr lang="en-GB" dirty="0"/>
                    </a:p>
                  </a:txBody>
                  <a:tcPr/>
                </a:tc>
                <a:tc>
                  <a:txBody>
                    <a:bodyPr/>
                    <a:lstStyle/>
                    <a:p>
                      <a:r>
                        <a:rPr lang="en-GB" dirty="0"/>
                        <a:t>Answering exam </a:t>
                      </a:r>
                      <a:r>
                        <a:rPr lang="en-GB" dirty="0" smtClean="0"/>
                        <a:t>questions </a:t>
                      </a:r>
                      <a:endParaRPr lang="en-GB" dirty="0"/>
                    </a:p>
                  </a:txBody>
                  <a:tcPr/>
                </a:tc>
                <a:tc>
                  <a:txBody>
                    <a:bodyPr/>
                    <a:lstStyle/>
                    <a:p>
                      <a:r>
                        <a:rPr lang="en-GB" b="1" i="1" dirty="0" smtClean="0">
                          <a:solidFill>
                            <a:schemeClr val="bg1"/>
                          </a:solidFill>
                        </a:rPr>
                        <a:t>Religion,</a:t>
                      </a:r>
                      <a:r>
                        <a:rPr lang="en-GB" b="1" i="1" baseline="0" dirty="0" smtClean="0">
                          <a:solidFill>
                            <a:schemeClr val="bg1"/>
                          </a:solidFill>
                        </a:rPr>
                        <a:t> Human Rights and Social Justice</a:t>
                      </a:r>
                      <a:endParaRPr lang="en-GB" b="1" i="1" dirty="0">
                        <a:solidFill>
                          <a:schemeClr val="bg1"/>
                        </a:solidFill>
                      </a:endParaRPr>
                    </a:p>
                  </a:txBody>
                  <a:tcPr>
                    <a:solidFill>
                      <a:srgbClr val="92D050"/>
                    </a:solidFill>
                  </a:tcPr>
                </a:tc>
                <a:extLst>
                  <a:ext uri="{0D108BD9-81ED-4DB2-BD59-A6C34878D82A}">
                    <a16:rowId xmlns:a16="http://schemas.microsoft.com/office/drawing/2014/main" xmlns="" val="1273402516"/>
                  </a:ext>
                </a:extLst>
              </a:tr>
              <a:tr h="615500">
                <a:tc>
                  <a:txBody>
                    <a:bodyPr/>
                    <a:lstStyle/>
                    <a:p>
                      <a:r>
                        <a:rPr lang="en-GB" dirty="0" smtClean="0"/>
                        <a:t>5 </a:t>
                      </a:r>
                      <a:r>
                        <a:rPr lang="en-GB" dirty="0"/>
                        <a:t>minutes</a:t>
                      </a:r>
                    </a:p>
                  </a:txBody>
                  <a:tcPr/>
                </a:tc>
                <a:tc>
                  <a:txBody>
                    <a:bodyPr/>
                    <a:lstStyle/>
                    <a:p>
                      <a:r>
                        <a:rPr lang="en-GB" dirty="0"/>
                        <a:t>Marking last</a:t>
                      </a:r>
                      <a:r>
                        <a:rPr lang="en-GB" baseline="0" dirty="0"/>
                        <a:t> lesson’s </a:t>
                      </a:r>
                      <a:r>
                        <a:rPr lang="en-GB" baseline="0" dirty="0" smtClean="0"/>
                        <a:t>questions</a:t>
                      </a:r>
                      <a:endParaRPr lang="en-GB" dirty="0"/>
                    </a:p>
                  </a:txBody>
                  <a:tcPr/>
                </a:tc>
                <a:tc>
                  <a:txBody>
                    <a:bodyPr/>
                    <a:lstStyle/>
                    <a:p>
                      <a:r>
                        <a:rPr lang="en-GB" b="1" i="1" dirty="0" smtClean="0">
                          <a:solidFill>
                            <a:schemeClr val="bg1"/>
                          </a:solidFill>
                        </a:rPr>
                        <a:t>Religion,</a:t>
                      </a:r>
                      <a:r>
                        <a:rPr lang="en-GB" b="1" i="1" baseline="0" dirty="0" smtClean="0">
                          <a:solidFill>
                            <a:schemeClr val="bg1"/>
                          </a:solidFill>
                        </a:rPr>
                        <a:t> Crime and Punishment</a:t>
                      </a:r>
                      <a:endParaRPr lang="en-GB" b="1" i="1" dirty="0">
                        <a:solidFill>
                          <a:schemeClr val="bg1"/>
                        </a:solidFill>
                      </a:endParaRPr>
                    </a:p>
                  </a:txBody>
                  <a:tcPr>
                    <a:solidFill>
                      <a:srgbClr val="E789E0"/>
                    </a:solidFill>
                  </a:tcPr>
                </a:tc>
                <a:extLst>
                  <a:ext uri="{0D108BD9-81ED-4DB2-BD59-A6C34878D82A}">
                    <a16:rowId xmlns:a16="http://schemas.microsoft.com/office/drawing/2014/main" xmlns="" val="2212320811"/>
                  </a:ext>
                </a:extLst>
              </a:tr>
              <a:tr h="640080">
                <a:tc>
                  <a:txBody>
                    <a:bodyPr/>
                    <a:lstStyle/>
                    <a:p>
                      <a:r>
                        <a:rPr lang="en-GB" dirty="0"/>
                        <a:t>15 minutes </a:t>
                      </a:r>
                    </a:p>
                  </a:txBody>
                  <a:tcPr/>
                </a:tc>
                <a:tc>
                  <a:txBody>
                    <a:bodyPr/>
                    <a:lstStyle/>
                    <a:p>
                      <a:r>
                        <a:rPr lang="en-GB" dirty="0"/>
                        <a:t>Review of Content</a:t>
                      </a:r>
                    </a:p>
                    <a:p>
                      <a:endParaRPr lang="en-GB" dirty="0"/>
                    </a:p>
                  </a:txBody>
                  <a:tcPr/>
                </a:tc>
                <a:tc>
                  <a:txBody>
                    <a:bodyPr/>
                    <a:lstStyle/>
                    <a:p>
                      <a:r>
                        <a:rPr lang="en-GB" b="1" i="1" dirty="0" smtClean="0"/>
                        <a:t>Religion, Peace and  Conflict</a:t>
                      </a:r>
                      <a:endParaRPr lang="en-GB" b="1" i="1" dirty="0"/>
                    </a:p>
                  </a:txBody>
                  <a:tcPr>
                    <a:solidFill>
                      <a:srgbClr val="BD92DE"/>
                    </a:solidFill>
                  </a:tcPr>
                </a:tc>
                <a:extLst>
                  <a:ext uri="{0D108BD9-81ED-4DB2-BD59-A6C34878D82A}">
                    <a16:rowId xmlns:a16="http://schemas.microsoft.com/office/drawing/2014/main" xmlns="" val="3066001254"/>
                  </a:ext>
                </a:extLst>
              </a:tr>
              <a:tr h="640080">
                <a:tc>
                  <a:txBody>
                    <a:bodyPr/>
                    <a:lstStyle/>
                    <a:p>
                      <a:r>
                        <a:rPr lang="en-GB" dirty="0" smtClean="0"/>
                        <a:t>15 </a:t>
                      </a:r>
                      <a:r>
                        <a:rPr lang="en-GB" dirty="0"/>
                        <a:t>minutes</a:t>
                      </a:r>
                    </a:p>
                  </a:txBody>
                  <a:tcPr/>
                </a:tc>
                <a:tc>
                  <a:txBody>
                    <a:bodyPr/>
                    <a:lstStyle/>
                    <a:p>
                      <a:r>
                        <a:rPr lang="en-GB" dirty="0"/>
                        <a:t>Transform Content</a:t>
                      </a:r>
                    </a:p>
                    <a:p>
                      <a:endParaRPr lang="en-GB" dirty="0"/>
                    </a:p>
                  </a:txBody>
                  <a:tcPr/>
                </a:tc>
                <a:tc>
                  <a:txBody>
                    <a:bodyPr/>
                    <a:lstStyle/>
                    <a:p>
                      <a:r>
                        <a:rPr lang="en-GB" b="1" i="1" dirty="0" smtClean="0"/>
                        <a:t>Religion, Peace</a:t>
                      </a:r>
                      <a:r>
                        <a:rPr lang="en-GB" b="1" i="1" baseline="0" dirty="0" smtClean="0"/>
                        <a:t> and Conflict</a:t>
                      </a:r>
                      <a:endParaRPr lang="en-GB" b="1" i="1" dirty="0"/>
                    </a:p>
                  </a:txBody>
                  <a:tcPr>
                    <a:solidFill>
                      <a:srgbClr val="BD92DE"/>
                    </a:solidFill>
                  </a:tcPr>
                </a:tc>
                <a:extLst>
                  <a:ext uri="{0D108BD9-81ED-4DB2-BD59-A6C34878D82A}">
                    <a16:rowId xmlns:a16="http://schemas.microsoft.com/office/drawing/2014/main" xmlns="" val="248921533"/>
                  </a:ext>
                </a:extLst>
              </a:tr>
              <a:tr h="722728">
                <a:tc>
                  <a:txBody>
                    <a:bodyPr/>
                    <a:lstStyle/>
                    <a:p>
                      <a:r>
                        <a:rPr lang="en-GB" dirty="0"/>
                        <a:t>5</a:t>
                      </a:r>
                      <a:r>
                        <a:rPr lang="en-GB" baseline="0" dirty="0"/>
                        <a:t> </a:t>
                      </a:r>
                      <a:r>
                        <a:rPr lang="en-GB" dirty="0"/>
                        <a:t>minutes</a:t>
                      </a:r>
                    </a:p>
                  </a:txBody>
                  <a:tcPr/>
                </a:tc>
                <a:tc>
                  <a:txBody>
                    <a:bodyPr/>
                    <a:lstStyle/>
                    <a:p>
                      <a:r>
                        <a:rPr lang="en-GB" dirty="0"/>
                        <a:t>Quiz</a:t>
                      </a:r>
                    </a:p>
                    <a:p>
                      <a:endParaRPr lang="en-GB" dirty="0"/>
                    </a:p>
                  </a:txBody>
                  <a:tcPr/>
                </a:tc>
                <a:tc>
                  <a:txBody>
                    <a:bodyPr/>
                    <a:lstStyle/>
                    <a:p>
                      <a:r>
                        <a:rPr lang="en-GB" b="1" i="1" dirty="0" smtClean="0">
                          <a:solidFill>
                            <a:schemeClr val="bg1"/>
                          </a:solidFill>
                        </a:rPr>
                        <a:t>Religion,</a:t>
                      </a:r>
                      <a:r>
                        <a:rPr lang="en-GB" b="1" i="1" baseline="0" dirty="0" smtClean="0">
                          <a:solidFill>
                            <a:schemeClr val="bg1"/>
                          </a:solidFill>
                        </a:rPr>
                        <a:t> Relationships and Families</a:t>
                      </a:r>
                      <a:endParaRPr lang="en-GB" b="1" i="1" dirty="0">
                        <a:solidFill>
                          <a:schemeClr val="bg1"/>
                        </a:solidFill>
                      </a:endParaRPr>
                    </a:p>
                  </a:txBody>
                  <a:tcPr>
                    <a:solidFill>
                      <a:srgbClr val="84CFF0"/>
                    </a:solidFill>
                  </a:tcPr>
                </a:tc>
                <a:extLst>
                  <a:ext uri="{0D108BD9-81ED-4DB2-BD59-A6C34878D82A}">
                    <a16:rowId xmlns:a16="http://schemas.microsoft.com/office/drawing/2014/main" xmlns="" val="2243351559"/>
                  </a:ext>
                </a:extLst>
              </a:tr>
              <a:tr h="914400">
                <a:tc>
                  <a:txBody>
                    <a:bodyPr/>
                    <a:lstStyle/>
                    <a:p>
                      <a:r>
                        <a:rPr lang="en-GB" dirty="0"/>
                        <a:t>5 minutes </a:t>
                      </a:r>
                    </a:p>
                  </a:txBody>
                  <a:tcPr/>
                </a:tc>
                <a:tc>
                  <a:txBody>
                    <a:bodyPr/>
                    <a:lstStyle/>
                    <a:p>
                      <a:r>
                        <a:rPr lang="en-GB" dirty="0"/>
                        <a:t>Test</a:t>
                      </a:r>
                      <a:r>
                        <a:rPr lang="en-GB" baseline="0" dirty="0"/>
                        <a:t> the </a:t>
                      </a:r>
                      <a:r>
                        <a:rPr lang="en-GB" baseline="0" dirty="0" smtClean="0"/>
                        <a:t>teacher</a:t>
                      </a:r>
                      <a:endParaRPr lang="en-GB" dirty="0"/>
                    </a:p>
                  </a:txBody>
                  <a:tcPr/>
                </a:tc>
                <a:tc>
                  <a:txBody>
                    <a:bodyPr/>
                    <a:lstStyle/>
                    <a:p>
                      <a:r>
                        <a:rPr lang="en-GB" b="1" i="1" dirty="0" smtClean="0">
                          <a:solidFill>
                            <a:schemeClr val="bg1"/>
                          </a:solidFill>
                        </a:rPr>
                        <a:t>Religion,</a:t>
                      </a:r>
                      <a:r>
                        <a:rPr lang="en-GB" b="1" i="1" baseline="0" dirty="0" smtClean="0">
                          <a:solidFill>
                            <a:schemeClr val="bg1"/>
                          </a:solidFill>
                        </a:rPr>
                        <a:t> Crime and Punishment</a:t>
                      </a:r>
                      <a:endParaRPr lang="en-GB" b="1" i="1" dirty="0">
                        <a:solidFill>
                          <a:schemeClr val="bg1"/>
                        </a:solidFill>
                      </a:endParaRPr>
                    </a:p>
                  </a:txBody>
                  <a:tcPr>
                    <a:solidFill>
                      <a:srgbClr val="E789E0"/>
                    </a:solidFill>
                  </a:tcPr>
                </a:tc>
                <a:extLst>
                  <a:ext uri="{0D108BD9-81ED-4DB2-BD59-A6C34878D82A}">
                    <a16:rowId xmlns:a16="http://schemas.microsoft.com/office/drawing/2014/main" xmlns="" val="4111639364"/>
                  </a:ext>
                </a:extLst>
              </a:tr>
            </a:tbl>
          </a:graphicData>
        </a:graphic>
      </p:graphicFrame>
    </p:spTree>
    <p:extLst>
      <p:ext uri="{BB962C8B-B14F-4D97-AF65-F5344CB8AC3E}">
        <p14:creationId xmlns:p14="http://schemas.microsoft.com/office/powerpoint/2010/main" val="3111224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876097"/>
          </a:xfrm>
          <a:prstGeom prst="rect">
            <a:avLst/>
          </a:prstGeom>
          <a:solidFill>
            <a:srgbClr val="BD92D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699641" y="278773"/>
            <a:ext cx="10571998" cy="1318550"/>
          </a:xfrm>
        </p:spPr>
        <p:txBody>
          <a:bodyPr/>
          <a:lstStyle/>
          <a:p>
            <a:r>
              <a:rPr lang="en-GB" dirty="0" smtClean="0">
                <a:solidFill>
                  <a:schemeClr val="tx1"/>
                </a:solidFill>
                <a:latin typeface="Comfortaa" panose="020F0603070000060003" pitchFamily="34" charset="0"/>
              </a:rPr>
              <a:t>Exam practice- Religion, Human </a:t>
            </a:r>
            <a:br>
              <a:rPr lang="en-GB" dirty="0" smtClean="0">
                <a:solidFill>
                  <a:schemeClr val="tx1"/>
                </a:solidFill>
                <a:latin typeface="Comfortaa" panose="020F0603070000060003" pitchFamily="34" charset="0"/>
              </a:rPr>
            </a:br>
            <a:r>
              <a:rPr lang="en-GB" dirty="0" smtClean="0">
                <a:solidFill>
                  <a:schemeClr val="tx1"/>
                </a:solidFill>
                <a:latin typeface="Comfortaa" panose="020F0603070000060003" pitchFamily="34" charset="0"/>
              </a:rPr>
              <a:t>Rights and Social Justice</a:t>
            </a:r>
            <a:endParaRPr lang="en-GB" dirty="0">
              <a:solidFill>
                <a:schemeClr val="tx1"/>
              </a:solidFill>
              <a:latin typeface="Comfortaa" panose="020F0603070000060003" pitchFamily="34" charset="0"/>
            </a:endParaRPr>
          </a:p>
        </p:txBody>
      </p:sp>
      <p:sp>
        <p:nvSpPr>
          <p:cNvPr id="3" name="Content Placeholder 2"/>
          <p:cNvSpPr>
            <a:spLocks noGrp="1"/>
          </p:cNvSpPr>
          <p:nvPr>
            <p:ph idx="1"/>
          </p:nvPr>
        </p:nvSpPr>
        <p:spPr>
          <a:xfrm>
            <a:off x="283779" y="2127691"/>
            <a:ext cx="11745311" cy="4635713"/>
          </a:xfrm>
        </p:spPr>
        <p:txBody>
          <a:bodyPr>
            <a:normAutofit lnSpcReduction="10000"/>
          </a:bodyPr>
          <a:lstStyle/>
          <a:p>
            <a:pPr marL="514350" indent="-514350">
              <a:buClr>
                <a:srgbClr val="FF3399"/>
              </a:buClr>
              <a:buFont typeface="+mj-lt"/>
              <a:buAutoNum type="arabicPeriod"/>
            </a:pPr>
            <a:r>
              <a:rPr lang="en-GB" sz="2800" dirty="0" smtClean="0"/>
              <a:t>Make sure your countdown to exams tracker is up to date.</a:t>
            </a:r>
          </a:p>
          <a:p>
            <a:pPr marL="514350" indent="-514350">
              <a:buClr>
                <a:srgbClr val="FF3399"/>
              </a:buClr>
              <a:buFont typeface="+mj-lt"/>
              <a:buAutoNum type="arabicPeriod"/>
            </a:pPr>
            <a:endParaRPr lang="en-GB" sz="2800" dirty="0" smtClean="0"/>
          </a:p>
          <a:p>
            <a:pPr marL="514350" indent="-514350">
              <a:buClr>
                <a:srgbClr val="FF3399"/>
              </a:buClr>
              <a:buFont typeface="+mj-lt"/>
              <a:buAutoNum type="arabicPeriod"/>
            </a:pPr>
            <a:r>
              <a:rPr lang="en-GB" sz="2800" dirty="0" smtClean="0"/>
              <a:t>Explain </a:t>
            </a:r>
            <a:r>
              <a:rPr lang="en-GB" sz="2800" dirty="0"/>
              <a:t>two contrasting beliefs in contemporary British society about </a:t>
            </a:r>
            <a:r>
              <a:rPr lang="en-GB" sz="2800" dirty="0" smtClean="0"/>
              <a:t>the status of women in religion.</a:t>
            </a:r>
            <a:r>
              <a:rPr lang="en-GB" sz="2800" dirty="0"/>
              <a:t/>
            </a:r>
            <a:br>
              <a:rPr lang="en-GB" sz="2800" dirty="0"/>
            </a:br>
            <a:r>
              <a:rPr lang="en-GB" sz="2800" dirty="0" smtClean="0"/>
              <a:t>In </a:t>
            </a:r>
            <a:r>
              <a:rPr lang="en-GB" sz="2800" dirty="0"/>
              <a:t>your answer you should refer to the main religious tradition of Great Britain and one or more other religious </a:t>
            </a:r>
            <a:r>
              <a:rPr lang="en-GB" sz="2800" dirty="0" smtClean="0"/>
              <a:t>traditions. (4 marks)</a:t>
            </a:r>
          </a:p>
          <a:p>
            <a:pPr marL="514350" indent="-514350">
              <a:buClr>
                <a:srgbClr val="FF3399"/>
              </a:buClr>
              <a:buFont typeface="+mj-lt"/>
              <a:buAutoNum type="arabicPeriod"/>
            </a:pPr>
            <a:endParaRPr lang="en-GB" sz="2800" dirty="0"/>
          </a:p>
          <a:p>
            <a:pPr marL="514350" indent="-514350">
              <a:buClr>
                <a:srgbClr val="FF3399"/>
              </a:buClr>
              <a:buFont typeface="+mj-lt"/>
              <a:buAutoNum type="arabicPeriod"/>
            </a:pPr>
            <a:r>
              <a:rPr lang="en-GB" sz="2800" dirty="0" smtClean="0"/>
              <a:t>If you have any time left over, make </a:t>
            </a:r>
            <a:r>
              <a:rPr lang="en-GB" sz="2800" dirty="0" smtClean="0"/>
              <a:t>a start on your reflection task from the Human Rights and Social Justice mini mock. </a:t>
            </a:r>
            <a:endParaRPr lang="en-GB" sz="2800" dirty="0"/>
          </a:p>
        </p:txBody>
      </p:sp>
      <p:sp>
        <p:nvSpPr>
          <p:cNvPr id="5" name="Oval 4"/>
          <p:cNvSpPr/>
          <p:nvPr/>
        </p:nvSpPr>
        <p:spPr>
          <a:xfrm>
            <a:off x="10011103" y="378372"/>
            <a:ext cx="1986456" cy="149772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b="1" dirty="0" smtClean="0">
                <a:solidFill>
                  <a:schemeClr val="bg1"/>
                </a:solidFill>
              </a:rPr>
              <a:t>10 minutes</a:t>
            </a:r>
            <a:endParaRPr lang="en-GB" sz="2400" b="1" dirty="0">
              <a:solidFill>
                <a:schemeClr val="bg1"/>
              </a:solidFill>
            </a:endParaRPr>
          </a:p>
        </p:txBody>
      </p:sp>
    </p:spTree>
    <p:extLst>
      <p:ext uri="{BB962C8B-B14F-4D97-AF65-F5344CB8AC3E}">
        <p14:creationId xmlns:p14="http://schemas.microsoft.com/office/powerpoint/2010/main" val="114427795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1876097"/>
          </a:xfrm>
          <a:prstGeom prst="rect">
            <a:avLst/>
          </a:prstGeom>
          <a:solidFill>
            <a:srgbClr val="BD92DE"/>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 name="Title 1"/>
          <p:cNvSpPr>
            <a:spLocks noGrp="1"/>
          </p:cNvSpPr>
          <p:nvPr>
            <p:ph type="title"/>
          </p:nvPr>
        </p:nvSpPr>
        <p:spPr>
          <a:xfrm>
            <a:off x="699641" y="278773"/>
            <a:ext cx="10571998" cy="1318550"/>
          </a:xfrm>
        </p:spPr>
        <p:txBody>
          <a:bodyPr/>
          <a:lstStyle/>
          <a:p>
            <a:r>
              <a:rPr lang="en-GB" dirty="0" smtClean="0">
                <a:solidFill>
                  <a:schemeClr val="tx1"/>
                </a:solidFill>
                <a:latin typeface="Comfortaa" panose="020F0603070000060003" pitchFamily="34" charset="0"/>
              </a:rPr>
              <a:t>Marking last lesson’s questions-</a:t>
            </a:r>
            <a:br>
              <a:rPr lang="en-GB" dirty="0" smtClean="0">
                <a:solidFill>
                  <a:schemeClr val="tx1"/>
                </a:solidFill>
                <a:latin typeface="Comfortaa" panose="020F0603070000060003" pitchFamily="34" charset="0"/>
              </a:rPr>
            </a:br>
            <a:r>
              <a:rPr lang="en-GB" dirty="0" smtClean="0">
                <a:solidFill>
                  <a:schemeClr val="tx1"/>
                </a:solidFill>
                <a:latin typeface="Comfortaa" panose="020F0603070000060003" pitchFamily="34" charset="0"/>
              </a:rPr>
              <a:t>Religion, Crime and Punishment</a:t>
            </a:r>
            <a:endParaRPr lang="en-GB" dirty="0">
              <a:solidFill>
                <a:schemeClr val="tx1"/>
              </a:solidFill>
              <a:latin typeface="Comfortaa" panose="020F0603070000060003" pitchFamily="34" charset="0"/>
            </a:endParaRPr>
          </a:p>
        </p:txBody>
      </p:sp>
      <p:sp>
        <p:nvSpPr>
          <p:cNvPr id="3" name="Content Placeholder 2"/>
          <p:cNvSpPr>
            <a:spLocks noGrp="1"/>
          </p:cNvSpPr>
          <p:nvPr>
            <p:ph idx="1"/>
          </p:nvPr>
        </p:nvSpPr>
        <p:spPr>
          <a:xfrm>
            <a:off x="283779" y="2222287"/>
            <a:ext cx="11745311" cy="4635713"/>
          </a:xfrm>
        </p:spPr>
        <p:txBody>
          <a:bodyPr>
            <a:normAutofit fontScale="85000" lnSpcReduction="20000"/>
          </a:bodyPr>
          <a:lstStyle/>
          <a:p>
            <a:pPr marL="514350" indent="-514350">
              <a:buClr>
                <a:srgbClr val="FF3399"/>
              </a:buClr>
              <a:buFont typeface="+mj-lt"/>
              <a:buAutoNum type="arabicPeriod"/>
            </a:pPr>
            <a:r>
              <a:rPr lang="en-GB" sz="2800" dirty="0" smtClean="0"/>
              <a:t>Explain </a:t>
            </a:r>
            <a:r>
              <a:rPr lang="en-GB" sz="2800" dirty="0"/>
              <a:t>two contrasting beliefs in contemporary British society about the punishment of criminals.</a:t>
            </a:r>
          </a:p>
          <a:p>
            <a:pPr marL="0" indent="0">
              <a:buClr>
                <a:srgbClr val="FF3399"/>
              </a:buClr>
              <a:buNone/>
            </a:pPr>
            <a:r>
              <a:rPr lang="en-GB" sz="2800" dirty="0"/>
              <a:t>	In your answer you should refer to the main religious tradition of Great Britain and one or more other religious traditions.</a:t>
            </a:r>
          </a:p>
          <a:p>
            <a:pPr marL="0" indent="0">
              <a:buClr>
                <a:srgbClr val="FF3399"/>
              </a:buClr>
              <a:buNone/>
            </a:pPr>
            <a:r>
              <a:rPr lang="en-GB" sz="2800" dirty="0"/>
              <a:t>	 																	(4 marks)</a:t>
            </a:r>
          </a:p>
          <a:p>
            <a:pPr>
              <a:buClr>
                <a:srgbClr val="FF3399"/>
              </a:buClr>
              <a:buFont typeface="+mj-lt"/>
              <a:buAutoNum type="arabicPeriod"/>
            </a:pPr>
            <a:endParaRPr lang="en-GB" sz="900" dirty="0"/>
          </a:p>
          <a:p>
            <a:pPr marL="514350" indent="-514350">
              <a:buClr>
                <a:srgbClr val="FF3399"/>
              </a:buClr>
              <a:buFont typeface="+mj-lt"/>
              <a:buAutoNum type="arabicPeriod" startAt="2"/>
            </a:pPr>
            <a:r>
              <a:rPr lang="en-GB" sz="2800" dirty="0"/>
              <a:t> Give two religious beliefs on the use of the death penalty</a:t>
            </a:r>
          </a:p>
          <a:p>
            <a:pPr marL="0" indent="0">
              <a:buClr>
                <a:srgbClr val="FF3399"/>
              </a:buClr>
              <a:buNone/>
            </a:pPr>
            <a:r>
              <a:rPr lang="en-GB" sz="2800" dirty="0"/>
              <a:t>																		(2 marks)</a:t>
            </a:r>
          </a:p>
          <a:p>
            <a:pPr marL="514350" indent="-514350">
              <a:buClr>
                <a:srgbClr val="FF3399"/>
              </a:buClr>
              <a:buFont typeface="+mj-lt"/>
              <a:buAutoNum type="arabicPeriod" startAt="3"/>
            </a:pPr>
            <a:r>
              <a:rPr lang="en-GB" sz="2800" dirty="0"/>
              <a:t>Which of the following is not a form of corporal punishment?</a:t>
            </a:r>
          </a:p>
          <a:p>
            <a:pPr marL="0" indent="0">
              <a:buClr>
                <a:srgbClr val="FF3399"/>
              </a:buClr>
              <a:buNone/>
            </a:pPr>
            <a:r>
              <a:rPr lang="en-GB" sz="2800" dirty="0"/>
              <a:t>A] Lashes,  B] Caning,  C]  Hanging,  D] Amputation</a:t>
            </a:r>
          </a:p>
          <a:p>
            <a:pPr marL="0" indent="0">
              <a:buClr>
                <a:srgbClr val="C00000"/>
              </a:buClr>
              <a:buNone/>
            </a:pPr>
            <a:r>
              <a:rPr lang="en-GB" sz="2800" dirty="0"/>
              <a:t>																		(1 Mark)</a:t>
            </a:r>
          </a:p>
        </p:txBody>
      </p:sp>
      <p:sp>
        <p:nvSpPr>
          <p:cNvPr id="6" name="Rounded Rectangle 5"/>
          <p:cNvSpPr/>
          <p:nvPr/>
        </p:nvSpPr>
        <p:spPr>
          <a:xfrm>
            <a:off x="5124773" y="80164"/>
            <a:ext cx="7067227" cy="179593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2400" dirty="0" smtClean="0">
                <a:solidFill>
                  <a:schemeClr val="bg1"/>
                </a:solidFill>
              </a:rPr>
              <a:t>Swap answers and use the mark scheme from the front of the textbooks. Give your partner an overall star </a:t>
            </a:r>
            <a:r>
              <a:rPr lang="en-GB" sz="2400" dirty="0" err="1" smtClean="0">
                <a:solidFill>
                  <a:schemeClr val="bg1"/>
                </a:solidFill>
              </a:rPr>
              <a:t>star</a:t>
            </a:r>
            <a:r>
              <a:rPr lang="en-GB" sz="2400" dirty="0" smtClean="0">
                <a:solidFill>
                  <a:schemeClr val="bg1"/>
                </a:solidFill>
              </a:rPr>
              <a:t> wish and a mark for each question.</a:t>
            </a:r>
            <a:endParaRPr lang="en-GB" sz="2400" dirty="0">
              <a:solidFill>
                <a:schemeClr val="bg1"/>
              </a:solidFill>
            </a:endParaRPr>
          </a:p>
        </p:txBody>
      </p:sp>
      <p:pic>
        <p:nvPicPr>
          <p:cNvPr id="7" name="Picture 6"/>
          <p:cNvPicPr>
            <a:picLocks noChangeAspect="1"/>
          </p:cNvPicPr>
          <p:nvPr/>
        </p:nvPicPr>
        <p:blipFill>
          <a:blip r:embed="rId3"/>
          <a:stretch>
            <a:fillRect/>
          </a:stretch>
        </p:blipFill>
        <p:spPr>
          <a:xfrm>
            <a:off x="3390137" y="242627"/>
            <a:ext cx="1571405" cy="1147185"/>
          </a:xfrm>
          <a:prstGeom prst="rect">
            <a:avLst/>
          </a:prstGeom>
        </p:spPr>
      </p:pic>
    </p:spTree>
    <p:extLst>
      <p:ext uri="{BB962C8B-B14F-4D97-AF65-F5344CB8AC3E}">
        <p14:creationId xmlns:p14="http://schemas.microsoft.com/office/powerpoint/2010/main" val="14731665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6"/>
                                        </p:tgtEl>
                                        <p:attrNameLst>
                                          <p:attrName>style.visibility</p:attrName>
                                        </p:attrNameLst>
                                      </p:cBhvr>
                                      <p:to>
                                        <p:strVal val="visible"/>
                                      </p:to>
                                    </p:set>
                                    <p:anim calcmode="lin" valueType="num">
                                      <p:cBhvr additive="base">
                                        <p:cTn id="11" dur="500" fill="hold"/>
                                        <p:tgtEl>
                                          <p:spTgt spid="6"/>
                                        </p:tgtEl>
                                        <p:attrNameLst>
                                          <p:attrName>ppt_x</p:attrName>
                                        </p:attrNameLst>
                                      </p:cBhvr>
                                      <p:tavLst>
                                        <p:tav tm="0">
                                          <p:val>
                                            <p:strVal val="#ppt_x"/>
                                          </p:val>
                                        </p:tav>
                                        <p:tav tm="100000">
                                          <p:val>
                                            <p:strVal val="#ppt_x"/>
                                          </p:val>
                                        </p:tav>
                                      </p:tavLst>
                                    </p:anim>
                                    <p:anim calcmode="lin" valueType="num">
                                      <p:cBhvr additive="base">
                                        <p:cTn id="12"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sz="quarter"/>
          </p:nvPr>
        </p:nvSpPr>
        <p:spPr>
          <a:xfrm>
            <a:off x="609600" y="-277172"/>
            <a:ext cx="10972800" cy="1143000"/>
          </a:xfrm>
        </p:spPr>
        <p:txBody>
          <a:bodyPr/>
          <a:lstStyle/>
          <a:p>
            <a:pPr eaLnBrk="1" hangingPunct="1"/>
            <a:r>
              <a:rPr lang="en-GB" altLang="en-US" dirty="0" smtClean="0">
                <a:solidFill>
                  <a:schemeClr val="accent1"/>
                </a:solidFill>
                <a:latin typeface="Comfortaa" panose="020F0603070000060003" pitchFamily="34" charset="0"/>
              </a:rPr>
              <a:t>Review: Peace &amp; Conflict</a:t>
            </a:r>
          </a:p>
        </p:txBody>
      </p:sp>
      <p:sp>
        <p:nvSpPr>
          <p:cNvPr id="3075" name="Rectangle 6"/>
          <p:cNvSpPr>
            <a:spLocks noGrp="1" noChangeArrowheads="1"/>
          </p:cNvSpPr>
          <p:nvPr>
            <p:ph sz="quarter" idx="1"/>
          </p:nvPr>
        </p:nvSpPr>
        <p:spPr>
          <a:xfrm>
            <a:off x="315310" y="953813"/>
            <a:ext cx="5692887" cy="2766849"/>
          </a:xfrm>
          <a:solidFill>
            <a:schemeClr val="accent4">
              <a:lumMod val="40000"/>
              <a:lumOff val="60000"/>
            </a:schemeClr>
          </a:solidFill>
          <a:ln>
            <a:solidFill>
              <a:schemeClr val="accent1">
                <a:lumMod val="50000"/>
              </a:schemeClr>
            </a:solidFill>
          </a:ln>
        </p:spPr>
        <p:style>
          <a:lnRef idx="2">
            <a:schemeClr val="accent3"/>
          </a:lnRef>
          <a:fillRef idx="1">
            <a:schemeClr val="lt1"/>
          </a:fillRef>
          <a:effectRef idx="0">
            <a:schemeClr val="accent3"/>
          </a:effectRef>
          <a:fontRef idx="minor">
            <a:schemeClr val="dk1"/>
          </a:fontRef>
        </p:style>
        <p:txBody>
          <a:bodyPr>
            <a:normAutofit/>
          </a:bodyPr>
          <a:lstStyle/>
          <a:p>
            <a:pPr algn="ctr">
              <a:buClr>
                <a:schemeClr val="accent1">
                  <a:lumMod val="50000"/>
                </a:schemeClr>
              </a:buClr>
              <a:buNone/>
            </a:pPr>
            <a:r>
              <a:rPr lang="en-GB" sz="2800" dirty="0" smtClean="0"/>
              <a:t>Peace</a:t>
            </a:r>
          </a:p>
          <a:p>
            <a:pPr algn="ctr">
              <a:buClr>
                <a:schemeClr val="accent1">
                  <a:lumMod val="50000"/>
                </a:schemeClr>
              </a:buClr>
              <a:buNone/>
            </a:pPr>
            <a:r>
              <a:rPr lang="en-GB" dirty="0"/>
              <a:t>Peace means that everyone in the world lives in harmony and there is no conflict. </a:t>
            </a:r>
            <a:r>
              <a:rPr lang="en-GB" dirty="0" smtClean="0"/>
              <a:t>The </a:t>
            </a:r>
            <a:r>
              <a:rPr lang="en-GB" dirty="0"/>
              <a:t>United Nations (UN), work to find peaceful solutions to disputes and to end all wars, all over the world. </a:t>
            </a:r>
            <a:r>
              <a:rPr lang="en-GB" dirty="0" smtClean="0"/>
              <a:t>Christianity and </a:t>
            </a:r>
            <a:r>
              <a:rPr lang="en-GB" dirty="0"/>
              <a:t>Islam </a:t>
            </a:r>
            <a:r>
              <a:rPr lang="en-GB" dirty="0" smtClean="0"/>
              <a:t>encourage </a:t>
            </a:r>
            <a:r>
              <a:rPr lang="en-GB" dirty="0"/>
              <a:t>believers to work towards achieving peace in the world.</a:t>
            </a:r>
            <a:endParaRPr lang="en-GB" dirty="0" smtClean="0"/>
          </a:p>
        </p:txBody>
      </p:sp>
      <p:sp>
        <p:nvSpPr>
          <p:cNvPr id="3076" name="Rectangle 7"/>
          <p:cNvSpPr>
            <a:spLocks noGrp="1" noChangeArrowheads="1"/>
          </p:cNvSpPr>
          <p:nvPr>
            <p:ph sz="quarter" idx="2"/>
          </p:nvPr>
        </p:nvSpPr>
        <p:spPr>
          <a:xfrm>
            <a:off x="6150303" y="961696"/>
            <a:ext cx="5754555" cy="2191407"/>
          </a:xfrm>
          <a:solidFill>
            <a:srgbClr val="D1B2E8"/>
          </a:solidFill>
          <a:ln>
            <a:solidFill>
              <a:schemeClr val="accent1">
                <a:lumMod val="50000"/>
              </a:schemeClr>
            </a:solidFill>
            <a:headEnd/>
            <a:tailEnd/>
          </a:ln>
        </p:spPr>
        <p:style>
          <a:lnRef idx="2">
            <a:schemeClr val="accent3"/>
          </a:lnRef>
          <a:fillRef idx="1">
            <a:schemeClr val="lt1"/>
          </a:fillRef>
          <a:effectRef idx="0">
            <a:schemeClr val="accent3"/>
          </a:effectRef>
          <a:fontRef idx="minor">
            <a:schemeClr val="dk1"/>
          </a:fontRef>
        </p:style>
        <p:txBody>
          <a:bodyPr>
            <a:normAutofit/>
          </a:bodyPr>
          <a:lstStyle/>
          <a:p>
            <a:pPr marL="0" indent="0" algn="ctr">
              <a:buClr>
                <a:schemeClr val="accent1">
                  <a:lumMod val="50000"/>
                </a:schemeClr>
              </a:buClr>
              <a:buNone/>
            </a:pPr>
            <a:r>
              <a:rPr lang="en-GB" sz="2800" b="1" dirty="0" smtClean="0"/>
              <a:t>Pacifism </a:t>
            </a:r>
          </a:p>
          <a:p>
            <a:pPr algn="ctr">
              <a:buClr>
                <a:schemeClr val="accent1">
                  <a:lumMod val="50000"/>
                </a:schemeClr>
              </a:buClr>
            </a:pPr>
            <a:r>
              <a:rPr lang="en-GB" sz="2400" dirty="0" smtClean="0"/>
              <a:t>The belief </a:t>
            </a:r>
            <a:r>
              <a:rPr lang="en-GB" sz="2400" dirty="0"/>
              <a:t>that war and physical violence are wrong. Pacifists believe that all disputes should be settled </a:t>
            </a:r>
            <a:r>
              <a:rPr lang="en-GB" sz="2400" dirty="0" smtClean="0"/>
              <a:t>peacefully.</a:t>
            </a:r>
            <a:endParaRPr lang="en-GB" sz="2400" dirty="0" smtClean="0">
              <a:latin typeface="Comfortaa" panose="020F0603070000060003" pitchFamily="34" charset="0"/>
            </a:endParaRPr>
          </a:p>
        </p:txBody>
      </p:sp>
      <p:sp>
        <p:nvSpPr>
          <p:cNvPr id="3078" name="Rectangle 9"/>
          <p:cNvSpPr>
            <a:spLocks noGrp="1" noChangeArrowheads="1"/>
          </p:cNvSpPr>
          <p:nvPr>
            <p:ph sz="quarter" idx="4"/>
          </p:nvPr>
        </p:nvSpPr>
        <p:spPr>
          <a:xfrm>
            <a:off x="6150302" y="3294994"/>
            <a:ext cx="5768429" cy="3342290"/>
          </a:xfrm>
          <a:solidFill>
            <a:srgbClr val="7030A0"/>
          </a:solidFill>
          <a:ln>
            <a:solidFill>
              <a:schemeClr val="accent1">
                <a:lumMod val="50000"/>
              </a:schemeClr>
            </a:solidFill>
          </a:ln>
        </p:spPr>
        <p:style>
          <a:lnRef idx="2">
            <a:schemeClr val="accent3"/>
          </a:lnRef>
          <a:fillRef idx="1">
            <a:schemeClr val="lt1"/>
          </a:fillRef>
          <a:effectRef idx="0">
            <a:schemeClr val="accent3"/>
          </a:effectRef>
          <a:fontRef idx="minor">
            <a:schemeClr val="dk1"/>
          </a:fontRef>
        </p:style>
        <p:txBody>
          <a:bodyPr>
            <a:normAutofit/>
          </a:bodyPr>
          <a:lstStyle/>
          <a:p>
            <a:pPr algn="ctr"/>
            <a:endParaRPr lang="en-GB" dirty="0"/>
          </a:p>
          <a:p>
            <a:pPr marL="0" indent="0" algn="ctr">
              <a:buNone/>
            </a:pPr>
            <a:r>
              <a:rPr lang="en-GB" sz="2400" b="1" dirty="0" smtClean="0">
                <a:solidFill>
                  <a:schemeClr val="tx1"/>
                </a:solidFill>
              </a:rPr>
              <a:t>Good religious quotes</a:t>
            </a:r>
          </a:p>
          <a:p>
            <a:pPr algn="ctr"/>
            <a:r>
              <a:rPr lang="en-GB" sz="2000" dirty="0" smtClean="0">
                <a:solidFill>
                  <a:schemeClr val="tx1"/>
                </a:solidFill>
              </a:rPr>
              <a:t>“Blessed are the peacemakers” the Bible</a:t>
            </a:r>
          </a:p>
          <a:p>
            <a:pPr algn="ctr"/>
            <a:r>
              <a:rPr lang="en-GB" sz="2000" dirty="0" smtClean="0">
                <a:solidFill>
                  <a:schemeClr val="tx1"/>
                </a:solidFill>
              </a:rPr>
              <a:t>“</a:t>
            </a:r>
            <a:r>
              <a:rPr lang="en-GB" sz="2000" dirty="0">
                <a:solidFill>
                  <a:schemeClr val="tx1"/>
                </a:solidFill>
              </a:rPr>
              <a:t>Enter absolutely into peace. Do not follow in the footsteps of Satan” </a:t>
            </a:r>
            <a:r>
              <a:rPr lang="en-GB" sz="2000" dirty="0" smtClean="0">
                <a:solidFill>
                  <a:schemeClr val="tx1"/>
                </a:solidFill>
              </a:rPr>
              <a:t>The Qur’an </a:t>
            </a:r>
          </a:p>
          <a:p>
            <a:pPr algn="ctr"/>
            <a:r>
              <a:rPr lang="en-GB" sz="2000" dirty="0" smtClean="0">
                <a:solidFill>
                  <a:schemeClr val="tx1"/>
                </a:solidFill>
              </a:rPr>
              <a:t>“</a:t>
            </a:r>
            <a:r>
              <a:rPr lang="en-GB" sz="2000" dirty="0">
                <a:solidFill>
                  <a:schemeClr val="tx1"/>
                </a:solidFill>
              </a:rPr>
              <a:t>Live at peace with everyone. </a:t>
            </a:r>
            <a:r>
              <a:rPr lang="en-GB" sz="2000" b="1" baseline="30000" dirty="0">
                <a:solidFill>
                  <a:schemeClr val="tx1"/>
                </a:solidFill>
              </a:rPr>
              <a:t> </a:t>
            </a:r>
            <a:r>
              <a:rPr lang="en-GB" sz="2000" dirty="0">
                <a:solidFill>
                  <a:schemeClr val="tx1"/>
                </a:solidFill>
              </a:rPr>
              <a:t>Do not take revenge, my dear friends” – The Bible</a:t>
            </a:r>
          </a:p>
          <a:p>
            <a:pPr algn="ctr"/>
            <a:endParaRPr lang="en-GB" dirty="0"/>
          </a:p>
          <a:p>
            <a:pPr eaLnBrk="1" hangingPunct="1">
              <a:buClr>
                <a:schemeClr val="accent1">
                  <a:lumMod val="50000"/>
                </a:schemeClr>
              </a:buClr>
              <a:buFontTx/>
              <a:buNone/>
            </a:pPr>
            <a:endParaRPr lang="en-GB" dirty="0" smtClean="0">
              <a:solidFill>
                <a:schemeClr val="bg1">
                  <a:lumMod val="95000"/>
                  <a:lumOff val="5000"/>
                </a:schemeClr>
              </a:solidFill>
              <a:latin typeface="Comfortaa" panose="020F0603070000060003" pitchFamily="34" charset="0"/>
            </a:endParaRPr>
          </a:p>
        </p:txBody>
      </p:sp>
      <p:sp>
        <p:nvSpPr>
          <p:cNvPr id="6" name="Rectangle 6"/>
          <p:cNvSpPr>
            <a:spLocks noGrp="1" noChangeArrowheads="1"/>
          </p:cNvSpPr>
          <p:nvPr>
            <p:ph sz="quarter" idx="1"/>
          </p:nvPr>
        </p:nvSpPr>
        <p:spPr>
          <a:xfrm>
            <a:off x="310055" y="3865179"/>
            <a:ext cx="5692887" cy="2766849"/>
          </a:xfrm>
          <a:solidFill>
            <a:srgbClr val="FFDA65"/>
          </a:solidFill>
          <a:ln>
            <a:solidFill>
              <a:schemeClr val="accent1">
                <a:lumMod val="50000"/>
              </a:schemeClr>
            </a:solidFill>
          </a:ln>
        </p:spPr>
        <p:style>
          <a:lnRef idx="2">
            <a:schemeClr val="accent3"/>
          </a:lnRef>
          <a:fillRef idx="1">
            <a:schemeClr val="lt1"/>
          </a:fillRef>
          <a:effectRef idx="0">
            <a:schemeClr val="accent3"/>
          </a:effectRef>
          <a:fontRef idx="minor">
            <a:schemeClr val="dk1"/>
          </a:fontRef>
        </p:style>
        <p:txBody>
          <a:bodyPr>
            <a:normAutofit fontScale="92500" lnSpcReduction="20000"/>
          </a:bodyPr>
          <a:lstStyle/>
          <a:p>
            <a:pPr marL="0" indent="0" algn="ctr">
              <a:buClr>
                <a:schemeClr val="accent1">
                  <a:lumMod val="50000"/>
                </a:schemeClr>
              </a:buClr>
              <a:buNone/>
            </a:pPr>
            <a:r>
              <a:rPr lang="en-GB" sz="3400" b="1" dirty="0" smtClean="0">
                <a:latin typeface="Comfortaa" panose="020F0603070000060003" pitchFamily="34" charset="0"/>
              </a:rPr>
              <a:t>What is a conscientious objector?</a:t>
            </a:r>
            <a:endParaRPr lang="en-GB" sz="3400" b="1" dirty="0">
              <a:latin typeface="Comfortaa" panose="020F0603070000060003" pitchFamily="34" charset="0"/>
            </a:endParaRPr>
          </a:p>
          <a:p>
            <a:pPr marL="0" indent="0" algn="ctr">
              <a:buClr>
                <a:schemeClr val="accent1">
                  <a:lumMod val="50000"/>
                </a:schemeClr>
              </a:buClr>
              <a:buNone/>
            </a:pPr>
            <a:r>
              <a:rPr lang="en-GB" sz="2000" dirty="0" smtClean="0"/>
              <a:t>British citizens </a:t>
            </a:r>
            <a:r>
              <a:rPr lang="en-GB" sz="2000" dirty="0"/>
              <a:t>who refused to fight in the world wars. These ‘conscientious objectors' went to prison rather than go against their beliefs -they were prisoners of conscience. They suffered humiliation in prison, and after they'd been </a:t>
            </a:r>
            <a:r>
              <a:rPr lang="en-GB" sz="2000" dirty="0" smtClean="0"/>
              <a:t>released </a:t>
            </a:r>
            <a:r>
              <a:rPr lang="en-GB" sz="2000" dirty="0"/>
              <a:t>they were often </a:t>
            </a:r>
            <a:r>
              <a:rPr lang="en-GB" sz="2000" dirty="0" smtClean="0"/>
              <a:t>called cowards</a:t>
            </a:r>
            <a:r>
              <a:rPr lang="en-GB" sz="2000" dirty="0"/>
              <a:t> </a:t>
            </a:r>
            <a:r>
              <a:rPr lang="en-GB" sz="2000" dirty="0" smtClean="0"/>
              <a:t>or traitors.</a:t>
            </a:r>
            <a:endParaRPr lang="en-GB" altLang="en-US" sz="2800" dirty="0">
              <a:latin typeface="Comfortaa" panose="020F0603070000060003" pitchFamily="34" charset="0"/>
            </a:endParaRPr>
          </a:p>
        </p:txBody>
      </p:sp>
    </p:spTree>
    <p:extLst>
      <p:ext uri="{BB962C8B-B14F-4D97-AF65-F5344CB8AC3E}">
        <p14:creationId xmlns:p14="http://schemas.microsoft.com/office/powerpoint/2010/main" val="370659045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075">
                                            <p:bg/>
                                          </p:spTgt>
                                        </p:tgtEl>
                                        <p:attrNameLst>
                                          <p:attrName>style.visibility</p:attrName>
                                        </p:attrNameLst>
                                      </p:cBhvr>
                                      <p:to>
                                        <p:strVal val="visible"/>
                                      </p:to>
                                    </p:set>
                                    <p:animEffect transition="in" filter="wipe(down)">
                                      <p:cBhvr>
                                        <p:cTn id="7" dur="500"/>
                                        <p:tgtEl>
                                          <p:spTgt spid="3075">
                                            <p:bg/>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076">
                                            <p:bg/>
                                          </p:spTgt>
                                        </p:tgtEl>
                                        <p:attrNameLst>
                                          <p:attrName>style.visibility</p:attrName>
                                        </p:attrNameLst>
                                      </p:cBhvr>
                                      <p:to>
                                        <p:strVal val="visible"/>
                                      </p:to>
                                    </p:set>
                                    <p:animEffect transition="in" filter="wipe(down)">
                                      <p:cBhvr>
                                        <p:cTn id="12" dur="500"/>
                                        <p:tgtEl>
                                          <p:spTgt spid="3076">
                                            <p:bg/>
                                          </p:spTgt>
                                        </p:tgtEl>
                                      </p:cBhvr>
                                    </p:animEffect>
                                  </p:childTnLst>
                                </p:cTn>
                              </p:par>
                              <p:par>
                                <p:cTn id="13" presetID="22" presetClass="entr" presetSubtype="4" fill="hold" grpId="0" nodeType="withEffect">
                                  <p:stCondLst>
                                    <p:cond delay="0"/>
                                  </p:stCondLst>
                                  <p:childTnLst>
                                    <p:set>
                                      <p:cBhvr>
                                        <p:cTn id="14" dur="1" fill="hold">
                                          <p:stCondLst>
                                            <p:cond delay="0"/>
                                          </p:stCondLst>
                                        </p:cTn>
                                        <p:tgtEl>
                                          <p:spTgt spid="3076">
                                            <p:txEl>
                                              <p:pRg st="0" end="0"/>
                                            </p:txEl>
                                          </p:spTgt>
                                        </p:tgtEl>
                                        <p:attrNameLst>
                                          <p:attrName>style.visibility</p:attrName>
                                        </p:attrNameLst>
                                      </p:cBhvr>
                                      <p:to>
                                        <p:strVal val="visible"/>
                                      </p:to>
                                    </p:set>
                                    <p:animEffect transition="in" filter="wipe(down)">
                                      <p:cBhvr>
                                        <p:cTn id="15" dur="500"/>
                                        <p:tgtEl>
                                          <p:spTgt spid="3076">
                                            <p:txEl>
                                              <p:pRg st="0" end="0"/>
                                            </p:txEl>
                                          </p:spTgt>
                                        </p:tgtEl>
                                      </p:cBhvr>
                                    </p:animEffect>
                                  </p:childTnLst>
                                </p:cTn>
                              </p:par>
                              <p:par>
                                <p:cTn id="16" presetID="22" presetClass="entr" presetSubtype="4" fill="hold" grpId="0" nodeType="withEffect">
                                  <p:stCondLst>
                                    <p:cond delay="0"/>
                                  </p:stCondLst>
                                  <p:childTnLst>
                                    <p:set>
                                      <p:cBhvr>
                                        <p:cTn id="17" dur="1" fill="hold">
                                          <p:stCondLst>
                                            <p:cond delay="0"/>
                                          </p:stCondLst>
                                        </p:cTn>
                                        <p:tgtEl>
                                          <p:spTgt spid="3076">
                                            <p:txEl>
                                              <p:pRg st="1" end="1"/>
                                            </p:txEl>
                                          </p:spTgt>
                                        </p:tgtEl>
                                        <p:attrNameLst>
                                          <p:attrName>style.visibility</p:attrName>
                                        </p:attrNameLst>
                                      </p:cBhvr>
                                      <p:to>
                                        <p:strVal val="visible"/>
                                      </p:to>
                                    </p:set>
                                    <p:animEffect transition="in" filter="wipe(down)">
                                      <p:cBhvr>
                                        <p:cTn id="18" dur="500"/>
                                        <p:tgtEl>
                                          <p:spTgt spid="3076">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22" presetClass="entr" presetSubtype="4" fill="hold" grpId="0" nodeType="clickEffect">
                                  <p:stCondLst>
                                    <p:cond delay="0"/>
                                  </p:stCondLst>
                                  <p:childTnLst>
                                    <p:set>
                                      <p:cBhvr>
                                        <p:cTn id="22" dur="1" fill="hold">
                                          <p:stCondLst>
                                            <p:cond delay="0"/>
                                          </p:stCondLst>
                                        </p:cTn>
                                        <p:tgtEl>
                                          <p:spTgt spid="6">
                                            <p:bg/>
                                          </p:spTgt>
                                        </p:tgtEl>
                                        <p:attrNameLst>
                                          <p:attrName>style.visibility</p:attrName>
                                        </p:attrNameLst>
                                      </p:cBhvr>
                                      <p:to>
                                        <p:strVal val="visible"/>
                                      </p:to>
                                    </p:set>
                                    <p:animEffect transition="in" filter="wipe(down)">
                                      <p:cBhvr>
                                        <p:cTn id="23" dur="500"/>
                                        <p:tgtEl>
                                          <p:spTgt spid="6">
                                            <p:bg/>
                                          </p:spTgt>
                                        </p:tgtEl>
                                      </p:cBhvr>
                                    </p:animEffect>
                                  </p:childTnLst>
                                </p:cTn>
                              </p:par>
                              <p:par>
                                <p:cTn id="24" presetID="22" presetClass="entr" presetSubtype="4" fill="hold" grpId="0" nodeType="withEffect">
                                  <p:stCondLst>
                                    <p:cond delay="0"/>
                                  </p:stCondLst>
                                  <p:childTnLst>
                                    <p:set>
                                      <p:cBhvr>
                                        <p:cTn id="25" dur="1" fill="hold">
                                          <p:stCondLst>
                                            <p:cond delay="0"/>
                                          </p:stCondLst>
                                        </p:cTn>
                                        <p:tgtEl>
                                          <p:spTgt spid="6">
                                            <p:txEl>
                                              <p:pRg st="0" end="0"/>
                                            </p:txEl>
                                          </p:spTgt>
                                        </p:tgtEl>
                                        <p:attrNameLst>
                                          <p:attrName>style.visibility</p:attrName>
                                        </p:attrNameLst>
                                      </p:cBhvr>
                                      <p:to>
                                        <p:strVal val="visible"/>
                                      </p:to>
                                    </p:set>
                                    <p:animEffect transition="in" filter="wipe(down)">
                                      <p:cBhvr>
                                        <p:cTn id="26" dur="500"/>
                                        <p:tgtEl>
                                          <p:spTgt spid="6">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4" fill="hold" grpId="0" nodeType="clickEffect">
                                  <p:stCondLst>
                                    <p:cond delay="0"/>
                                  </p:stCondLst>
                                  <p:childTnLst>
                                    <p:set>
                                      <p:cBhvr>
                                        <p:cTn id="30" dur="1" fill="hold">
                                          <p:stCondLst>
                                            <p:cond delay="0"/>
                                          </p:stCondLst>
                                        </p:cTn>
                                        <p:tgtEl>
                                          <p:spTgt spid="3078">
                                            <p:bg/>
                                          </p:spTgt>
                                        </p:tgtEl>
                                        <p:attrNameLst>
                                          <p:attrName>style.visibility</p:attrName>
                                        </p:attrNameLst>
                                      </p:cBhvr>
                                      <p:to>
                                        <p:strVal val="visible"/>
                                      </p:to>
                                    </p:set>
                                    <p:animEffect transition="in" filter="wipe(down)">
                                      <p:cBhvr>
                                        <p:cTn id="31" dur="500"/>
                                        <p:tgtEl>
                                          <p:spTgt spid="3078">
                                            <p:bg/>
                                          </p:spTgt>
                                        </p:tgtEl>
                                      </p:cBhvr>
                                    </p:animEffect>
                                  </p:childTnLst>
                                </p:cTn>
                              </p:par>
                              <p:par>
                                <p:cTn id="32" presetID="22" presetClass="entr" presetSubtype="4" fill="hold" grpId="0" nodeType="withEffect">
                                  <p:stCondLst>
                                    <p:cond delay="0"/>
                                  </p:stCondLst>
                                  <p:childTnLst>
                                    <p:set>
                                      <p:cBhvr>
                                        <p:cTn id="33" dur="1" fill="hold">
                                          <p:stCondLst>
                                            <p:cond delay="0"/>
                                          </p:stCondLst>
                                        </p:cTn>
                                        <p:tgtEl>
                                          <p:spTgt spid="3078">
                                            <p:txEl>
                                              <p:pRg st="1" end="1"/>
                                            </p:txEl>
                                          </p:spTgt>
                                        </p:tgtEl>
                                        <p:attrNameLst>
                                          <p:attrName>style.visibility</p:attrName>
                                        </p:attrNameLst>
                                      </p:cBhvr>
                                      <p:to>
                                        <p:strVal val="visible"/>
                                      </p:to>
                                    </p:set>
                                    <p:animEffect transition="in" filter="wipe(down)">
                                      <p:cBhvr>
                                        <p:cTn id="34" dur="500"/>
                                        <p:tgtEl>
                                          <p:spTgt spid="3078">
                                            <p:txEl>
                                              <p:pRg st="1" end="1"/>
                                            </p:txEl>
                                          </p:spTgt>
                                        </p:tgtEl>
                                      </p:cBhvr>
                                    </p:animEffect>
                                  </p:childTnLst>
                                </p:cTn>
                              </p:par>
                              <p:par>
                                <p:cTn id="35" presetID="22" presetClass="entr" presetSubtype="4" fill="hold" grpId="0" nodeType="withEffect">
                                  <p:stCondLst>
                                    <p:cond delay="0"/>
                                  </p:stCondLst>
                                  <p:childTnLst>
                                    <p:set>
                                      <p:cBhvr>
                                        <p:cTn id="36" dur="1" fill="hold">
                                          <p:stCondLst>
                                            <p:cond delay="0"/>
                                          </p:stCondLst>
                                        </p:cTn>
                                        <p:tgtEl>
                                          <p:spTgt spid="3078">
                                            <p:txEl>
                                              <p:pRg st="2" end="2"/>
                                            </p:txEl>
                                          </p:spTgt>
                                        </p:tgtEl>
                                        <p:attrNameLst>
                                          <p:attrName>style.visibility</p:attrName>
                                        </p:attrNameLst>
                                      </p:cBhvr>
                                      <p:to>
                                        <p:strVal val="visible"/>
                                      </p:to>
                                    </p:set>
                                    <p:animEffect transition="in" filter="wipe(down)">
                                      <p:cBhvr>
                                        <p:cTn id="37" dur="500"/>
                                        <p:tgtEl>
                                          <p:spTgt spid="3078">
                                            <p:txEl>
                                              <p:pRg st="2" end="2"/>
                                            </p:txEl>
                                          </p:spTgt>
                                        </p:tgtEl>
                                      </p:cBhvr>
                                    </p:animEffect>
                                  </p:childTnLst>
                                </p:cTn>
                              </p:par>
                              <p:par>
                                <p:cTn id="38" presetID="22" presetClass="entr" presetSubtype="4" fill="hold" grpId="0" nodeType="withEffect">
                                  <p:stCondLst>
                                    <p:cond delay="0"/>
                                  </p:stCondLst>
                                  <p:childTnLst>
                                    <p:set>
                                      <p:cBhvr>
                                        <p:cTn id="39" dur="1" fill="hold">
                                          <p:stCondLst>
                                            <p:cond delay="0"/>
                                          </p:stCondLst>
                                        </p:cTn>
                                        <p:tgtEl>
                                          <p:spTgt spid="3078">
                                            <p:txEl>
                                              <p:pRg st="3" end="3"/>
                                            </p:txEl>
                                          </p:spTgt>
                                        </p:tgtEl>
                                        <p:attrNameLst>
                                          <p:attrName>style.visibility</p:attrName>
                                        </p:attrNameLst>
                                      </p:cBhvr>
                                      <p:to>
                                        <p:strVal val="visible"/>
                                      </p:to>
                                    </p:set>
                                    <p:animEffect transition="in" filter="wipe(down)">
                                      <p:cBhvr>
                                        <p:cTn id="40" dur="500"/>
                                        <p:tgtEl>
                                          <p:spTgt spid="3078">
                                            <p:txEl>
                                              <p:pRg st="3" end="3"/>
                                            </p:txEl>
                                          </p:spTgt>
                                        </p:tgtEl>
                                      </p:cBhvr>
                                    </p:animEffect>
                                  </p:childTnLst>
                                </p:cTn>
                              </p:par>
                              <p:par>
                                <p:cTn id="41" presetID="22" presetClass="entr" presetSubtype="4" fill="hold" grpId="0" nodeType="withEffect">
                                  <p:stCondLst>
                                    <p:cond delay="0"/>
                                  </p:stCondLst>
                                  <p:childTnLst>
                                    <p:set>
                                      <p:cBhvr>
                                        <p:cTn id="42" dur="1" fill="hold">
                                          <p:stCondLst>
                                            <p:cond delay="0"/>
                                          </p:stCondLst>
                                        </p:cTn>
                                        <p:tgtEl>
                                          <p:spTgt spid="3078">
                                            <p:txEl>
                                              <p:pRg st="4" end="4"/>
                                            </p:txEl>
                                          </p:spTgt>
                                        </p:tgtEl>
                                        <p:attrNameLst>
                                          <p:attrName>style.visibility</p:attrName>
                                        </p:attrNameLst>
                                      </p:cBhvr>
                                      <p:to>
                                        <p:strVal val="visible"/>
                                      </p:to>
                                    </p:set>
                                    <p:animEffect transition="in" filter="wipe(down)">
                                      <p:cBhvr>
                                        <p:cTn id="43" dur="500"/>
                                        <p:tgtEl>
                                          <p:spTgt spid="3078">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075" grpId="0" build="allAtOnce" animBg="1"/>
      <p:bldP spid="3076" grpId="0" build="allAtOnce" animBg="1"/>
      <p:bldP spid="3078" grpId="0" build="allAtOnce" animBg="1"/>
      <p:bldP spid="6" grpId="0" build="allAtOnce"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p:txBody>
          <a:bodyPr/>
          <a:lstStyle/>
          <a:p>
            <a:r>
              <a:rPr lang="en-GB" altLang="en-US" dirty="0" smtClean="0"/>
              <a:t>Violence and violent protest – key terms</a:t>
            </a:r>
          </a:p>
        </p:txBody>
      </p:sp>
      <p:sp>
        <p:nvSpPr>
          <p:cNvPr id="2" name="Rounded Rectangle 1"/>
          <p:cNvSpPr/>
          <p:nvPr/>
        </p:nvSpPr>
        <p:spPr>
          <a:xfrm>
            <a:off x="331076" y="2317529"/>
            <a:ext cx="2207172" cy="6936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solidFill>
              </a:rPr>
              <a:t>Violent protest</a:t>
            </a:r>
            <a:endParaRPr lang="en-GB" dirty="0">
              <a:solidFill>
                <a:schemeClr val="bg1"/>
              </a:solidFill>
            </a:endParaRPr>
          </a:p>
        </p:txBody>
      </p:sp>
      <p:sp>
        <p:nvSpPr>
          <p:cNvPr id="3" name="TextBox 2"/>
          <p:cNvSpPr txBox="1"/>
          <p:nvPr/>
        </p:nvSpPr>
        <p:spPr>
          <a:xfrm>
            <a:off x="2822028" y="2191407"/>
            <a:ext cx="9096703" cy="923330"/>
          </a:xfrm>
          <a:prstGeom prst="rect">
            <a:avLst/>
          </a:prstGeom>
          <a:noFill/>
        </p:spPr>
        <p:txBody>
          <a:bodyPr wrap="square" rtlCol="0">
            <a:spAutoFit/>
          </a:bodyPr>
          <a:lstStyle/>
          <a:p>
            <a:r>
              <a:rPr lang="en-GB" dirty="0" smtClean="0"/>
              <a:t>This is when </a:t>
            </a:r>
            <a:r>
              <a:rPr lang="en-GB" dirty="0"/>
              <a:t>a group of people join together to campaign for a cause they support. While many protests occur peacefully, some protests become violent if protesters don't feel their views are being heard</a:t>
            </a:r>
          </a:p>
        </p:txBody>
      </p:sp>
      <p:sp>
        <p:nvSpPr>
          <p:cNvPr id="6" name="Rounded Rectangle 5"/>
          <p:cNvSpPr/>
          <p:nvPr/>
        </p:nvSpPr>
        <p:spPr>
          <a:xfrm>
            <a:off x="331076" y="3321299"/>
            <a:ext cx="2207172" cy="6936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solidFill>
              </a:rPr>
              <a:t>Terrorism</a:t>
            </a:r>
            <a:endParaRPr lang="en-GB" dirty="0">
              <a:solidFill>
                <a:schemeClr val="bg1"/>
              </a:solidFill>
            </a:endParaRPr>
          </a:p>
        </p:txBody>
      </p:sp>
      <p:sp>
        <p:nvSpPr>
          <p:cNvPr id="7" name="TextBox 6"/>
          <p:cNvSpPr txBox="1"/>
          <p:nvPr/>
        </p:nvSpPr>
        <p:spPr>
          <a:xfrm>
            <a:off x="2879832" y="3289767"/>
            <a:ext cx="9096703" cy="1200329"/>
          </a:xfrm>
          <a:prstGeom prst="rect">
            <a:avLst/>
          </a:prstGeom>
          <a:noFill/>
        </p:spPr>
        <p:txBody>
          <a:bodyPr wrap="square" rtlCol="0">
            <a:spAutoFit/>
          </a:bodyPr>
          <a:lstStyle/>
          <a:p>
            <a:r>
              <a:rPr lang="en-GB" dirty="0" smtClean="0"/>
              <a:t>When </a:t>
            </a:r>
            <a:r>
              <a:rPr lang="en-GB" dirty="0"/>
              <a:t>a person or group deliberately seeks to cause fear and inflict suffering on other people through violence sometimes for political reasons. The attack on the World Trade Centre by the terrorist organisation al-Qaeda in New York in September 2001 was the worst terrorist attack in </a:t>
            </a:r>
            <a:r>
              <a:rPr lang="en-GB" dirty="0" smtClean="0"/>
              <a:t>history. </a:t>
            </a:r>
            <a:endParaRPr lang="en-GB" dirty="0"/>
          </a:p>
        </p:txBody>
      </p:sp>
      <p:sp>
        <p:nvSpPr>
          <p:cNvPr id="8" name="Rounded Rectangle 7"/>
          <p:cNvSpPr/>
          <p:nvPr/>
        </p:nvSpPr>
        <p:spPr>
          <a:xfrm>
            <a:off x="331076" y="4789586"/>
            <a:ext cx="2207172" cy="6936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solidFill>
              </a:rPr>
              <a:t>War</a:t>
            </a:r>
            <a:endParaRPr lang="en-GB" dirty="0">
              <a:solidFill>
                <a:schemeClr val="bg1"/>
              </a:solidFill>
            </a:endParaRPr>
          </a:p>
        </p:txBody>
      </p:sp>
      <p:sp>
        <p:nvSpPr>
          <p:cNvPr id="9" name="TextBox 8"/>
          <p:cNvSpPr txBox="1"/>
          <p:nvPr/>
        </p:nvSpPr>
        <p:spPr>
          <a:xfrm>
            <a:off x="2864075" y="4789640"/>
            <a:ext cx="9096703" cy="646331"/>
          </a:xfrm>
          <a:prstGeom prst="rect">
            <a:avLst/>
          </a:prstGeom>
          <a:noFill/>
        </p:spPr>
        <p:txBody>
          <a:bodyPr wrap="square" rtlCol="0">
            <a:spAutoFit/>
          </a:bodyPr>
          <a:lstStyle/>
          <a:p>
            <a:r>
              <a:rPr lang="en-GB" dirty="0" smtClean="0"/>
              <a:t>When </a:t>
            </a:r>
            <a:r>
              <a:rPr lang="en-GB" dirty="0"/>
              <a:t>two or more groups or countries fight one another. It's usually decided by governments. </a:t>
            </a:r>
          </a:p>
        </p:txBody>
      </p:sp>
      <p:sp>
        <p:nvSpPr>
          <p:cNvPr id="10" name="Rounded Rectangle 9"/>
          <p:cNvSpPr/>
          <p:nvPr/>
        </p:nvSpPr>
        <p:spPr>
          <a:xfrm>
            <a:off x="331076" y="5893228"/>
            <a:ext cx="2207172" cy="693683"/>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bg1"/>
                </a:solidFill>
              </a:rPr>
              <a:t>Sanctity of life</a:t>
            </a:r>
            <a:endParaRPr lang="en-GB" dirty="0">
              <a:solidFill>
                <a:schemeClr val="bg1"/>
              </a:solidFill>
            </a:endParaRPr>
          </a:p>
        </p:txBody>
      </p:sp>
      <p:sp>
        <p:nvSpPr>
          <p:cNvPr id="11" name="TextBox 10"/>
          <p:cNvSpPr txBox="1"/>
          <p:nvPr/>
        </p:nvSpPr>
        <p:spPr>
          <a:xfrm>
            <a:off x="2895606" y="5778404"/>
            <a:ext cx="9096703" cy="923330"/>
          </a:xfrm>
          <a:prstGeom prst="rect">
            <a:avLst/>
          </a:prstGeom>
          <a:noFill/>
        </p:spPr>
        <p:txBody>
          <a:bodyPr wrap="square" rtlCol="0">
            <a:spAutoFit/>
          </a:bodyPr>
          <a:lstStyle/>
          <a:p>
            <a:r>
              <a:rPr lang="en-GB" dirty="0"/>
              <a:t>War and terrorism have caused many deaths. Lots of religious people believe in the sanctity of life argument that life is given by God and is sacred, so war and terrorism are in direct conflict with this.</a:t>
            </a:r>
          </a:p>
        </p:txBody>
      </p:sp>
    </p:spTree>
    <p:extLst>
      <p:ext uri="{BB962C8B-B14F-4D97-AF65-F5344CB8AC3E}">
        <p14:creationId xmlns:p14="http://schemas.microsoft.com/office/powerpoint/2010/main" val="3094944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9" grpId="0"/>
      <p:bldP spid="11"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Nuclear weapons and WMDs</a:t>
            </a:r>
            <a:endParaRPr lang="en-GB" dirty="0"/>
          </a:p>
        </p:txBody>
      </p:sp>
      <p:sp>
        <p:nvSpPr>
          <p:cNvPr id="3" name="Content Placeholder 2"/>
          <p:cNvSpPr>
            <a:spLocks noGrp="1"/>
          </p:cNvSpPr>
          <p:nvPr>
            <p:ph sz="half" idx="1"/>
          </p:nvPr>
        </p:nvSpPr>
        <p:spPr>
          <a:xfrm>
            <a:off x="219622" y="2001570"/>
            <a:ext cx="5185873" cy="3638763"/>
          </a:xfrm>
          <a:solidFill>
            <a:srgbClr val="E789E0"/>
          </a:solidFill>
        </p:spPr>
        <p:txBody>
          <a:bodyPr>
            <a:normAutofit fontScale="92500" lnSpcReduction="10000"/>
          </a:bodyPr>
          <a:lstStyle/>
          <a:p>
            <a:r>
              <a:rPr lang="en-GB" dirty="0" smtClean="0">
                <a:solidFill>
                  <a:schemeClr val="bg1"/>
                </a:solidFill>
                <a:latin typeface="Century Gothic" panose="020B0502020202020204" pitchFamily="34" charset="0"/>
              </a:rPr>
              <a:t>Weapons of </a:t>
            </a:r>
            <a:r>
              <a:rPr lang="en-GB" b="1" dirty="0" smtClean="0">
                <a:solidFill>
                  <a:schemeClr val="bg1"/>
                </a:solidFill>
                <a:latin typeface="Century Gothic" panose="020B0502020202020204" pitchFamily="34" charset="0"/>
              </a:rPr>
              <a:t>Mass Destruction/WMDs </a:t>
            </a:r>
            <a:r>
              <a:rPr lang="en-GB" dirty="0" smtClean="0">
                <a:solidFill>
                  <a:schemeClr val="bg1"/>
                </a:solidFill>
                <a:latin typeface="Century Gothic" panose="020B0502020202020204" pitchFamily="34" charset="0"/>
              </a:rPr>
              <a:t>- Weapons </a:t>
            </a:r>
            <a:r>
              <a:rPr lang="en-GB" dirty="0">
                <a:solidFill>
                  <a:schemeClr val="bg1"/>
                </a:solidFill>
                <a:latin typeface="Century Gothic" panose="020B0502020202020204" pitchFamily="34" charset="0"/>
              </a:rPr>
              <a:t>that can kill large numbers of people and /or cause great damage</a:t>
            </a:r>
            <a:r>
              <a:rPr lang="en-GB" dirty="0" smtClean="0">
                <a:solidFill>
                  <a:schemeClr val="bg1"/>
                </a:solidFill>
                <a:latin typeface="Century Gothic" panose="020B0502020202020204" pitchFamily="34" charset="0"/>
              </a:rPr>
              <a:t>.</a:t>
            </a:r>
          </a:p>
          <a:p>
            <a:endParaRPr lang="en-GB" dirty="0">
              <a:solidFill>
                <a:schemeClr val="bg1"/>
              </a:solidFill>
              <a:latin typeface="Century Gothic" panose="020B0502020202020204" pitchFamily="34" charset="0"/>
            </a:endParaRPr>
          </a:p>
          <a:p>
            <a:r>
              <a:rPr lang="en-GB" dirty="0" smtClean="0">
                <a:solidFill>
                  <a:schemeClr val="bg1"/>
                </a:solidFill>
                <a:latin typeface="Century Gothic" panose="020B0502020202020204" pitchFamily="34" charset="0"/>
              </a:rPr>
              <a:t>The main types are nuclear, biological and chemical.</a:t>
            </a:r>
          </a:p>
          <a:p>
            <a:endParaRPr lang="en-GB" dirty="0">
              <a:solidFill>
                <a:schemeClr val="bg1"/>
              </a:solidFill>
              <a:latin typeface="Century Gothic" panose="020B0502020202020204" pitchFamily="34" charset="0"/>
            </a:endParaRPr>
          </a:p>
          <a:p>
            <a:r>
              <a:rPr lang="en-GB" dirty="0" smtClean="0">
                <a:solidFill>
                  <a:schemeClr val="bg1"/>
                </a:solidFill>
                <a:latin typeface="Century Gothic" panose="020B0502020202020204" pitchFamily="34" charset="0"/>
              </a:rPr>
              <a:t>In 1945 the US Government chose to drop a nuclear bomb on the city of Hiroshima in Japan, killing an estimated 135,000 people (about half of the population of Bradford).</a:t>
            </a:r>
            <a:endParaRPr lang="en-GB" dirty="0">
              <a:solidFill>
                <a:schemeClr val="bg1"/>
              </a:solidFill>
              <a:latin typeface="Century Gothic" panose="020B0502020202020204" pitchFamily="34" charset="0"/>
            </a:endParaRPr>
          </a:p>
          <a:p>
            <a:endParaRPr lang="en-GB" dirty="0">
              <a:solidFill>
                <a:schemeClr val="bg1"/>
              </a:solidFill>
              <a:latin typeface="Century Gothic" panose="020B0502020202020204" pitchFamily="34" charset="0"/>
            </a:endParaRPr>
          </a:p>
        </p:txBody>
      </p:sp>
      <p:sp>
        <p:nvSpPr>
          <p:cNvPr id="4" name="Content Placeholder 3"/>
          <p:cNvSpPr>
            <a:spLocks noGrp="1"/>
          </p:cNvSpPr>
          <p:nvPr>
            <p:ph sz="half" idx="2"/>
          </p:nvPr>
        </p:nvSpPr>
        <p:spPr>
          <a:xfrm>
            <a:off x="583325" y="5596757"/>
            <a:ext cx="10815144" cy="1213945"/>
          </a:xfrm>
          <a:solidFill>
            <a:srgbClr val="FFDA65"/>
          </a:solidFill>
        </p:spPr>
        <p:txBody>
          <a:bodyPr>
            <a:normAutofit fontScale="92500" lnSpcReduction="10000"/>
          </a:bodyPr>
          <a:lstStyle/>
          <a:p>
            <a:pPr marL="0" indent="0">
              <a:buNone/>
            </a:pPr>
            <a:r>
              <a:rPr lang="en-GB" b="1" dirty="0" smtClean="0">
                <a:solidFill>
                  <a:schemeClr val="bg1"/>
                </a:solidFill>
              </a:rPr>
              <a:t>Supporting nuclear weapons</a:t>
            </a:r>
          </a:p>
          <a:p>
            <a:r>
              <a:rPr lang="en-GB" dirty="0" smtClean="0">
                <a:solidFill>
                  <a:schemeClr val="bg1"/>
                </a:solidFill>
              </a:rPr>
              <a:t>For some, nuclear weapons are a good deterrent. This means having them but without actually using them against other nations. The threat of having them is enough to put off other nations attacking yours.</a:t>
            </a:r>
            <a:endParaRPr lang="en-GB" dirty="0">
              <a:solidFill>
                <a:schemeClr val="bg1"/>
              </a:solidFill>
            </a:endParaRPr>
          </a:p>
        </p:txBody>
      </p:sp>
      <p:sp>
        <p:nvSpPr>
          <p:cNvPr id="5" name="Content Placeholder 3"/>
          <p:cNvSpPr txBox="1">
            <a:spLocks/>
          </p:cNvSpPr>
          <p:nvPr/>
        </p:nvSpPr>
        <p:spPr>
          <a:xfrm>
            <a:off x="5628290" y="1981199"/>
            <a:ext cx="6269420" cy="3710153"/>
          </a:xfrm>
          <a:prstGeom prst="rect">
            <a:avLst/>
          </a:prstGeom>
          <a:solidFill>
            <a:srgbClr val="0070C0"/>
          </a:solidFill>
          <a:effectLst>
            <a:outerShdw blurRad="50800" dir="14400000">
              <a:srgbClr val="000000">
                <a:alpha val="40000"/>
              </a:srgbClr>
            </a:outerShdw>
          </a:effectLst>
        </p:spPr>
        <p:txBody>
          <a:bodyPr vert="horz" lIns="91440" tIns="45720" rIns="91440" bIns="45720" rtlCol="0" anchor="ctr">
            <a:normAutofit/>
          </a:bodyPr>
          <a:lstStyle>
            <a:lvl1pPr marL="342900" indent="-342900" algn="l" defTabSz="457200" rtl="0" eaLnBrk="1" latinLnBrk="0" hangingPunct="1">
              <a:spcBef>
                <a:spcPct val="20000"/>
              </a:spcBef>
              <a:spcAft>
                <a:spcPts val="600"/>
              </a:spcAft>
              <a:buClr>
                <a:schemeClr val="accent1"/>
              </a:buClr>
              <a:buFont typeface="Wingdings 2" charset="2"/>
              <a:buChar char=""/>
              <a:defRPr sz="1800" kern="1200">
                <a:solidFill>
                  <a:schemeClr val="tx1"/>
                </a:solidFill>
                <a:latin typeface="+mn-lt"/>
                <a:ea typeface="+mn-ea"/>
                <a:cs typeface="+mn-cs"/>
              </a:defRPr>
            </a:lvl1pPr>
            <a:lvl2pPr marL="742950" indent="-285750" algn="l" defTabSz="457200" rtl="0" eaLnBrk="1" latinLnBrk="0" hangingPunct="1">
              <a:spcBef>
                <a:spcPct val="20000"/>
              </a:spcBef>
              <a:spcAft>
                <a:spcPts val="600"/>
              </a:spcAft>
              <a:buClr>
                <a:schemeClr val="accent1"/>
              </a:buClr>
              <a:buFont typeface="Wingdings 2" charset="2"/>
              <a:buChar char=""/>
              <a:defRPr sz="1600" kern="1200">
                <a:solidFill>
                  <a:schemeClr val="tx1"/>
                </a:solidFill>
                <a:latin typeface="+mn-lt"/>
                <a:ea typeface="+mn-ea"/>
                <a:cs typeface="+mn-cs"/>
              </a:defRPr>
            </a:lvl2pPr>
            <a:lvl3pPr marL="1143000" indent="-228600" algn="l" defTabSz="457200" rtl="0" eaLnBrk="1" latinLnBrk="0" hangingPunct="1">
              <a:spcBef>
                <a:spcPct val="20000"/>
              </a:spcBef>
              <a:spcAft>
                <a:spcPts val="600"/>
              </a:spcAft>
              <a:buClr>
                <a:schemeClr val="accent1"/>
              </a:buClr>
              <a:buFont typeface="Wingdings 2" charset="2"/>
              <a:buChar char=""/>
              <a:defRPr sz="1400" kern="1200">
                <a:solidFill>
                  <a:schemeClr val="tx1"/>
                </a:solidFill>
                <a:latin typeface="+mn-lt"/>
                <a:ea typeface="+mn-ea"/>
                <a:cs typeface="+mn-cs"/>
              </a:defRPr>
            </a:lvl3pPr>
            <a:lvl4pPr marL="16002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4pPr>
            <a:lvl5pPr marL="20574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5pPr>
            <a:lvl6pPr marL="24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6pPr>
            <a:lvl7pPr marL="28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7pPr>
            <a:lvl8pPr marL="32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8pPr>
            <a:lvl9pPr marL="3600000" indent="-228600" algn="l" defTabSz="457200" rtl="0" eaLnBrk="1" latinLnBrk="0" hangingPunct="1">
              <a:spcBef>
                <a:spcPct val="20000"/>
              </a:spcBef>
              <a:spcAft>
                <a:spcPts val="600"/>
              </a:spcAft>
              <a:buClr>
                <a:schemeClr val="accent1"/>
              </a:buClr>
              <a:buFont typeface="Wingdings 2" charset="2"/>
              <a:buChar char=""/>
              <a:defRPr sz="1200" kern="1200">
                <a:solidFill>
                  <a:schemeClr val="tx1"/>
                </a:solidFill>
                <a:latin typeface="+mn-lt"/>
                <a:ea typeface="+mn-ea"/>
                <a:cs typeface="+mn-cs"/>
              </a:defRPr>
            </a:lvl9pPr>
          </a:lstStyle>
          <a:p>
            <a:pPr marL="0" indent="0">
              <a:buFont typeface="Wingdings 2" charset="2"/>
              <a:buNone/>
            </a:pPr>
            <a:r>
              <a:rPr lang="en-GB" b="1" dirty="0" smtClean="0">
                <a:solidFill>
                  <a:schemeClr val="bg1"/>
                </a:solidFill>
              </a:rPr>
              <a:t>Rejecting views on nuclear weapons</a:t>
            </a:r>
          </a:p>
          <a:p>
            <a:r>
              <a:rPr lang="en-GB" dirty="0" smtClean="0"/>
              <a:t>Because of their range and power, it is impossible for nuclear weapons not to result in mass murder of innocent civilians. This directly goes against just war theory and pacifist views.</a:t>
            </a:r>
          </a:p>
          <a:p>
            <a:r>
              <a:rPr lang="en-GB" dirty="0" smtClean="0"/>
              <a:t>Nuclear weapons programs cost billions of pounds, many people believe we could use that money on better causes e.g. health, education…</a:t>
            </a:r>
          </a:p>
          <a:p>
            <a:r>
              <a:rPr lang="en-GB" dirty="0" smtClean="0"/>
              <a:t>The proliferation of WMDs could result in terrorists getting their hands on them. Game over!</a:t>
            </a:r>
            <a:endParaRPr lang="en-GB" dirty="0"/>
          </a:p>
        </p:txBody>
      </p:sp>
    </p:spTree>
    <p:extLst>
      <p:ext uri="{BB962C8B-B14F-4D97-AF65-F5344CB8AC3E}">
        <p14:creationId xmlns:p14="http://schemas.microsoft.com/office/powerpoint/2010/main" val="2350081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4">
                                            <p:bg/>
                                          </p:spTgt>
                                        </p:tgtEl>
                                        <p:attrNameLst>
                                          <p:attrName>style.visibility</p:attrName>
                                        </p:attrNameLst>
                                      </p:cBhvr>
                                      <p:to>
                                        <p:strVal val="visible"/>
                                      </p:to>
                                    </p:set>
                                    <p:anim calcmode="lin" valueType="num">
                                      <p:cBhvr additive="base">
                                        <p:cTn id="31" dur="500" fill="hold"/>
                                        <p:tgtEl>
                                          <p:spTgt spid="4">
                                            <p:bg/>
                                          </p:spTgt>
                                        </p:tgtEl>
                                        <p:attrNameLst>
                                          <p:attrName>ppt_x</p:attrName>
                                        </p:attrNameLst>
                                      </p:cBhvr>
                                      <p:tavLst>
                                        <p:tav tm="0">
                                          <p:val>
                                            <p:strVal val="#ppt_x"/>
                                          </p:val>
                                        </p:tav>
                                        <p:tav tm="100000">
                                          <p:val>
                                            <p:strVal val="#ppt_x"/>
                                          </p:val>
                                        </p:tav>
                                      </p:tavLst>
                                    </p:anim>
                                    <p:anim calcmode="lin" valueType="num">
                                      <p:cBhvr additive="base">
                                        <p:cTn id="32" dur="500" fill="hold"/>
                                        <p:tgtEl>
                                          <p:spTgt spid="4">
                                            <p:bg/>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4">
                                            <p:txEl>
                                              <p:pRg st="0" end="0"/>
                                            </p:txEl>
                                          </p:spTgt>
                                        </p:tgtEl>
                                        <p:attrNameLst>
                                          <p:attrName>style.visibility</p:attrName>
                                        </p:attrNameLst>
                                      </p:cBhvr>
                                      <p:to>
                                        <p:strVal val="visible"/>
                                      </p:to>
                                    </p:set>
                                    <p:anim calcmode="lin" valueType="num">
                                      <p:cBhvr additive="base">
                                        <p:cTn id="37" dur="500" fill="hold"/>
                                        <p:tgtEl>
                                          <p:spTgt spid="4">
                                            <p:txEl>
                                              <p:pRg st="0" end="0"/>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4">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4">
                                            <p:txEl>
                                              <p:pRg st="1" end="1"/>
                                            </p:txEl>
                                          </p:spTgt>
                                        </p:tgtEl>
                                        <p:attrNameLst>
                                          <p:attrName>style.visibility</p:attrName>
                                        </p:attrNameLst>
                                      </p:cBhvr>
                                      <p:to>
                                        <p:strVal val="visible"/>
                                      </p:to>
                                    </p:set>
                                    <p:anim calcmode="lin" valueType="num">
                                      <p:cBhvr additive="base">
                                        <p:cTn id="43" dur="500" fill="hold"/>
                                        <p:tgtEl>
                                          <p:spTgt spid="4">
                                            <p:txEl>
                                              <p:pRg st="1" end="1"/>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4">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p:cNvSpPr>
          <p:nvPr>
            <p:ph type="title"/>
          </p:nvPr>
        </p:nvSpPr>
        <p:spPr/>
        <p:txBody>
          <a:bodyPr/>
          <a:lstStyle/>
          <a:p>
            <a:r>
              <a:rPr lang="en-GB" altLang="en-US" dirty="0" smtClean="0"/>
              <a:t>Religion as a cause of war?</a:t>
            </a:r>
          </a:p>
        </p:txBody>
      </p:sp>
      <p:sp>
        <p:nvSpPr>
          <p:cNvPr id="2" name="Rounded Rectangle 1"/>
          <p:cNvSpPr/>
          <p:nvPr/>
        </p:nvSpPr>
        <p:spPr>
          <a:xfrm>
            <a:off x="331076" y="2222933"/>
            <a:ext cx="2207172" cy="693683"/>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Holy war</a:t>
            </a:r>
            <a:endParaRPr lang="en-GB" dirty="0">
              <a:solidFill>
                <a:schemeClr val="tx1"/>
              </a:solidFill>
            </a:endParaRPr>
          </a:p>
        </p:txBody>
      </p:sp>
      <p:sp>
        <p:nvSpPr>
          <p:cNvPr id="3" name="TextBox 2"/>
          <p:cNvSpPr txBox="1"/>
          <p:nvPr/>
        </p:nvSpPr>
        <p:spPr>
          <a:xfrm>
            <a:off x="2822028" y="2191407"/>
            <a:ext cx="9096703" cy="646331"/>
          </a:xfrm>
          <a:prstGeom prst="rect">
            <a:avLst/>
          </a:prstGeom>
          <a:noFill/>
        </p:spPr>
        <p:txBody>
          <a:bodyPr wrap="square" rtlCol="0">
            <a:spAutoFit/>
          </a:bodyPr>
          <a:lstStyle/>
          <a:p>
            <a:r>
              <a:rPr lang="en-GB" dirty="0" smtClean="0"/>
              <a:t>One </a:t>
            </a:r>
            <a:r>
              <a:rPr lang="en-GB" dirty="0"/>
              <a:t>where people believe that God is 'on their side'. Wars are mentioned in both the Old </a:t>
            </a:r>
            <a:r>
              <a:rPr lang="en-GB" dirty="0" smtClean="0"/>
              <a:t>Testament of the Bible </a:t>
            </a:r>
            <a:r>
              <a:rPr lang="en-GB" dirty="0"/>
              <a:t>and in the Qur'an</a:t>
            </a:r>
            <a:endParaRPr lang="en-GB" dirty="0">
              <a:latin typeface="Calibri"/>
              <a:ea typeface="Calibri"/>
              <a:cs typeface="Times New Roman"/>
            </a:endParaRPr>
          </a:p>
        </p:txBody>
      </p:sp>
      <p:sp>
        <p:nvSpPr>
          <p:cNvPr id="6" name="Rounded Rectangle 5"/>
          <p:cNvSpPr/>
          <p:nvPr/>
        </p:nvSpPr>
        <p:spPr>
          <a:xfrm>
            <a:off x="331076" y="3179405"/>
            <a:ext cx="2207172" cy="693683"/>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The Crusades</a:t>
            </a:r>
            <a:endParaRPr lang="en-GB" dirty="0">
              <a:solidFill>
                <a:schemeClr val="tx1"/>
              </a:solidFill>
            </a:endParaRPr>
          </a:p>
        </p:txBody>
      </p:sp>
      <p:sp>
        <p:nvSpPr>
          <p:cNvPr id="7" name="TextBox 6"/>
          <p:cNvSpPr txBox="1"/>
          <p:nvPr/>
        </p:nvSpPr>
        <p:spPr>
          <a:xfrm>
            <a:off x="2879832" y="3005979"/>
            <a:ext cx="9096703" cy="1477328"/>
          </a:xfrm>
          <a:prstGeom prst="rect">
            <a:avLst/>
          </a:prstGeom>
          <a:noFill/>
        </p:spPr>
        <p:txBody>
          <a:bodyPr wrap="square" rtlCol="0">
            <a:spAutoFit/>
          </a:bodyPr>
          <a:lstStyle/>
          <a:p>
            <a:r>
              <a:rPr lang="en-GB" dirty="0" smtClean="0"/>
              <a:t>This series of conflicts hundreds of years ago was fought between Christians and Muslims over land in Israel, holy land for both faiths. Soldiers on both sides felt God was on their side, and were promised martyrdom for taking part. However</a:t>
            </a:r>
            <a:r>
              <a:rPr lang="en-GB" dirty="0"/>
              <a:t>, holy wars </a:t>
            </a:r>
            <a:r>
              <a:rPr lang="en-GB" dirty="0" smtClean="0"/>
              <a:t>have also been </a:t>
            </a:r>
            <a:r>
              <a:rPr lang="en-GB" dirty="0"/>
              <a:t>declared for different reasons, such as to protect a </a:t>
            </a:r>
            <a:r>
              <a:rPr lang="en-GB" dirty="0" smtClean="0"/>
              <a:t>religion from persecution.</a:t>
            </a:r>
            <a:endParaRPr lang="en-GB" dirty="0">
              <a:latin typeface="Calibri"/>
              <a:ea typeface="Calibri"/>
              <a:cs typeface="Times New Roman"/>
            </a:endParaRPr>
          </a:p>
        </p:txBody>
      </p:sp>
      <p:sp>
        <p:nvSpPr>
          <p:cNvPr id="8" name="Rounded Rectangle 7"/>
          <p:cNvSpPr/>
          <p:nvPr/>
        </p:nvSpPr>
        <p:spPr>
          <a:xfrm>
            <a:off x="331076" y="4647692"/>
            <a:ext cx="2207172" cy="693683"/>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Syria</a:t>
            </a:r>
            <a:endParaRPr lang="en-GB" dirty="0">
              <a:solidFill>
                <a:schemeClr val="tx1"/>
              </a:solidFill>
            </a:endParaRPr>
          </a:p>
        </p:txBody>
      </p:sp>
      <p:sp>
        <p:nvSpPr>
          <p:cNvPr id="9" name="TextBox 8"/>
          <p:cNvSpPr txBox="1"/>
          <p:nvPr/>
        </p:nvSpPr>
        <p:spPr>
          <a:xfrm>
            <a:off x="2864075" y="4647746"/>
            <a:ext cx="9096703" cy="923330"/>
          </a:xfrm>
          <a:prstGeom prst="rect">
            <a:avLst/>
          </a:prstGeom>
          <a:noFill/>
        </p:spPr>
        <p:txBody>
          <a:bodyPr wrap="square" rtlCol="0">
            <a:spAutoFit/>
          </a:bodyPr>
          <a:lstStyle/>
          <a:p>
            <a:r>
              <a:rPr lang="en-GB" dirty="0" smtClean="0"/>
              <a:t>The </a:t>
            </a:r>
            <a:r>
              <a:rPr lang="en-GB" dirty="0"/>
              <a:t>civil war in Syria didn’t start over </a:t>
            </a:r>
            <a:r>
              <a:rPr lang="en-GB" dirty="0" smtClean="0"/>
              <a:t>religion but it is a factor as </a:t>
            </a:r>
            <a:r>
              <a:rPr lang="en-GB" dirty="0"/>
              <a:t>Sunni and Shi'a Muslims have fought on opposite sides</a:t>
            </a:r>
            <a:r>
              <a:rPr lang="en-GB" dirty="0" smtClean="0"/>
              <a:t>. Some have compared this to the situation in Israel and Palestine where </a:t>
            </a:r>
            <a:r>
              <a:rPr lang="en-GB" dirty="0"/>
              <a:t>Jews and Muslims are on opposing </a:t>
            </a:r>
            <a:r>
              <a:rPr lang="en-GB" dirty="0" smtClean="0"/>
              <a:t>sides.</a:t>
            </a:r>
            <a:endParaRPr lang="en-GB" dirty="0"/>
          </a:p>
        </p:txBody>
      </p:sp>
      <p:sp>
        <p:nvSpPr>
          <p:cNvPr id="10" name="Rounded Rectangle 9"/>
          <p:cNvSpPr/>
          <p:nvPr/>
        </p:nvSpPr>
        <p:spPr>
          <a:xfrm>
            <a:off x="331076" y="5751334"/>
            <a:ext cx="2207172" cy="693683"/>
          </a:xfrm>
          <a:prstGeom prst="roundRect">
            <a:avLst/>
          </a:prstGeom>
          <a:solidFill>
            <a:srgbClr val="7030A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smtClean="0">
                <a:solidFill>
                  <a:schemeClr val="tx1"/>
                </a:solidFill>
              </a:rPr>
              <a:t>Just war</a:t>
            </a:r>
            <a:endParaRPr lang="en-GB" dirty="0">
              <a:solidFill>
                <a:schemeClr val="tx1"/>
              </a:solidFill>
            </a:endParaRPr>
          </a:p>
        </p:txBody>
      </p:sp>
      <p:sp>
        <p:nvSpPr>
          <p:cNvPr id="11" name="TextBox 10"/>
          <p:cNvSpPr txBox="1"/>
          <p:nvPr/>
        </p:nvSpPr>
        <p:spPr>
          <a:xfrm>
            <a:off x="2895606" y="5636510"/>
            <a:ext cx="9096703" cy="1200329"/>
          </a:xfrm>
          <a:prstGeom prst="rect">
            <a:avLst/>
          </a:prstGeom>
          <a:noFill/>
        </p:spPr>
        <p:txBody>
          <a:bodyPr wrap="square" rtlCol="0">
            <a:spAutoFit/>
          </a:bodyPr>
          <a:lstStyle/>
          <a:p>
            <a:r>
              <a:rPr lang="en-GB" dirty="0"/>
              <a:t>Although war goes against the teachings of Jesus, most Christian denominations accept that there can be such a thing as a 'just war'. They would agree with the conditions of the Just War theory It doesn't mean that the war is right - it's just not the worst </a:t>
            </a:r>
            <a:r>
              <a:rPr lang="en-GB" dirty="0" smtClean="0"/>
              <a:t>option.</a:t>
            </a:r>
            <a:endParaRPr lang="en-GB" dirty="0"/>
          </a:p>
        </p:txBody>
      </p:sp>
    </p:spTree>
    <p:extLst>
      <p:ext uri="{BB962C8B-B14F-4D97-AF65-F5344CB8AC3E}">
        <p14:creationId xmlns:p14="http://schemas.microsoft.com/office/powerpoint/2010/main" val="12131594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7" grpId="0"/>
      <p:bldP spid="9" grpId="0"/>
      <p:bldP spid="11" grpId="0"/>
    </p:bld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Quotabl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Glossy">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12700" cap="flat" cmpd="sng" algn="ctr">
          <a:solidFill>
            <a:schemeClr val="phClr">
              <a:tint val="95000"/>
              <a:shade val="95000"/>
              <a:satMod val="120000"/>
            </a:schemeClr>
          </a:solidFill>
          <a:prstDash val="solid"/>
        </a:ln>
        <a:ln w="55000" cap="flat" cmpd="thickThin" algn="ctr">
          <a:solidFill>
            <a:schemeClr val="phClr">
              <a:tint val="90000"/>
              <a:satMod val="130000"/>
            </a:schemeClr>
          </a:solidFill>
          <a:prstDash val="solid"/>
        </a:ln>
        <a:ln w="50800" cap="flat" cmpd="sng"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98D1675B-7325-48AD-994B-0DEF3379A98D}"/>
    </a:ext>
  </a:extLst>
</a:theme>
</file>

<file path=ppt/theme/theme2.xml><?xml version="1.0" encoding="utf-8"?>
<a:theme xmlns:a="http://schemas.openxmlformats.org/drawingml/2006/main" name="1_Quotable">
  <a:themeElements>
    <a:clrScheme name="Quotable">
      <a:dk1>
        <a:sysClr val="windowText" lastClr="000000"/>
      </a:dk1>
      <a:lt1>
        <a:sysClr val="window" lastClr="FFFFFF"/>
      </a:lt1>
      <a:dk2>
        <a:srgbClr val="212121"/>
      </a:dk2>
      <a:lt2>
        <a:srgbClr val="636363"/>
      </a:lt2>
      <a:accent1>
        <a:srgbClr val="8664B0"/>
      </a:accent1>
      <a:accent2>
        <a:srgbClr val="D75BCD"/>
      </a:accent2>
      <a:accent3>
        <a:srgbClr val="E54D86"/>
      </a:accent3>
      <a:accent4>
        <a:srgbClr val="DE4547"/>
      </a:accent4>
      <a:accent5>
        <a:srgbClr val="F16E40"/>
      </a:accent5>
      <a:accent6>
        <a:srgbClr val="EB9C5A"/>
      </a:accent6>
      <a:hlink>
        <a:srgbClr val="8F8F8F"/>
      </a:hlink>
      <a:folHlink>
        <a:srgbClr val="A5A5A5"/>
      </a:folHlink>
    </a:clrScheme>
    <a:fontScheme name="Quotable">
      <a:maj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Quotable">
      <a:fillStyleLst>
        <a:solidFill>
          <a:schemeClr val="phClr"/>
        </a:solidFill>
        <a:gradFill rotWithShape="1">
          <a:gsLst>
            <a:gs pos="0">
              <a:schemeClr val="phClr">
                <a:tint val="80000"/>
                <a:lumMod val="105000"/>
              </a:schemeClr>
            </a:gs>
            <a:gs pos="100000">
              <a:schemeClr val="phClr">
                <a:tint val="90000"/>
              </a:schemeClr>
            </a:gs>
          </a:gsLst>
          <a:lin ang="5400000" scaled="0"/>
        </a:gradFill>
        <a:blipFill rotWithShape="1">
          <a:blip xmlns:r="http://schemas.openxmlformats.org/officeDocument/2006/relationships" r:embed="rId1">
            <a:duotone>
              <a:schemeClr val="phClr">
                <a:tint val="98000"/>
                <a:lumMod val="102000"/>
              </a:schemeClr>
              <a:schemeClr val="phClr">
                <a:shade val="98000"/>
                <a:lumMod val="98000"/>
              </a:schemeClr>
            </a:duotone>
          </a:blip>
          <a:tile tx="0" ty="0" sx="100000" sy="100000" flip="none" algn="tl"/>
        </a:blipFill>
      </a:fillStyleLst>
      <a:lnStyleLst>
        <a:ln w="9525" cap="rnd" cmpd="sng" algn="ctr">
          <a:solidFill>
            <a:schemeClr val="phClr"/>
          </a:solidFill>
          <a:prstDash val="solid"/>
        </a:ln>
        <a:ln w="15875" cap="rnd" cmpd="sng" algn="ctr">
          <a:solidFill>
            <a:schemeClr val="phClr"/>
          </a:solidFill>
          <a:prstDash val="solid"/>
        </a:ln>
        <a:ln w="25400" cap="rnd" cmpd="sng" algn="ctr">
          <a:solidFill>
            <a:schemeClr val="phClr"/>
          </a:solidFill>
          <a:prstDash val="solid"/>
        </a:ln>
      </a:lnStyleLst>
      <a:effectStyleLst>
        <a:effectStyle>
          <a:effectLst/>
        </a:effectStyle>
        <a:effectStyle>
          <a:effectLst/>
        </a:effectStyle>
        <a:effectStyle>
          <a:effectLst>
            <a:innerShdw blurRad="63500" dist="25400" dir="13500000">
              <a:srgbClr val="000000">
                <a:alpha val="75000"/>
              </a:srgbClr>
            </a:innerShdw>
          </a:effectLst>
        </a:effectStyle>
      </a:effectStyleLst>
      <a:bgFillStyleLst>
        <a:solidFill>
          <a:schemeClr val="phClr"/>
        </a:solidFill>
        <a:gradFill rotWithShape="1">
          <a:gsLst>
            <a:gs pos="0">
              <a:schemeClr val="phClr">
                <a:tint val="100000"/>
              </a:schemeClr>
            </a:gs>
            <a:gs pos="100000">
              <a:schemeClr val="phClr">
                <a:tint val="84000"/>
                <a:shade val="84000"/>
                <a:lumMod val="90000"/>
              </a:schemeClr>
            </a:gs>
          </a:gsLst>
          <a:lin ang="5400000" scaled="0"/>
        </a:gradFill>
        <a:gradFill rotWithShape="1">
          <a:gsLst>
            <a:gs pos="0">
              <a:schemeClr val="phClr">
                <a:tint val="84000"/>
                <a:shade val="90000"/>
                <a:satMod val="120000"/>
                <a:lumMod val="90000"/>
              </a:schemeClr>
            </a:gs>
            <a:gs pos="100000">
              <a:schemeClr val="phClr"/>
            </a:gs>
          </a:gsLst>
          <a:lin ang="5400000" scaled="0"/>
        </a:gradFill>
      </a:bgFillStyleLst>
    </a:fmtScheme>
  </a:themeElements>
  <a:objectDefaults/>
  <a:extraClrSchemeLst/>
  <a:extLst>
    <a:ext uri="{05A4C25C-085E-4340-85A3-A5531E510DB2}">
      <thm15:themeFamily xmlns:thm15="http://schemas.microsoft.com/office/thememl/2012/main" xmlns="" name="Quotable" id="{39EC5628-30ED-4578-ACD8-9820EDB8E15A}" vid="{7AF46513-5B0D-4B03-9323-32F3F0BFC9D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1387</TotalTime>
  <Words>1381</Words>
  <Application>Microsoft Office PowerPoint</Application>
  <PresentationFormat>Custom</PresentationFormat>
  <Paragraphs>127</Paragraphs>
  <Slides>12</Slides>
  <Notes>6</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Quotable</vt:lpstr>
      <vt:lpstr>1_Quotable</vt:lpstr>
      <vt:lpstr>Interleaving Revision - Lesson 5 </vt:lpstr>
      <vt:lpstr>RS homework – due Tuesday 26th March</vt:lpstr>
      <vt:lpstr>Interleaving revision- Lesson Format </vt:lpstr>
      <vt:lpstr>Exam practice- Religion, Human  Rights and Social Justice</vt:lpstr>
      <vt:lpstr>Marking last lesson’s questions- Religion, Crime and Punishment</vt:lpstr>
      <vt:lpstr>Review: Peace &amp; Conflict</vt:lpstr>
      <vt:lpstr>Violence and violent protest – key terms</vt:lpstr>
      <vt:lpstr>Nuclear weapons and WMDs</vt:lpstr>
      <vt:lpstr>Religion as a cause of war?</vt:lpstr>
      <vt:lpstr>PowerPoint Presentation</vt:lpstr>
      <vt:lpstr>Quiz Religion, Relationships &amp; Families</vt:lpstr>
      <vt:lpstr>Test the Teacher Religion, Crime and Punishment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Interleaving Revision</dc:title>
  <dc:creator>Gemma Moon</dc:creator>
  <cp:lastModifiedBy>Ms. Bennett Stanley</cp:lastModifiedBy>
  <cp:revision>106</cp:revision>
  <cp:lastPrinted>2019-02-26T07:48:45Z</cp:lastPrinted>
  <dcterms:created xsi:type="dcterms:W3CDTF">2017-03-19T09:57:24Z</dcterms:created>
  <dcterms:modified xsi:type="dcterms:W3CDTF">2019-03-19T11:25:11Z</dcterms:modified>
</cp:coreProperties>
</file>