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5.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82" r:id="rId2"/>
    <p:sldMasterId id="2147483697" r:id="rId3"/>
    <p:sldMasterId id="2147483712" r:id="rId4"/>
    <p:sldMasterId id="2147483727" r:id="rId5"/>
    <p:sldMasterId id="2147483742" r:id="rId6"/>
  </p:sldMasterIdLst>
  <p:notesMasterIdLst>
    <p:notesMasterId r:id="rId19"/>
  </p:notesMasterIdLst>
  <p:sldIdLst>
    <p:sldId id="256" r:id="rId7"/>
    <p:sldId id="263" r:id="rId8"/>
    <p:sldId id="264" r:id="rId9"/>
    <p:sldId id="261" r:id="rId10"/>
    <p:sldId id="260" r:id="rId11"/>
    <p:sldId id="268" r:id="rId12"/>
    <p:sldId id="276" r:id="rId13"/>
    <p:sldId id="267" r:id="rId14"/>
    <p:sldId id="272" r:id="rId15"/>
    <p:sldId id="259" r:id="rId16"/>
    <p:sldId id="265" r:id="rId17"/>
    <p:sldId id="275" r:id="rId18"/>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CFF0"/>
    <a:srgbClr val="BD92DE"/>
    <a:srgbClr val="D1B2E8"/>
    <a:srgbClr val="FFDA65"/>
    <a:srgbClr val="E789E0"/>
    <a:srgbClr val="FF000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5" autoAdjust="0"/>
    <p:restoredTop sz="71758" autoAdjust="0"/>
  </p:normalViewPr>
  <p:slideViewPr>
    <p:cSldViewPr snapToGrid="0">
      <p:cViewPr>
        <p:scale>
          <a:sx n="60" d="100"/>
          <a:sy n="60" d="100"/>
        </p:scale>
        <p:origin x="-113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2F0153AF-D7DD-4168-933F-B64335B4567B}" type="datetimeFigureOut">
              <a:rPr lang="en-GB" smtClean="0"/>
              <a:t>14/03/2018</a:t>
            </a:fld>
            <a:endParaRPr lang="en-GB"/>
          </a:p>
        </p:txBody>
      </p:sp>
      <p:sp>
        <p:nvSpPr>
          <p:cNvPr id="4" name="Slide Image Placeholder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8E5DB5AE-5E6A-4921-A1A3-18863112CD7D}" type="slidenum">
              <a:rPr lang="en-GB" smtClean="0"/>
              <a:t>‹#›</a:t>
            </a:fld>
            <a:endParaRPr lang="en-GB"/>
          </a:p>
        </p:txBody>
      </p:sp>
    </p:spTree>
    <p:extLst>
      <p:ext uri="{BB962C8B-B14F-4D97-AF65-F5344CB8AC3E}">
        <p14:creationId xmlns:p14="http://schemas.microsoft.com/office/powerpoint/2010/main" val="4127390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 C, 2. Sunni Muslims are more</a:t>
            </a:r>
            <a:r>
              <a:rPr lang="en-GB" baseline="0" dirty="0" smtClean="0"/>
              <a:t> likely to think that Allah has predestined everything that will happen in the universe and this is all written down in a book of decrees, ‘Only what God has decree will happen to us. He is our Master.’ Qur’an 9: 51. This is linked to Sunni belief in the supremacy of God’s will, that everything can be determined by God, but we still have a choice about how to behave. In Shi’a Islam they believe God knows what is going to happen but doesn’t decide that it will, meaning humans have complete free will. For God there is no past present and future because it is as if everything has already happened for him. God it not bound by time so there is no conflict between human freedom and the supremacy f God’s will, ‘God does not change the condition of a people unless they change what it in themselves.’ Qur’an 13:11</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3</a:t>
            </a:fld>
            <a:endParaRPr lang="en-GB"/>
          </a:p>
        </p:txBody>
      </p:sp>
    </p:spTree>
    <p:extLst>
      <p:ext uri="{BB962C8B-B14F-4D97-AF65-F5344CB8AC3E}">
        <p14:creationId xmlns:p14="http://schemas.microsoft.com/office/powerpoint/2010/main" val="3841676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Both from AQA sample materials:</a:t>
            </a:r>
            <a:r>
              <a:rPr lang="en-GB" baseline="0" dirty="0" smtClean="0"/>
              <a:t> http://filestore.aqa.org.uk/resources/rs/AQA-806213-SMS-S1.PDF</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4</a:t>
            </a:fld>
            <a:endParaRPr lang="en-GB"/>
          </a:p>
        </p:txBody>
      </p:sp>
    </p:spTree>
    <p:extLst>
      <p:ext uri="{BB962C8B-B14F-4D97-AF65-F5344CB8AC3E}">
        <p14:creationId xmlns:p14="http://schemas.microsoft.com/office/powerpoint/2010/main" val="2820296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smtClean="0"/>
              <a:t>Completed on 5</a:t>
            </a:r>
            <a:r>
              <a:rPr lang="en-GB" baseline="30000" smtClean="0"/>
              <a:t>th</a:t>
            </a:r>
            <a:r>
              <a:rPr lang="en-GB" baseline="0" smtClean="0"/>
              <a:t> June. </a:t>
            </a:r>
            <a:r>
              <a:rPr lang="en-GB" baseline="0" dirty="0" smtClean="0"/>
              <a:t>1) A service that does not follow a set structure or ritual, 2) The Divine Liturgy, 3) Palm Sunday, Maundy Thursday, Good Friday, Easter Sunday, 4) restoring harmony after relationships have broken down, 5) disciples-nations-Father, 6) Evangelism (set up to help Christians understand their faith, advertised as ‘an opportunity to explore the meaning of life’</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10</a:t>
            </a:fld>
            <a:endParaRPr lang="en-GB"/>
          </a:p>
        </p:txBody>
      </p:sp>
    </p:spTree>
    <p:extLst>
      <p:ext uri="{BB962C8B-B14F-4D97-AF65-F5344CB8AC3E}">
        <p14:creationId xmlns:p14="http://schemas.microsoft.com/office/powerpoint/2010/main" val="3215553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11</a:t>
            </a:fld>
            <a:endParaRPr lang="en-GB"/>
          </a:p>
        </p:txBody>
      </p:sp>
    </p:spTree>
    <p:extLst>
      <p:ext uri="{BB962C8B-B14F-4D97-AF65-F5344CB8AC3E}">
        <p14:creationId xmlns:p14="http://schemas.microsoft.com/office/powerpoint/2010/main" val="1791428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3/14/2018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66238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36734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57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482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5325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3/14/2018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43630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3/14/2018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35939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17614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3/14/2018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72656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60267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3690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3/14/2018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8050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51711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47823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9983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83247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0190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78775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68732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3/14/2018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75472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3/14/2018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27147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50167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3/14/2018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90247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5971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3547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3/14/2018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39678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80164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80210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84606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03401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419000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4511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375149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3/14/2018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57347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3/14/2018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018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82259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3/14/2018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15609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881076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26287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3/14/2018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47440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50666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528971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847619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930873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595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017178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204583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3/14/2018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921085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3/14/2018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165450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011563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3/14/2018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782005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342579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813300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3/14/2018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958299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8664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443792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0AAAD444-B0BB-407F-AF3C-B755CBEAE815}" type="slidenum">
              <a:rPr lang="en-GB"/>
              <a:pPr>
                <a:defRPr/>
              </a:pPr>
              <a:t>‹#›</a:t>
            </a:fld>
            <a:endParaRPr lang="en-GB"/>
          </a:p>
        </p:txBody>
      </p:sp>
    </p:spTree>
    <p:extLst>
      <p:ext uri="{BB962C8B-B14F-4D97-AF65-F5344CB8AC3E}">
        <p14:creationId xmlns:p14="http://schemas.microsoft.com/office/powerpoint/2010/main" val="377912983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07745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342510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785977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673137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89348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3/14/2018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706132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3/14/2018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057396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329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3/14/2018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715532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591357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690988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3/14/2018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664834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565657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4989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3/14/2018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slideLayout" Target="../slideLayouts/slideLayout69.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6" Type="http://schemas.openxmlformats.org/officeDocument/2006/relationships/theme" Target="../theme/theme5.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slideLayout" Target="../slideLayouts/slideLayout7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slideLayout" Target="../slideLayouts/slideLayout84.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5" Type="http://schemas.openxmlformats.org/officeDocument/2006/relationships/theme" Target="../theme/theme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slideLayout" Target="../slideLayouts/slideLayout8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3/14/2018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3/14/2018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5420605"/>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3/14/2018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290421"/>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3/14/2018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1399311"/>
      </p:ext>
    </p:extLst>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3/14/2018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3328061"/>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57" r:id="rId15"/>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3/14/2018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0506468"/>
      </p:ext>
    </p:extLst>
  </p:cSld>
  <p:clrMap bg1="dk1" tx1="lt1" bg2="dk2" tx2="lt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176" y="281354"/>
            <a:ext cx="10572000" cy="1407367"/>
          </a:xfrm>
        </p:spPr>
        <p:txBody>
          <a:bodyPr/>
          <a:lstStyle/>
          <a:p>
            <a:r>
              <a:rPr lang="en-GB" dirty="0"/>
              <a:t>Interleaving </a:t>
            </a:r>
            <a:r>
              <a:rPr lang="en-GB" dirty="0" smtClean="0"/>
              <a:t>Revision – Lesson 5</a:t>
            </a:r>
            <a:endParaRPr lang="en-GB" dirty="0"/>
          </a:p>
        </p:txBody>
      </p:sp>
      <p:sp>
        <p:nvSpPr>
          <p:cNvPr id="3" name="Subtitle 2"/>
          <p:cNvSpPr>
            <a:spLocks noGrp="1"/>
          </p:cNvSpPr>
          <p:nvPr>
            <p:ph type="subTitle" idx="1"/>
          </p:nvPr>
        </p:nvSpPr>
        <p:spPr/>
        <p:txBody>
          <a:bodyPr/>
          <a:lstStyle/>
          <a:p>
            <a:r>
              <a:rPr lang="en-GB" dirty="0"/>
              <a:t>GCSE </a:t>
            </a:r>
            <a:r>
              <a:rPr lang="en-GB" dirty="0" smtClean="0"/>
              <a:t>RS</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5176" y="3300413"/>
            <a:ext cx="6324600" cy="3305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9032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Quiz</a:t>
            </a:r>
            <a:br>
              <a:rPr lang="en-GB" dirty="0" smtClean="0"/>
            </a:br>
            <a:r>
              <a:rPr lang="en-GB" dirty="0" smtClean="0"/>
              <a:t>Christianity: practices</a:t>
            </a:r>
            <a:endParaRPr lang="en-GB" dirty="0"/>
          </a:p>
        </p:txBody>
      </p:sp>
      <p:sp>
        <p:nvSpPr>
          <p:cNvPr id="3" name="Content Placeholder 2"/>
          <p:cNvSpPr>
            <a:spLocks noGrp="1"/>
          </p:cNvSpPr>
          <p:nvPr>
            <p:ph idx="1"/>
          </p:nvPr>
        </p:nvSpPr>
        <p:spPr/>
        <p:txBody>
          <a:bodyPr/>
          <a:lstStyle/>
          <a:p>
            <a:pPr>
              <a:buFont typeface="+mj-lt"/>
              <a:buAutoNum type="arabicPeriod"/>
            </a:pPr>
            <a:r>
              <a:rPr lang="en-GB" dirty="0" smtClean="0"/>
              <a:t>What is meant by non liturgical worship?</a:t>
            </a:r>
          </a:p>
          <a:p>
            <a:pPr>
              <a:buFont typeface="+mj-lt"/>
              <a:buAutoNum type="arabicPeriod"/>
            </a:pPr>
            <a:r>
              <a:rPr lang="en-GB" dirty="0" smtClean="0"/>
              <a:t>What do Orthodox Christians call a Holy Communion service?</a:t>
            </a:r>
          </a:p>
          <a:p>
            <a:pPr>
              <a:buFont typeface="+mj-lt"/>
              <a:buAutoNum type="arabicPeriod"/>
            </a:pPr>
            <a:r>
              <a:rPr lang="en-GB" dirty="0"/>
              <a:t>Name </a:t>
            </a:r>
            <a:r>
              <a:rPr lang="en-GB" dirty="0" smtClean="0"/>
              <a:t>two events in </a:t>
            </a:r>
            <a:r>
              <a:rPr lang="en-GB" dirty="0"/>
              <a:t>Holy </a:t>
            </a:r>
            <a:r>
              <a:rPr lang="en-GB" dirty="0" smtClean="0"/>
              <a:t>Week.</a:t>
            </a:r>
          </a:p>
          <a:p>
            <a:pPr>
              <a:buFont typeface="+mj-lt"/>
              <a:buAutoNum type="arabicPeriod"/>
            </a:pPr>
            <a:r>
              <a:rPr lang="en-GB" dirty="0" smtClean="0"/>
              <a:t>What does reconciliation mean?</a:t>
            </a:r>
          </a:p>
          <a:p>
            <a:pPr>
              <a:buFont typeface="+mj-lt"/>
              <a:buAutoNum type="arabicPeriod"/>
            </a:pPr>
            <a:r>
              <a:rPr lang="en-GB" dirty="0" smtClean="0"/>
              <a:t>“Go and make _____________ of all _______________, baptising them in the name of the ___________ and of the Son and of the Holy Spirit.” Matthew 28:19-20</a:t>
            </a:r>
          </a:p>
          <a:p>
            <a:pPr>
              <a:buFont typeface="+mj-lt"/>
              <a:buAutoNum type="arabicPeriod"/>
            </a:pPr>
            <a:r>
              <a:rPr lang="en-GB" dirty="0"/>
              <a:t>What is the Alpha Course an example of</a:t>
            </a:r>
            <a:r>
              <a:rPr lang="en-GB" dirty="0" smtClean="0"/>
              <a:t>?</a:t>
            </a:r>
            <a:endParaRPr lang="en-GB" dirty="0"/>
          </a:p>
        </p:txBody>
      </p:sp>
      <p:sp>
        <p:nvSpPr>
          <p:cNvPr id="4" name="Oval 3"/>
          <p:cNvSpPr/>
          <p:nvPr/>
        </p:nvSpPr>
        <p:spPr>
          <a:xfrm>
            <a:off x="6463861" y="677917"/>
            <a:ext cx="4319752" cy="19706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t>Marking from Monday 5</a:t>
            </a:r>
            <a:r>
              <a:rPr lang="en-GB" sz="3200" b="1" baseline="30000" dirty="0" smtClean="0"/>
              <a:t>th</a:t>
            </a:r>
            <a:r>
              <a:rPr lang="en-GB" sz="3200" b="1" dirty="0" smtClean="0"/>
              <a:t> March!</a:t>
            </a:r>
            <a:endParaRPr lang="en-GB" sz="3200" b="1" dirty="0"/>
          </a:p>
        </p:txBody>
      </p:sp>
    </p:spTree>
    <p:extLst>
      <p:ext uri="{BB962C8B-B14F-4D97-AF65-F5344CB8AC3E}">
        <p14:creationId xmlns:p14="http://schemas.microsoft.com/office/powerpoint/2010/main" val="282703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 the </a:t>
            </a:r>
            <a:r>
              <a:rPr lang="en-GB" dirty="0" smtClean="0"/>
              <a:t>Teacher</a:t>
            </a:r>
            <a:br>
              <a:rPr lang="en-GB" dirty="0" smtClean="0"/>
            </a:br>
            <a:r>
              <a:rPr lang="en-GB" dirty="0" smtClean="0"/>
              <a:t>Relationships and families</a:t>
            </a:r>
            <a:endParaRPr lang="en-GB" dirty="0"/>
          </a:p>
        </p:txBody>
      </p:sp>
      <p:sp>
        <p:nvSpPr>
          <p:cNvPr id="4" name="Content Placeholder 2"/>
          <p:cNvSpPr txBox="1">
            <a:spLocks/>
          </p:cNvSpPr>
          <p:nvPr/>
        </p:nvSpPr>
        <p:spPr>
          <a:xfrm>
            <a:off x="488731" y="2374687"/>
            <a:ext cx="11036955" cy="3636511"/>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GB" sz="2400" dirty="0" smtClean="0"/>
              <a:t>As a table, come </a:t>
            </a:r>
            <a:r>
              <a:rPr lang="en-GB" sz="2400" dirty="0"/>
              <a:t>up with either </a:t>
            </a:r>
            <a:r>
              <a:rPr lang="en-GB" sz="2400" dirty="0" smtClean="0"/>
              <a:t>a 4 or 5 mark </a:t>
            </a:r>
            <a:r>
              <a:rPr lang="en-GB" sz="2400" dirty="0"/>
              <a:t>question you would like me to </a:t>
            </a:r>
            <a:r>
              <a:rPr lang="en-GB" sz="2400" dirty="0" smtClean="0"/>
              <a:t>answer about </a:t>
            </a:r>
            <a:r>
              <a:rPr lang="en-GB" sz="2400" dirty="0" smtClean="0"/>
              <a:t>Relationships and families.</a:t>
            </a:r>
            <a:endParaRPr lang="en-GB" sz="2400" dirty="0" smtClean="0"/>
          </a:p>
          <a:p>
            <a:endParaRPr lang="en-GB" sz="2400" dirty="0"/>
          </a:p>
          <a:p>
            <a:r>
              <a:rPr lang="en-GB" sz="2400" dirty="0"/>
              <a:t>I will type up and </a:t>
            </a:r>
            <a:r>
              <a:rPr lang="en-GB" sz="2400" dirty="0" smtClean="0"/>
              <a:t>add to our bank </a:t>
            </a:r>
            <a:r>
              <a:rPr lang="en-GB" sz="2400" dirty="0"/>
              <a:t>of answers.</a:t>
            </a:r>
          </a:p>
          <a:p>
            <a:endParaRPr lang="en-GB" sz="2400" dirty="0" smtClean="0"/>
          </a:p>
          <a:p>
            <a:r>
              <a:rPr lang="en-GB" sz="2400" dirty="0" smtClean="0"/>
              <a:t>You can use an existing question or </a:t>
            </a:r>
            <a:r>
              <a:rPr lang="en-GB" sz="2400" dirty="0"/>
              <a:t>make one up.</a:t>
            </a:r>
          </a:p>
        </p:txBody>
      </p:sp>
    </p:spTree>
    <p:extLst>
      <p:ext uri="{BB962C8B-B14F-4D97-AF65-F5344CB8AC3E}">
        <p14:creationId xmlns:p14="http://schemas.microsoft.com/office/powerpoint/2010/main" val="1632158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683671"/>
            <a:ext cx="10571998" cy="970450"/>
          </a:xfrm>
        </p:spPr>
        <p:txBody>
          <a:bodyPr/>
          <a:lstStyle/>
          <a:p>
            <a:r>
              <a:rPr lang="en-GB" sz="3200" dirty="0" smtClean="0"/>
              <a:t>RS Homework</a:t>
            </a:r>
            <a:br>
              <a:rPr lang="en-GB" sz="3200" dirty="0" smtClean="0"/>
            </a:br>
            <a:r>
              <a:rPr lang="en-GB" sz="3200" dirty="0" smtClean="0"/>
              <a:t>Due </a:t>
            </a:r>
            <a:r>
              <a:rPr lang="en-GB" sz="3200" smtClean="0"/>
              <a:t>Monday 19</a:t>
            </a:r>
            <a:r>
              <a:rPr lang="en-GB" sz="3200" baseline="30000" smtClean="0"/>
              <a:t>th</a:t>
            </a:r>
            <a:r>
              <a:rPr lang="en-GB" sz="3200" smtClean="0"/>
              <a:t> March</a:t>
            </a:r>
            <a:endParaRPr lang="en-GB" sz="3200" dirty="0"/>
          </a:p>
        </p:txBody>
      </p:sp>
      <p:sp>
        <p:nvSpPr>
          <p:cNvPr id="3" name="Content Placeholder 2"/>
          <p:cNvSpPr>
            <a:spLocks noGrp="1"/>
          </p:cNvSpPr>
          <p:nvPr>
            <p:ph idx="1"/>
          </p:nvPr>
        </p:nvSpPr>
        <p:spPr/>
        <p:txBody>
          <a:bodyPr>
            <a:normAutofit/>
          </a:bodyPr>
          <a:lstStyle/>
          <a:p>
            <a:r>
              <a:rPr lang="en-GB" sz="3600" dirty="0" smtClean="0"/>
              <a:t>Your HW is to complete the gaps in the knowledge organiser for </a:t>
            </a:r>
            <a:r>
              <a:rPr lang="en-GB" sz="3600" u="sng" dirty="0" smtClean="0"/>
              <a:t>Christianity: Beliefs and Teachings.</a:t>
            </a:r>
          </a:p>
          <a:p>
            <a:endParaRPr lang="en-GB" sz="3600" dirty="0"/>
          </a:p>
          <a:p>
            <a:r>
              <a:rPr lang="en-GB" sz="3600" dirty="0" smtClean="0"/>
              <a:t>Try to do it without help if you can!</a:t>
            </a:r>
            <a:endParaRPr lang="en-GB" sz="3600" dirty="0"/>
          </a:p>
        </p:txBody>
      </p:sp>
    </p:spTree>
    <p:extLst>
      <p:ext uri="{BB962C8B-B14F-4D97-AF65-F5344CB8AC3E}">
        <p14:creationId xmlns:p14="http://schemas.microsoft.com/office/powerpoint/2010/main" val="4272929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Interleaving revision- Lesson </a:t>
            </a:r>
            <a:r>
              <a:rPr lang="en-GB" dirty="0"/>
              <a:t>Format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40913801"/>
              </p:ext>
            </p:extLst>
          </p:nvPr>
        </p:nvGraphicFramePr>
        <p:xfrm>
          <a:off x="819150" y="2128716"/>
          <a:ext cx="10553700" cy="4524332"/>
        </p:xfrm>
        <a:graphic>
          <a:graphicData uri="http://schemas.openxmlformats.org/drawingml/2006/table">
            <a:tbl>
              <a:tblPr firstRow="1" bandRow="1">
                <a:tableStyleId>{073A0DAA-6AF3-43AB-8588-CEC1D06C72B9}</a:tableStyleId>
              </a:tblPr>
              <a:tblGrid>
                <a:gridCol w="3517900">
                  <a:extLst>
                    <a:ext uri="{9D8B030D-6E8A-4147-A177-3AD203B41FA5}">
                      <a16:colId xmlns:a16="http://schemas.microsoft.com/office/drawing/2014/main" xmlns="" val="3947661111"/>
                    </a:ext>
                  </a:extLst>
                </a:gridCol>
                <a:gridCol w="3517900">
                  <a:extLst>
                    <a:ext uri="{9D8B030D-6E8A-4147-A177-3AD203B41FA5}">
                      <a16:colId xmlns:a16="http://schemas.microsoft.com/office/drawing/2014/main" xmlns="" val="3925755802"/>
                    </a:ext>
                  </a:extLst>
                </a:gridCol>
                <a:gridCol w="3517900">
                  <a:extLst>
                    <a:ext uri="{9D8B030D-6E8A-4147-A177-3AD203B41FA5}">
                      <a16:colId xmlns:a16="http://schemas.microsoft.com/office/drawing/2014/main" xmlns="" val="2634118216"/>
                    </a:ext>
                  </a:extLst>
                </a:gridCol>
              </a:tblGrid>
              <a:tr h="409532">
                <a:tc>
                  <a:txBody>
                    <a:bodyPr/>
                    <a:lstStyle/>
                    <a:p>
                      <a:r>
                        <a:rPr lang="en-GB" dirty="0"/>
                        <a:t>Time </a:t>
                      </a:r>
                    </a:p>
                  </a:txBody>
                  <a:tcPr/>
                </a:tc>
                <a:tc>
                  <a:txBody>
                    <a:bodyPr/>
                    <a:lstStyle/>
                    <a:p>
                      <a:r>
                        <a:rPr lang="en-GB" dirty="0"/>
                        <a:t>Task </a:t>
                      </a:r>
                    </a:p>
                  </a:txBody>
                  <a:tcPr/>
                </a:tc>
                <a:tc>
                  <a:txBody>
                    <a:bodyPr/>
                    <a:lstStyle/>
                    <a:p>
                      <a:r>
                        <a:rPr lang="en-GB" dirty="0"/>
                        <a:t>EG of Topic </a:t>
                      </a:r>
                    </a:p>
                  </a:txBody>
                  <a:tcPr/>
                </a:tc>
                <a:extLst>
                  <a:ext uri="{0D108BD9-81ED-4DB2-BD59-A6C34878D82A}">
                    <a16:rowId xmlns:a16="http://schemas.microsoft.com/office/drawing/2014/main" xmlns="" val="13931939"/>
                  </a:ext>
                </a:extLst>
              </a:tr>
              <a:tr h="640080">
                <a:tc>
                  <a:txBody>
                    <a:bodyPr/>
                    <a:lstStyle/>
                    <a:p>
                      <a:r>
                        <a:rPr lang="en-GB" dirty="0"/>
                        <a:t>5</a:t>
                      </a:r>
                      <a:r>
                        <a:rPr lang="en-GB" baseline="0" dirty="0"/>
                        <a:t> </a:t>
                      </a:r>
                      <a:r>
                        <a:rPr lang="en-GB" dirty="0"/>
                        <a:t>minutes </a:t>
                      </a:r>
                    </a:p>
                    <a:p>
                      <a:endParaRPr lang="en-GB" dirty="0"/>
                    </a:p>
                  </a:txBody>
                  <a:tcPr/>
                </a:tc>
                <a:tc>
                  <a:txBody>
                    <a:bodyPr/>
                    <a:lstStyle/>
                    <a:p>
                      <a:r>
                        <a:rPr lang="en-GB" dirty="0"/>
                        <a:t>Answering exam questions</a:t>
                      </a:r>
                    </a:p>
                  </a:txBody>
                  <a:tcPr/>
                </a:tc>
                <a:tc>
                  <a:txBody>
                    <a:bodyPr/>
                    <a:lstStyle/>
                    <a:p>
                      <a:r>
                        <a:rPr lang="en-GB" b="1" i="1" dirty="0" smtClean="0"/>
                        <a:t>Islam:</a:t>
                      </a:r>
                      <a:r>
                        <a:rPr lang="en-GB" b="1" i="1" baseline="0" dirty="0" smtClean="0"/>
                        <a:t> beliefs and teachings</a:t>
                      </a:r>
                      <a:endParaRPr lang="en-GB" b="1" i="1" dirty="0"/>
                    </a:p>
                  </a:txBody>
                  <a:tcPr>
                    <a:solidFill>
                      <a:srgbClr val="E789E0"/>
                    </a:solidFill>
                  </a:tcPr>
                </a:tc>
                <a:extLst>
                  <a:ext uri="{0D108BD9-81ED-4DB2-BD59-A6C34878D82A}">
                    <a16:rowId xmlns:a16="http://schemas.microsoft.com/office/drawing/2014/main" xmlns="" val="1273402516"/>
                  </a:ext>
                </a:extLst>
              </a:tr>
              <a:tr h="615500">
                <a:tc>
                  <a:txBody>
                    <a:bodyPr/>
                    <a:lstStyle/>
                    <a:p>
                      <a:r>
                        <a:rPr lang="en-GB" dirty="0"/>
                        <a:t>10 minutes</a:t>
                      </a:r>
                    </a:p>
                  </a:txBody>
                  <a:tcPr/>
                </a:tc>
                <a:tc>
                  <a:txBody>
                    <a:bodyPr/>
                    <a:lstStyle/>
                    <a:p>
                      <a:r>
                        <a:rPr lang="en-GB" dirty="0"/>
                        <a:t>Marking last</a:t>
                      </a:r>
                      <a:r>
                        <a:rPr lang="en-GB" baseline="0" dirty="0"/>
                        <a:t> lesson’s question</a:t>
                      </a:r>
                      <a:endParaRPr lang="en-GB" dirty="0"/>
                    </a:p>
                  </a:txBody>
                  <a:tcPr/>
                </a:tc>
                <a:tc>
                  <a:txBody>
                    <a:bodyPr/>
                    <a:lstStyle/>
                    <a:p>
                      <a:r>
                        <a:rPr lang="en-GB" b="1" i="1" dirty="0" smtClean="0"/>
                        <a:t>Christianity:</a:t>
                      </a:r>
                      <a:r>
                        <a:rPr lang="en-GB" b="1" i="1" baseline="0" dirty="0" smtClean="0"/>
                        <a:t> beliefs and teachings</a:t>
                      </a:r>
                      <a:endParaRPr lang="en-GB" b="1" i="1" dirty="0"/>
                    </a:p>
                  </a:txBody>
                  <a:tcPr>
                    <a:solidFill>
                      <a:srgbClr val="FFDA65"/>
                    </a:solidFill>
                  </a:tcPr>
                </a:tc>
                <a:extLst>
                  <a:ext uri="{0D108BD9-81ED-4DB2-BD59-A6C34878D82A}">
                    <a16:rowId xmlns:a16="http://schemas.microsoft.com/office/drawing/2014/main" xmlns="" val="2212320811"/>
                  </a:ext>
                </a:extLst>
              </a:tr>
              <a:tr h="640080">
                <a:tc>
                  <a:txBody>
                    <a:bodyPr/>
                    <a:lstStyle/>
                    <a:p>
                      <a:r>
                        <a:rPr lang="en-GB" dirty="0"/>
                        <a:t>15 minutes </a:t>
                      </a:r>
                    </a:p>
                  </a:txBody>
                  <a:tcPr/>
                </a:tc>
                <a:tc>
                  <a:txBody>
                    <a:bodyPr/>
                    <a:lstStyle/>
                    <a:p>
                      <a:r>
                        <a:rPr lang="en-GB" dirty="0"/>
                        <a:t>Review of Content</a:t>
                      </a:r>
                    </a:p>
                    <a:p>
                      <a:endParaRPr lang="en-GB" dirty="0"/>
                    </a:p>
                  </a:txBody>
                  <a:tcPr/>
                </a:tc>
                <a:tc>
                  <a:txBody>
                    <a:bodyPr/>
                    <a:lstStyle/>
                    <a:p>
                      <a:r>
                        <a:rPr lang="en-GB" b="1" i="1" dirty="0" smtClean="0"/>
                        <a:t>Islam: practices</a:t>
                      </a:r>
                      <a:endParaRPr lang="en-GB" b="1" i="1" dirty="0"/>
                    </a:p>
                  </a:txBody>
                  <a:tcPr>
                    <a:solidFill>
                      <a:srgbClr val="66FF66"/>
                    </a:solidFill>
                  </a:tcPr>
                </a:tc>
                <a:extLst>
                  <a:ext uri="{0D108BD9-81ED-4DB2-BD59-A6C34878D82A}">
                    <a16:rowId xmlns:a16="http://schemas.microsoft.com/office/drawing/2014/main" xmlns="" val="3066001254"/>
                  </a:ext>
                </a:extLst>
              </a:tr>
              <a:tr h="640080">
                <a:tc>
                  <a:txBody>
                    <a:bodyPr/>
                    <a:lstStyle/>
                    <a:p>
                      <a:r>
                        <a:rPr lang="en-GB" dirty="0"/>
                        <a:t>20 minutes</a:t>
                      </a:r>
                    </a:p>
                  </a:txBody>
                  <a:tcPr/>
                </a:tc>
                <a:tc>
                  <a:txBody>
                    <a:bodyPr/>
                    <a:lstStyle/>
                    <a:p>
                      <a:r>
                        <a:rPr lang="en-GB" dirty="0"/>
                        <a:t>Transform Content</a:t>
                      </a:r>
                    </a:p>
                    <a:p>
                      <a:endParaRPr lang="en-GB" dirty="0"/>
                    </a:p>
                  </a:txBody>
                  <a:tcPr/>
                </a:tc>
                <a:tc>
                  <a:txBody>
                    <a:bodyPr/>
                    <a:lstStyle/>
                    <a:p>
                      <a:r>
                        <a:rPr lang="en-GB" b="1" i="1" dirty="0" smtClean="0"/>
                        <a:t>Islam: practices</a:t>
                      </a:r>
                      <a:endParaRPr lang="en-GB" b="1" i="1" dirty="0"/>
                    </a:p>
                  </a:txBody>
                  <a:tcPr>
                    <a:solidFill>
                      <a:srgbClr val="66FF66"/>
                    </a:solidFill>
                  </a:tcPr>
                </a:tc>
                <a:extLst>
                  <a:ext uri="{0D108BD9-81ED-4DB2-BD59-A6C34878D82A}">
                    <a16:rowId xmlns:a16="http://schemas.microsoft.com/office/drawing/2014/main" xmlns="" val="248921533"/>
                  </a:ext>
                </a:extLst>
              </a:tr>
              <a:tr h="640080">
                <a:tc>
                  <a:txBody>
                    <a:bodyPr/>
                    <a:lstStyle/>
                    <a:p>
                      <a:r>
                        <a:rPr lang="en-GB" dirty="0"/>
                        <a:t>5</a:t>
                      </a:r>
                      <a:r>
                        <a:rPr lang="en-GB" baseline="0" dirty="0"/>
                        <a:t> </a:t>
                      </a:r>
                      <a:r>
                        <a:rPr lang="en-GB" dirty="0"/>
                        <a:t>minutes</a:t>
                      </a:r>
                    </a:p>
                  </a:txBody>
                  <a:tcPr/>
                </a:tc>
                <a:tc>
                  <a:txBody>
                    <a:bodyPr/>
                    <a:lstStyle/>
                    <a:p>
                      <a:r>
                        <a:rPr lang="en-GB" dirty="0"/>
                        <a:t>Quiz</a:t>
                      </a:r>
                    </a:p>
                    <a:p>
                      <a:endParaRPr lang="en-GB" dirty="0"/>
                    </a:p>
                  </a:txBody>
                  <a:tcPr/>
                </a:tc>
                <a:tc>
                  <a:txBody>
                    <a:bodyPr/>
                    <a:lstStyle/>
                    <a:p>
                      <a:r>
                        <a:rPr lang="en-GB" b="1" i="1" dirty="0" smtClean="0"/>
                        <a:t>Christianity:</a:t>
                      </a:r>
                      <a:r>
                        <a:rPr lang="en-GB" b="1" i="1" baseline="0" dirty="0" smtClean="0"/>
                        <a:t> practices</a:t>
                      </a:r>
                      <a:endParaRPr lang="en-GB" b="1" i="1" dirty="0"/>
                    </a:p>
                  </a:txBody>
                  <a:tcPr>
                    <a:solidFill>
                      <a:srgbClr val="BD92DE"/>
                    </a:solidFill>
                  </a:tcPr>
                </a:tc>
                <a:extLst>
                  <a:ext uri="{0D108BD9-81ED-4DB2-BD59-A6C34878D82A}">
                    <a16:rowId xmlns:a16="http://schemas.microsoft.com/office/drawing/2014/main" xmlns="" val="2243351559"/>
                  </a:ext>
                </a:extLst>
              </a:tr>
              <a:tr h="914400">
                <a:tc>
                  <a:txBody>
                    <a:bodyPr/>
                    <a:lstStyle/>
                    <a:p>
                      <a:r>
                        <a:rPr lang="en-GB" dirty="0"/>
                        <a:t>5 minutes </a:t>
                      </a:r>
                    </a:p>
                  </a:txBody>
                  <a:tcPr/>
                </a:tc>
                <a:tc>
                  <a:txBody>
                    <a:bodyPr/>
                    <a:lstStyle/>
                    <a:p>
                      <a:r>
                        <a:rPr lang="en-GB" dirty="0"/>
                        <a:t>Test</a:t>
                      </a:r>
                      <a:r>
                        <a:rPr lang="en-GB" baseline="0" dirty="0"/>
                        <a:t> the </a:t>
                      </a:r>
                      <a:r>
                        <a:rPr lang="en-GB" baseline="0" dirty="0" smtClean="0"/>
                        <a:t>teacher</a:t>
                      </a:r>
                      <a:endParaRPr lang="en-GB" dirty="0"/>
                    </a:p>
                  </a:txBody>
                  <a:tcPr/>
                </a:tc>
                <a:tc>
                  <a:txBody>
                    <a:bodyPr/>
                    <a:lstStyle/>
                    <a:p>
                      <a:r>
                        <a:rPr lang="en-GB" b="1" i="1" dirty="0" smtClean="0"/>
                        <a:t>Relationships</a:t>
                      </a:r>
                      <a:r>
                        <a:rPr lang="en-GB" b="1" i="1" baseline="0" dirty="0" smtClean="0"/>
                        <a:t> and families</a:t>
                      </a:r>
                      <a:endParaRPr lang="en-GB" b="1" i="1" dirty="0"/>
                    </a:p>
                  </a:txBody>
                  <a:tcPr>
                    <a:solidFill>
                      <a:srgbClr val="84CFF0"/>
                    </a:solidFill>
                  </a:tcPr>
                </a:tc>
                <a:extLst>
                  <a:ext uri="{0D108BD9-81ED-4DB2-BD59-A6C34878D82A}">
                    <a16:rowId xmlns:a16="http://schemas.microsoft.com/office/drawing/2014/main" xmlns="" val="4111639364"/>
                  </a:ext>
                </a:extLst>
              </a:tr>
            </a:tbl>
          </a:graphicData>
        </a:graphic>
      </p:graphicFrame>
    </p:spTree>
    <p:extLst>
      <p:ext uri="{BB962C8B-B14F-4D97-AF65-F5344CB8AC3E}">
        <p14:creationId xmlns:p14="http://schemas.microsoft.com/office/powerpoint/2010/main" val="311122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practice</a:t>
            </a:r>
            <a:br>
              <a:rPr lang="en-GB" dirty="0" smtClean="0"/>
            </a:br>
            <a:r>
              <a:rPr lang="en-GB" dirty="0" smtClean="0"/>
              <a:t>Islam: Beliefs and teachings</a:t>
            </a:r>
            <a:endParaRPr lang="en-GB" dirty="0"/>
          </a:p>
        </p:txBody>
      </p:sp>
      <p:sp>
        <p:nvSpPr>
          <p:cNvPr id="3" name="Content Placeholder 2"/>
          <p:cNvSpPr>
            <a:spLocks noGrp="1"/>
          </p:cNvSpPr>
          <p:nvPr>
            <p:ph idx="1"/>
          </p:nvPr>
        </p:nvSpPr>
        <p:spPr/>
        <p:txBody>
          <a:bodyPr>
            <a:normAutofit/>
          </a:bodyPr>
          <a:lstStyle/>
          <a:p>
            <a:pPr marL="457200" indent="-457200">
              <a:buAutoNum type="arabicParenR"/>
            </a:pPr>
            <a:r>
              <a:rPr lang="en-GB" sz="2400" dirty="0" smtClean="0"/>
              <a:t>Which one of the following best describes the meaning of </a:t>
            </a:r>
            <a:r>
              <a:rPr lang="en-GB" sz="2400" dirty="0" err="1" smtClean="0"/>
              <a:t>Risalah</a:t>
            </a:r>
            <a:r>
              <a:rPr lang="en-GB" sz="2400" dirty="0" smtClean="0"/>
              <a:t>? (1 mark) </a:t>
            </a:r>
          </a:p>
          <a:p>
            <a:pPr marL="0" indent="0">
              <a:buNone/>
            </a:pPr>
            <a:r>
              <a:rPr lang="en-GB" sz="2400" dirty="0" smtClean="0"/>
              <a:t>A. Tawhid	B. Justice		C. </a:t>
            </a:r>
            <a:r>
              <a:rPr lang="en-GB" sz="2400" dirty="0" err="1" smtClean="0"/>
              <a:t>Prophethood</a:t>
            </a:r>
            <a:r>
              <a:rPr lang="en-GB" sz="2400" dirty="0" smtClean="0"/>
              <a:t>	D. Predestination</a:t>
            </a:r>
          </a:p>
          <a:p>
            <a:pPr marL="0" indent="0">
              <a:buNone/>
            </a:pPr>
            <a:endParaRPr lang="en-GB" sz="2400" dirty="0"/>
          </a:p>
          <a:p>
            <a:pPr marL="0" indent="0">
              <a:buNone/>
            </a:pPr>
            <a:r>
              <a:rPr lang="en-GB" sz="2400" dirty="0" smtClean="0"/>
              <a:t>2) Explain two Muslim teachings about predestination (Al </a:t>
            </a:r>
            <a:r>
              <a:rPr lang="en-GB" sz="2400" dirty="0" err="1" smtClean="0"/>
              <a:t>Qadr</a:t>
            </a:r>
            <a:r>
              <a:rPr lang="en-GB" sz="2400" dirty="0" smtClean="0"/>
              <a:t>). Refer to scripture or sacred writings in your answer. (5 marks)</a:t>
            </a:r>
            <a:endParaRPr lang="en-GB" sz="2400" dirty="0"/>
          </a:p>
        </p:txBody>
      </p:sp>
    </p:spTree>
    <p:extLst>
      <p:ext uri="{BB962C8B-B14F-4D97-AF65-F5344CB8AC3E}">
        <p14:creationId xmlns:p14="http://schemas.microsoft.com/office/powerpoint/2010/main" val="671100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Marking Last Week’s Question</a:t>
            </a:r>
            <a:br>
              <a:rPr lang="en-GB" dirty="0"/>
            </a:br>
            <a:r>
              <a:rPr lang="en-GB" dirty="0" smtClean="0"/>
              <a:t>Christianity: beliefs and teachings</a:t>
            </a:r>
            <a:endParaRPr lang="en-GB" dirty="0"/>
          </a:p>
        </p:txBody>
      </p:sp>
      <p:sp>
        <p:nvSpPr>
          <p:cNvPr id="3" name="Content Placeholder 2"/>
          <p:cNvSpPr>
            <a:spLocks noGrp="1"/>
          </p:cNvSpPr>
          <p:nvPr>
            <p:ph idx="1"/>
          </p:nvPr>
        </p:nvSpPr>
        <p:spPr/>
        <p:txBody>
          <a:bodyPr>
            <a:normAutofit/>
          </a:bodyPr>
          <a:lstStyle/>
          <a:p>
            <a:pPr marL="457200" indent="-457200">
              <a:buFont typeface="Wingdings 2" charset="2"/>
              <a:buAutoNum type="arabicParenR"/>
            </a:pPr>
            <a:r>
              <a:rPr lang="en-GB" sz="2800" dirty="0"/>
              <a:t>Which one of the following is the book in the Bible in which the story of Creation can be found? (1 mark) </a:t>
            </a:r>
          </a:p>
          <a:p>
            <a:pPr marL="0" indent="0">
              <a:buNone/>
            </a:pPr>
            <a:r>
              <a:rPr lang="en-GB" sz="2800" dirty="0"/>
              <a:t>A. Exodus B. Genesis C. Proverbs D. Revelation </a:t>
            </a:r>
          </a:p>
          <a:p>
            <a:pPr marL="0" indent="0">
              <a:buNone/>
            </a:pPr>
            <a:endParaRPr lang="en-GB" sz="2800" dirty="0"/>
          </a:p>
          <a:p>
            <a:pPr marL="0" indent="0">
              <a:buNone/>
            </a:pPr>
            <a:r>
              <a:rPr lang="en-GB" sz="2800" dirty="0"/>
              <a:t>2) Explain two Christian teachings about judgement. Refer to sacred writings or another source of Christian belief and teaching in your answer. (5 marks)</a:t>
            </a:r>
          </a:p>
        </p:txBody>
      </p:sp>
      <p:pic>
        <p:nvPicPr>
          <p:cNvPr id="4" name="Picture 3"/>
          <p:cNvPicPr>
            <a:picLocks noChangeAspect="1"/>
          </p:cNvPicPr>
          <p:nvPr/>
        </p:nvPicPr>
        <p:blipFill>
          <a:blip r:embed="rId3"/>
          <a:stretch>
            <a:fillRect/>
          </a:stretch>
        </p:blipFill>
        <p:spPr>
          <a:xfrm>
            <a:off x="10437324" y="306229"/>
            <a:ext cx="1571405" cy="1147185"/>
          </a:xfrm>
          <a:prstGeom prst="rect">
            <a:avLst/>
          </a:prstGeom>
        </p:spPr>
      </p:pic>
      <p:sp>
        <p:nvSpPr>
          <p:cNvPr id="5" name="Rounded Rectangle 4"/>
          <p:cNvSpPr/>
          <p:nvPr/>
        </p:nvSpPr>
        <p:spPr>
          <a:xfrm>
            <a:off x="5745926" y="1453414"/>
            <a:ext cx="4536830" cy="1242646"/>
          </a:xfrm>
          <a:prstGeom prst="roundRect">
            <a:avLst/>
          </a:pr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chemeClr val="bg2"/>
                </a:solidFill>
              </a:rPr>
              <a:t>Give yourself a mark for each answer and a ‘to improve I need to…’</a:t>
            </a:r>
            <a:endParaRPr lang="en-GB" sz="2000" b="1" dirty="0">
              <a:solidFill>
                <a:schemeClr val="bg2"/>
              </a:solidFill>
            </a:endParaRPr>
          </a:p>
        </p:txBody>
      </p:sp>
    </p:spTree>
    <p:extLst>
      <p:ext uri="{BB962C8B-B14F-4D97-AF65-F5344CB8AC3E}">
        <p14:creationId xmlns:p14="http://schemas.microsoft.com/office/powerpoint/2010/main" val="141190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627" y="541781"/>
            <a:ext cx="11408276" cy="970450"/>
          </a:xfrm>
        </p:spPr>
        <p:txBody>
          <a:bodyPr/>
          <a:lstStyle/>
          <a:p>
            <a:r>
              <a:rPr lang="en-GB" sz="2800" dirty="0" smtClean="0"/>
              <a:t>Review</a:t>
            </a:r>
            <a:br>
              <a:rPr lang="en-GB" sz="2800" dirty="0" smtClean="0"/>
            </a:br>
            <a:r>
              <a:rPr lang="en-GB" sz="2800" dirty="0" smtClean="0"/>
              <a:t>Islam: practices </a:t>
            </a:r>
            <a:endParaRPr lang="en-GB" sz="2800" dirty="0"/>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938975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46592" y="-253898"/>
            <a:ext cx="10972800" cy="1143001"/>
          </a:xfrm>
        </p:spPr>
        <p:txBody>
          <a:bodyPr/>
          <a:lstStyle/>
          <a:p>
            <a:pPr eaLnBrk="1" hangingPunct="1"/>
            <a:r>
              <a:rPr lang="en-GB" altLang="en-US" sz="3600" dirty="0" smtClean="0"/>
              <a:t>Prayer in Islam (Salah)</a:t>
            </a:r>
          </a:p>
        </p:txBody>
      </p:sp>
      <p:sp>
        <p:nvSpPr>
          <p:cNvPr id="5123" name="Text Box 4"/>
          <p:cNvSpPr txBox="1">
            <a:spLocks noChangeArrowheads="1"/>
          </p:cNvSpPr>
          <p:nvPr/>
        </p:nvSpPr>
        <p:spPr bwMode="auto">
          <a:xfrm>
            <a:off x="94596" y="940852"/>
            <a:ext cx="11861327" cy="5493812"/>
          </a:xfrm>
          <a:prstGeom prst="rect">
            <a:avLst/>
          </a:prstGeom>
          <a:noFill/>
          <a:ln w="9525">
            <a:solidFill>
              <a:srgbClr val="FF33CC"/>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b="1" u="sng" dirty="0" smtClean="0"/>
              <a:t>Sunni Muslims</a:t>
            </a:r>
            <a:endParaRPr lang="en-GB" altLang="en-US" b="1" u="sng" dirty="0"/>
          </a:p>
          <a:p>
            <a:pPr eaLnBrk="1" hangingPunct="1">
              <a:spcBef>
                <a:spcPct val="50000"/>
              </a:spcBef>
            </a:pPr>
            <a:r>
              <a:rPr lang="en-GB" altLang="en-US" dirty="0" smtClean="0"/>
              <a:t>Required to pray 5 times daily:</a:t>
            </a:r>
          </a:p>
          <a:p>
            <a:pPr eaLnBrk="1" hangingPunct="1">
              <a:spcBef>
                <a:spcPct val="50000"/>
              </a:spcBef>
            </a:pPr>
            <a:r>
              <a:rPr lang="en-GB" altLang="en-US" dirty="0" err="1" smtClean="0"/>
              <a:t>Fajr</a:t>
            </a:r>
            <a:r>
              <a:rPr lang="en-GB" altLang="en-US" dirty="0" smtClean="0"/>
              <a:t>- just before sunrise</a:t>
            </a:r>
          </a:p>
          <a:p>
            <a:pPr eaLnBrk="1" hangingPunct="1">
              <a:spcBef>
                <a:spcPct val="50000"/>
              </a:spcBef>
            </a:pPr>
            <a:r>
              <a:rPr lang="en-GB" altLang="en-US" dirty="0" err="1" smtClean="0"/>
              <a:t>Zuhr</a:t>
            </a:r>
            <a:r>
              <a:rPr lang="en-GB" altLang="en-US" dirty="0" smtClean="0"/>
              <a:t>- just after midday</a:t>
            </a:r>
          </a:p>
          <a:p>
            <a:pPr eaLnBrk="1" hangingPunct="1">
              <a:spcBef>
                <a:spcPct val="50000"/>
              </a:spcBef>
            </a:pPr>
            <a:r>
              <a:rPr lang="en-GB" altLang="en-US" dirty="0" err="1" smtClean="0"/>
              <a:t>Asr</a:t>
            </a:r>
            <a:r>
              <a:rPr lang="en-GB" altLang="en-US" dirty="0" smtClean="0"/>
              <a:t>- Afternoon</a:t>
            </a:r>
          </a:p>
          <a:p>
            <a:pPr eaLnBrk="1" hangingPunct="1">
              <a:spcBef>
                <a:spcPct val="50000"/>
              </a:spcBef>
            </a:pPr>
            <a:r>
              <a:rPr lang="en-GB" altLang="en-US" dirty="0" err="1" smtClean="0"/>
              <a:t>Maghrib</a:t>
            </a:r>
            <a:r>
              <a:rPr lang="en-GB" altLang="en-US" dirty="0" smtClean="0"/>
              <a:t>- just after sunset</a:t>
            </a:r>
          </a:p>
          <a:p>
            <a:pPr eaLnBrk="1" hangingPunct="1">
              <a:spcBef>
                <a:spcPct val="50000"/>
              </a:spcBef>
            </a:pPr>
            <a:r>
              <a:rPr lang="en-GB" altLang="en-US" dirty="0" err="1" smtClean="0"/>
              <a:t>Isha</a:t>
            </a:r>
            <a:r>
              <a:rPr lang="en-GB" altLang="en-US" dirty="0" smtClean="0"/>
              <a:t>- Night</a:t>
            </a:r>
          </a:p>
          <a:p>
            <a:pPr eaLnBrk="1" hangingPunct="1">
              <a:spcBef>
                <a:spcPct val="50000"/>
              </a:spcBef>
            </a:pPr>
            <a:r>
              <a:rPr lang="en-GB" altLang="en-US" b="1" u="sng" dirty="0" smtClean="0"/>
              <a:t>Shi’a Muslims</a:t>
            </a:r>
          </a:p>
          <a:p>
            <a:pPr eaLnBrk="1" hangingPunct="1">
              <a:spcBef>
                <a:spcPct val="50000"/>
              </a:spcBef>
            </a:pPr>
            <a:r>
              <a:rPr lang="en-GB" altLang="en-US" dirty="0" smtClean="0"/>
              <a:t>Pray 3 times daily. Midday and afternoon prayers are combined, as are the sunset and night prayers.</a:t>
            </a:r>
          </a:p>
          <a:p>
            <a:pPr eaLnBrk="1" hangingPunct="1">
              <a:spcBef>
                <a:spcPct val="50000"/>
              </a:spcBef>
            </a:pPr>
            <a:r>
              <a:rPr lang="en-GB" altLang="en-US" b="1" u="sng" dirty="0"/>
              <a:t>Preparations</a:t>
            </a:r>
          </a:p>
          <a:p>
            <a:pPr eaLnBrk="1" hangingPunct="1">
              <a:spcBef>
                <a:spcPct val="50000"/>
              </a:spcBef>
            </a:pPr>
            <a:r>
              <a:rPr lang="en-GB" altLang="en-US" dirty="0"/>
              <a:t>Wudu, ritual washing, must take place using running water so the worshiper is spiritually pure. Instructions are in the Qur’an: ‘wash your faces and your hands up to the elbows, wipe your heads, wash your feet up to the ankles and if required wash your whole body.’ Qur’an 5:6</a:t>
            </a:r>
          </a:p>
          <a:p>
            <a:pPr eaLnBrk="1" hangingPunct="1">
              <a:spcBef>
                <a:spcPct val="50000"/>
              </a:spcBef>
            </a:pPr>
            <a:r>
              <a:rPr lang="en-GB" altLang="en-US" dirty="0"/>
              <a:t>Two washrooms in mosques: one for men, one for women. If water is unavailable sand can be used. </a:t>
            </a:r>
          </a:p>
        </p:txBody>
      </p:sp>
      <p:sp>
        <p:nvSpPr>
          <p:cNvPr id="5124" name="Text Box 5"/>
          <p:cNvSpPr txBox="1">
            <a:spLocks noChangeArrowheads="1"/>
          </p:cNvSpPr>
          <p:nvPr/>
        </p:nvSpPr>
        <p:spPr bwMode="auto">
          <a:xfrm>
            <a:off x="5397064" y="226952"/>
            <a:ext cx="6663558" cy="3416320"/>
          </a:xfrm>
          <a:prstGeom prst="rect">
            <a:avLst/>
          </a:prstGeom>
          <a:solidFill>
            <a:schemeClr val="bg1"/>
          </a:solidFill>
          <a:ln w="9525">
            <a:solidFill>
              <a:srgbClr val="6600FF"/>
            </a:solidFill>
            <a:miter lim="800000"/>
            <a:headEnd/>
            <a:tailEnd/>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b="1" u="sng" dirty="0" smtClean="0"/>
              <a:t>Carrying out prayer</a:t>
            </a:r>
          </a:p>
          <a:p>
            <a:pPr eaLnBrk="1" hangingPunct="1">
              <a:spcBef>
                <a:spcPct val="50000"/>
              </a:spcBef>
            </a:pPr>
            <a:r>
              <a:rPr lang="en-GB" altLang="en-US" dirty="0" smtClean="0"/>
              <a:t>Muslims must face Makkah so they are focused on a place associated with God, God should be the focus of their lives. Outside the mosque a compass may be used to find the direction.</a:t>
            </a:r>
          </a:p>
          <a:p>
            <a:pPr eaLnBrk="1" hangingPunct="1">
              <a:spcBef>
                <a:spcPct val="50000"/>
              </a:spcBef>
            </a:pPr>
            <a:r>
              <a:rPr lang="en-GB" altLang="en-US" dirty="0" smtClean="0"/>
              <a:t>In a mosque there will be a </a:t>
            </a:r>
            <a:r>
              <a:rPr lang="en-GB" altLang="en-US" dirty="0" err="1" smtClean="0"/>
              <a:t>qiblah</a:t>
            </a:r>
            <a:r>
              <a:rPr lang="en-GB" altLang="en-US" dirty="0" smtClean="0"/>
              <a:t> wall with a </a:t>
            </a:r>
            <a:r>
              <a:rPr lang="en-GB" altLang="en-US" dirty="0" err="1" smtClean="0"/>
              <a:t>mihrab</a:t>
            </a:r>
            <a:r>
              <a:rPr lang="en-GB" altLang="en-US" dirty="0" smtClean="0"/>
              <a:t>, semi-circular niche, to show the exact direction.</a:t>
            </a:r>
            <a:r>
              <a:rPr lang="en-GB" altLang="en-US" dirty="0"/>
              <a:t> </a:t>
            </a:r>
            <a:r>
              <a:rPr lang="en-GB" altLang="en-US" dirty="0" smtClean="0"/>
              <a:t>Carpets are often patterned to reflect prayer mats which again help to pray in the right way. An imam leads prayer for men, and his voice is often played on speakers for the women, who pray separately from men.</a:t>
            </a:r>
          </a:p>
        </p:txBody>
      </p:sp>
    </p:spTree>
    <p:extLst>
      <p:ext uri="{BB962C8B-B14F-4D97-AF65-F5344CB8AC3E}">
        <p14:creationId xmlns:p14="http://schemas.microsoft.com/office/powerpoint/2010/main" val="33449708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bg/>
                                          </p:spTgt>
                                        </p:tgtEl>
                                        <p:attrNameLst>
                                          <p:attrName>style.visibility</p:attrName>
                                        </p:attrNameLst>
                                      </p:cBhvr>
                                      <p:to>
                                        <p:strVal val="visible"/>
                                      </p:to>
                                    </p:set>
                                    <p:anim calcmode="lin" valueType="num">
                                      <p:cBhvr additive="base">
                                        <p:cTn id="7" dur="500" fill="hold"/>
                                        <p:tgtEl>
                                          <p:spTgt spid="512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123">
                                            <p:txEl>
                                              <p:pRg st="0" end="0"/>
                                            </p:txEl>
                                          </p:spTgt>
                                        </p:tgtEl>
                                        <p:attrNameLst>
                                          <p:attrName>style.visibility</p:attrName>
                                        </p:attrNameLst>
                                      </p:cBhvr>
                                      <p:to>
                                        <p:strVal val="visible"/>
                                      </p:to>
                                    </p:set>
                                    <p:anim calcmode="lin" valueType="num">
                                      <p:cBhvr additive="base">
                                        <p:cTn id="11"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123">
                                            <p:txEl>
                                              <p:pRg st="1" end="1"/>
                                            </p:txEl>
                                          </p:spTgt>
                                        </p:tgtEl>
                                        <p:attrNameLst>
                                          <p:attrName>style.visibility</p:attrName>
                                        </p:attrNameLst>
                                      </p:cBhvr>
                                      <p:to>
                                        <p:strVal val="visible"/>
                                      </p:to>
                                    </p:set>
                                    <p:anim calcmode="lin" valueType="num">
                                      <p:cBhvr additive="base">
                                        <p:cTn id="15"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12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123">
                                            <p:txEl>
                                              <p:pRg st="3" end="3"/>
                                            </p:txEl>
                                          </p:spTgt>
                                        </p:tgtEl>
                                        <p:attrNameLst>
                                          <p:attrName>style.visibility</p:attrName>
                                        </p:attrNameLst>
                                      </p:cBhvr>
                                      <p:to>
                                        <p:strVal val="visible"/>
                                      </p:to>
                                    </p:set>
                                    <p:anim calcmode="lin" valueType="num">
                                      <p:cBhvr additive="base">
                                        <p:cTn id="23"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12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 calcmode="lin" valueType="num">
                                      <p:cBhvr additive="base">
                                        <p:cTn id="27"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12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123">
                                            <p:txEl>
                                              <p:pRg st="5" end="5"/>
                                            </p:txEl>
                                          </p:spTgt>
                                        </p:tgtEl>
                                        <p:attrNameLst>
                                          <p:attrName>style.visibility</p:attrName>
                                        </p:attrNameLst>
                                      </p:cBhvr>
                                      <p:to>
                                        <p:strVal val="visible"/>
                                      </p:to>
                                    </p:set>
                                    <p:anim calcmode="lin" valueType="num">
                                      <p:cBhvr additive="base">
                                        <p:cTn id="31"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123">
                                            <p:txEl>
                                              <p:pRg st="6" end="6"/>
                                            </p:txEl>
                                          </p:spTgt>
                                        </p:tgtEl>
                                        <p:attrNameLst>
                                          <p:attrName>style.visibility</p:attrName>
                                        </p:attrNameLst>
                                      </p:cBhvr>
                                      <p:to>
                                        <p:strVal val="visible"/>
                                      </p:to>
                                    </p:set>
                                    <p:anim calcmode="lin" valueType="num">
                                      <p:cBhvr additive="base">
                                        <p:cTn id="35"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12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123">
                                            <p:txEl>
                                              <p:pRg st="7" end="7"/>
                                            </p:txEl>
                                          </p:spTgt>
                                        </p:tgtEl>
                                        <p:attrNameLst>
                                          <p:attrName>style.visibility</p:attrName>
                                        </p:attrNameLst>
                                      </p:cBhvr>
                                      <p:to>
                                        <p:strVal val="visible"/>
                                      </p:to>
                                    </p:set>
                                    <p:anim calcmode="lin" valueType="num">
                                      <p:cBhvr additive="base">
                                        <p:cTn id="39" dur="500" fill="hold"/>
                                        <p:tgtEl>
                                          <p:spTgt spid="512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12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123">
                                            <p:txEl>
                                              <p:pRg st="8" end="8"/>
                                            </p:txEl>
                                          </p:spTgt>
                                        </p:tgtEl>
                                        <p:attrNameLst>
                                          <p:attrName>style.visibility</p:attrName>
                                        </p:attrNameLst>
                                      </p:cBhvr>
                                      <p:to>
                                        <p:strVal val="visible"/>
                                      </p:to>
                                    </p:set>
                                    <p:anim calcmode="lin" valueType="num">
                                      <p:cBhvr additive="base">
                                        <p:cTn id="43" dur="500" fill="hold"/>
                                        <p:tgtEl>
                                          <p:spTgt spid="512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5123">
                                            <p:txEl>
                                              <p:pRg st="9" end="9"/>
                                            </p:txEl>
                                          </p:spTgt>
                                        </p:tgtEl>
                                        <p:attrNameLst>
                                          <p:attrName>style.visibility</p:attrName>
                                        </p:attrNameLst>
                                      </p:cBhvr>
                                      <p:to>
                                        <p:strVal val="visible"/>
                                      </p:to>
                                    </p:set>
                                    <p:anim calcmode="lin" valueType="num">
                                      <p:cBhvr additive="base">
                                        <p:cTn id="47" dur="500" fill="hold"/>
                                        <p:tgtEl>
                                          <p:spTgt spid="512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12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123">
                                            <p:txEl>
                                              <p:pRg st="10" end="10"/>
                                            </p:txEl>
                                          </p:spTgt>
                                        </p:tgtEl>
                                        <p:attrNameLst>
                                          <p:attrName>style.visibility</p:attrName>
                                        </p:attrNameLst>
                                      </p:cBhvr>
                                      <p:to>
                                        <p:strVal val="visible"/>
                                      </p:to>
                                    </p:set>
                                    <p:anim calcmode="lin" valueType="num">
                                      <p:cBhvr additive="base">
                                        <p:cTn id="51" dur="500" fill="hold"/>
                                        <p:tgtEl>
                                          <p:spTgt spid="512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5123">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5123">
                                            <p:txEl>
                                              <p:pRg st="11" end="11"/>
                                            </p:txEl>
                                          </p:spTgt>
                                        </p:tgtEl>
                                        <p:attrNameLst>
                                          <p:attrName>style.visibility</p:attrName>
                                        </p:attrNameLst>
                                      </p:cBhvr>
                                      <p:to>
                                        <p:strVal val="visible"/>
                                      </p:to>
                                    </p:set>
                                    <p:anim calcmode="lin" valueType="num">
                                      <p:cBhvr additive="base">
                                        <p:cTn id="55" dur="500" fill="hold"/>
                                        <p:tgtEl>
                                          <p:spTgt spid="512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12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5124">
                                            <p:bg/>
                                          </p:spTgt>
                                        </p:tgtEl>
                                        <p:attrNameLst>
                                          <p:attrName>style.visibility</p:attrName>
                                        </p:attrNameLst>
                                      </p:cBhvr>
                                      <p:to>
                                        <p:strVal val="visible"/>
                                      </p:to>
                                    </p:set>
                                    <p:animEffect transition="in" filter="wipe(down)">
                                      <p:cBhvr>
                                        <p:cTn id="61" dur="500"/>
                                        <p:tgtEl>
                                          <p:spTgt spid="5124">
                                            <p:bg/>
                                          </p:spTgt>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5124">
                                            <p:txEl>
                                              <p:pRg st="0" end="0"/>
                                            </p:txEl>
                                          </p:spTgt>
                                        </p:tgtEl>
                                        <p:attrNameLst>
                                          <p:attrName>style.visibility</p:attrName>
                                        </p:attrNameLst>
                                      </p:cBhvr>
                                      <p:to>
                                        <p:strVal val="visible"/>
                                      </p:to>
                                    </p:set>
                                    <p:animEffect transition="in" filter="wipe(down)">
                                      <p:cBhvr>
                                        <p:cTn id="64" dur="500"/>
                                        <p:tgtEl>
                                          <p:spTgt spid="5124">
                                            <p:txEl>
                                              <p:pRg st="0" end="0"/>
                                            </p:txEl>
                                          </p:spTgt>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5124">
                                            <p:txEl>
                                              <p:pRg st="1" end="1"/>
                                            </p:txEl>
                                          </p:spTgt>
                                        </p:tgtEl>
                                        <p:attrNameLst>
                                          <p:attrName>style.visibility</p:attrName>
                                        </p:attrNameLst>
                                      </p:cBhvr>
                                      <p:to>
                                        <p:strVal val="visible"/>
                                      </p:to>
                                    </p:set>
                                    <p:animEffect transition="in" filter="wipe(down)">
                                      <p:cBhvr>
                                        <p:cTn id="67" dur="500"/>
                                        <p:tgtEl>
                                          <p:spTgt spid="5124">
                                            <p:txEl>
                                              <p:pRg st="1" end="1"/>
                                            </p:txEl>
                                          </p:spTgt>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5124">
                                            <p:txEl>
                                              <p:pRg st="2" end="2"/>
                                            </p:txEl>
                                          </p:spTgt>
                                        </p:tgtEl>
                                        <p:attrNameLst>
                                          <p:attrName>style.visibility</p:attrName>
                                        </p:attrNameLst>
                                      </p:cBhvr>
                                      <p:to>
                                        <p:strVal val="visible"/>
                                      </p:to>
                                    </p:set>
                                    <p:animEffect transition="in" filter="wipe(down)">
                                      <p:cBhvr>
                                        <p:cTn id="70" dur="500"/>
                                        <p:tgtEl>
                                          <p:spTgt spid="51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allAtOnce" animBg="1"/>
      <p:bldP spid="5124"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46592" y="-253898"/>
            <a:ext cx="10972800" cy="1143001"/>
          </a:xfrm>
        </p:spPr>
        <p:txBody>
          <a:bodyPr/>
          <a:lstStyle/>
          <a:p>
            <a:pPr eaLnBrk="1" hangingPunct="1"/>
            <a:r>
              <a:rPr lang="en-GB" altLang="en-US" sz="3600" dirty="0" smtClean="0"/>
              <a:t>More on Salah</a:t>
            </a:r>
          </a:p>
        </p:txBody>
      </p:sp>
      <p:sp>
        <p:nvSpPr>
          <p:cNvPr id="5123" name="Text Box 4"/>
          <p:cNvSpPr txBox="1">
            <a:spLocks noChangeArrowheads="1"/>
          </p:cNvSpPr>
          <p:nvPr/>
        </p:nvSpPr>
        <p:spPr bwMode="auto">
          <a:xfrm>
            <a:off x="94595" y="940851"/>
            <a:ext cx="7583211" cy="5632311"/>
          </a:xfrm>
          <a:prstGeom prst="rect">
            <a:avLst/>
          </a:prstGeom>
          <a:noFill/>
          <a:ln w="9525">
            <a:solidFill>
              <a:srgbClr val="FF33CC"/>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2000" b="1" u="sng" dirty="0" err="1" smtClean="0"/>
              <a:t>Rak’ah</a:t>
            </a:r>
            <a:r>
              <a:rPr lang="en-GB" altLang="en-US" sz="2000" b="1" u="sng" dirty="0" smtClean="0"/>
              <a:t> and </a:t>
            </a:r>
            <a:r>
              <a:rPr lang="en-GB" altLang="en-US" sz="2000" b="1" u="sng" dirty="0" err="1" smtClean="0"/>
              <a:t>Du’a</a:t>
            </a:r>
            <a:endParaRPr lang="en-GB" altLang="en-US" sz="2000" b="1" u="sng" dirty="0" smtClean="0"/>
          </a:p>
          <a:p>
            <a:pPr eaLnBrk="1" hangingPunct="1">
              <a:spcBef>
                <a:spcPct val="50000"/>
              </a:spcBef>
            </a:pPr>
            <a:r>
              <a:rPr lang="en-GB" altLang="en-US" sz="2000" dirty="0" smtClean="0"/>
              <a:t>Daily prayers are made up of </a:t>
            </a:r>
            <a:r>
              <a:rPr lang="en-GB" altLang="en-US" sz="2000" dirty="0" err="1" smtClean="0"/>
              <a:t>rak’ah</a:t>
            </a:r>
            <a:r>
              <a:rPr lang="en-GB" altLang="en-US" sz="2000" dirty="0" smtClean="0"/>
              <a:t>- a sequence of actions and recitations e.g. night time prayer is made up of four </a:t>
            </a:r>
            <a:r>
              <a:rPr lang="en-GB" altLang="en-US" sz="2000" dirty="0" err="1" smtClean="0"/>
              <a:t>rak’ah</a:t>
            </a:r>
            <a:r>
              <a:rPr lang="en-GB" altLang="en-US" sz="2000" dirty="0" smtClean="0"/>
              <a:t>. The general format is:</a:t>
            </a:r>
          </a:p>
          <a:p>
            <a:pPr marL="285750" indent="-285750" eaLnBrk="1" hangingPunct="1">
              <a:spcBef>
                <a:spcPct val="50000"/>
              </a:spcBef>
              <a:buFontTx/>
              <a:buChar char="-"/>
            </a:pPr>
            <a:r>
              <a:rPr lang="en-GB" altLang="en-US" sz="2000" dirty="0" smtClean="0"/>
              <a:t>Recite the first chapter of the Qur’an whilst stood up, while bowing they say ‘Glory be to my Lord who is the very greatest’ 3 times</a:t>
            </a:r>
          </a:p>
          <a:p>
            <a:pPr marL="285750" indent="-285750" eaLnBrk="1" hangingPunct="1">
              <a:spcBef>
                <a:spcPct val="50000"/>
              </a:spcBef>
              <a:buFontTx/>
              <a:buChar char="-"/>
            </a:pPr>
            <a:r>
              <a:rPr lang="en-GB" altLang="en-US" sz="2000" dirty="0" smtClean="0"/>
              <a:t>Stand upright again and say a phrase praising God</a:t>
            </a:r>
          </a:p>
          <a:p>
            <a:pPr marL="285750" indent="-285750" eaLnBrk="1" hangingPunct="1">
              <a:spcBef>
                <a:spcPct val="50000"/>
              </a:spcBef>
              <a:buFontTx/>
              <a:buChar char="-"/>
            </a:pPr>
            <a:r>
              <a:rPr lang="en-GB" altLang="en-US" sz="2000" dirty="0" smtClean="0"/>
              <a:t>Prostrate themselves (hands, head, nose, knees and toes touching the floor) and recite ‘How perfect is my Lord the most high’</a:t>
            </a:r>
          </a:p>
          <a:p>
            <a:pPr marL="285750" indent="-285750" eaLnBrk="1" hangingPunct="1">
              <a:spcBef>
                <a:spcPct val="50000"/>
              </a:spcBef>
              <a:buFontTx/>
              <a:buChar char="-"/>
            </a:pPr>
            <a:r>
              <a:rPr lang="en-GB" altLang="en-US" sz="2000" dirty="0"/>
              <a:t>S</a:t>
            </a:r>
            <a:r>
              <a:rPr lang="en-GB" altLang="en-US" sz="2000" dirty="0" smtClean="0"/>
              <a:t>it and recite ‘God is the greatest.’ </a:t>
            </a:r>
          </a:p>
          <a:p>
            <a:pPr marL="285750" indent="-285750" eaLnBrk="1" hangingPunct="1">
              <a:spcBef>
                <a:spcPct val="50000"/>
              </a:spcBef>
              <a:buFontTx/>
              <a:buChar char="-"/>
            </a:pPr>
            <a:r>
              <a:rPr lang="en-GB" altLang="en-US" sz="2000" dirty="0" smtClean="0"/>
              <a:t>Once the </a:t>
            </a:r>
            <a:r>
              <a:rPr lang="en-GB" altLang="en-US" sz="2000" dirty="0" err="1" smtClean="0"/>
              <a:t>rak’ah</a:t>
            </a:r>
            <a:r>
              <a:rPr lang="en-GB" altLang="en-US" sz="2000" dirty="0" smtClean="0"/>
              <a:t> are finished, they turn to the right then the left and say ‘peace be upon you, and the mercy and blessings of God.’ </a:t>
            </a:r>
            <a:r>
              <a:rPr lang="en-GB" altLang="en-US" sz="2000" dirty="0" err="1" smtClean="0"/>
              <a:t>Du’a</a:t>
            </a:r>
            <a:r>
              <a:rPr lang="en-GB" altLang="en-US" sz="2000" dirty="0" smtClean="0"/>
              <a:t> (personal prayers) may be added to the final </a:t>
            </a:r>
            <a:r>
              <a:rPr lang="en-GB" altLang="en-US" sz="2000" dirty="0" err="1" smtClean="0"/>
              <a:t>rak’ah</a:t>
            </a:r>
            <a:r>
              <a:rPr lang="en-GB" altLang="en-US" sz="2000" dirty="0" smtClean="0"/>
              <a:t>.</a:t>
            </a:r>
            <a:endParaRPr lang="en-GB" altLang="en-US" dirty="0"/>
          </a:p>
        </p:txBody>
      </p:sp>
      <p:sp>
        <p:nvSpPr>
          <p:cNvPr id="5124" name="Text Box 5"/>
          <p:cNvSpPr txBox="1">
            <a:spLocks noChangeArrowheads="1"/>
          </p:cNvSpPr>
          <p:nvPr/>
        </p:nvSpPr>
        <p:spPr bwMode="auto">
          <a:xfrm>
            <a:off x="7819697" y="893229"/>
            <a:ext cx="4193627" cy="5278368"/>
          </a:xfrm>
          <a:prstGeom prst="rect">
            <a:avLst/>
          </a:prstGeom>
          <a:solidFill>
            <a:schemeClr val="bg1"/>
          </a:solidFill>
          <a:ln w="9525">
            <a:solidFill>
              <a:srgbClr val="6600FF"/>
            </a:solidFill>
            <a:miter lim="800000"/>
            <a:headEnd/>
            <a:tailEnd/>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GB" altLang="en-US" sz="2000" b="1" u="sng" dirty="0" smtClean="0"/>
          </a:p>
          <a:p>
            <a:pPr eaLnBrk="1" hangingPunct="1">
              <a:spcBef>
                <a:spcPct val="50000"/>
              </a:spcBef>
            </a:pPr>
            <a:r>
              <a:rPr lang="en-GB" altLang="en-US" sz="2000" b="1" u="sng" dirty="0" err="1" smtClean="0"/>
              <a:t>Jummah</a:t>
            </a:r>
            <a:r>
              <a:rPr lang="en-GB" altLang="en-US" sz="2000" b="1" u="sng" dirty="0" smtClean="0"/>
              <a:t> </a:t>
            </a:r>
            <a:r>
              <a:rPr lang="en-GB" altLang="en-US" sz="2000" b="1" u="sng" dirty="0"/>
              <a:t>prayer (midday on Fridays)</a:t>
            </a:r>
          </a:p>
          <a:p>
            <a:pPr eaLnBrk="1" hangingPunct="1">
              <a:spcBef>
                <a:spcPct val="50000"/>
              </a:spcBef>
            </a:pPr>
            <a:r>
              <a:rPr lang="en-GB" altLang="en-US" sz="2000" dirty="0"/>
              <a:t>Considered special, many men feel obliged to go to mosque for this one. Some leave work to go, then return to work afterwards.</a:t>
            </a:r>
          </a:p>
          <a:p>
            <a:pPr eaLnBrk="1" hangingPunct="1">
              <a:spcBef>
                <a:spcPct val="50000"/>
              </a:spcBef>
            </a:pPr>
            <a:endParaRPr lang="en-GB" altLang="en-US" sz="2000" b="1" u="sng" dirty="0" smtClean="0"/>
          </a:p>
          <a:p>
            <a:pPr eaLnBrk="1" hangingPunct="1">
              <a:spcBef>
                <a:spcPct val="50000"/>
              </a:spcBef>
            </a:pPr>
            <a:r>
              <a:rPr lang="en-GB" altLang="en-US" sz="2000" b="1" u="sng" dirty="0" smtClean="0"/>
              <a:t>Importance </a:t>
            </a:r>
            <a:r>
              <a:rPr lang="en-GB" altLang="en-US" sz="2000" b="1" u="sng" dirty="0"/>
              <a:t>of prayer</a:t>
            </a:r>
          </a:p>
          <a:p>
            <a:pPr eaLnBrk="1" hangingPunct="1">
              <a:spcBef>
                <a:spcPct val="50000"/>
              </a:spcBef>
            </a:pPr>
            <a:r>
              <a:rPr lang="en-GB" altLang="en-US" sz="2000" dirty="0"/>
              <a:t>Prayer shows obedience, refocuses the mind on God, and unites Muslims worldwide (because they all pray in the same way</a:t>
            </a:r>
            <a:r>
              <a:rPr lang="en-GB" altLang="en-US" sz="2000" dirty="0" smtClean="0"/>
              <a:t>).</a:t>
            </a:r>
          </a:p>
          <a:p>
            <a:pPr eaLnBrk="1" hangingPunct="1">
              <a:spcBef>
                <a:spcPct val="50000"/>
              </a:spcBef>
            </a:pPr>
            <a:endParaRPr lang="en-GB" altLang="en-US" dirty="0"/>
          </a:p>
        </p:txBody>
      </p:sp>
    </p:spTree>
    <p:extLst>
      <p:ext uri="{BB962C8B-B14F-4D97-AF65-F5344CB8AC3E}">
        <p14:creationId xmlns:p14="http://schemas.microsoft.com/office/powerpoint/2010/main" val="18320922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bg/>
                                          </p:spTgt>
                                        </p:tgtEl>
                                        <p:attrNameLst>
                                          <p:attrName>style.visibility</p:attrName>
                                        </p:attrNameLst>
                                      </p:cBhvr>
                                      <p:to>
                                        <p:strVal val="visible"/>
                                      </p:to>
                                    </p:set>
                                    <p:anim calcmode="lin" valueType="num">
                                      <p:cBhvr additive="base">
                                        <p:cTn id="7" dur="500" fill="hold"/>
                                        <p:tgtEl>
                                          <p:spTgt spid="512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123">
                                            <p:txEl>
                                              <p:pRg st="0" end="0"/>
                                            </p:txEl>
                                          </p:spTgt>
                                        </p:tgtEl>
                                        <p:attrNameLst>
                                          <p:attrName>style.visibility</p:attrName>
                                        </p:attrNameLst>
                                      </p:cBhvr>
                                      <p:to>
                                        <p:strVal val="visible"/>
                                      </p:to>
                                    </p:set>
                                    <p:anim calcmode="lin" valueType="num">
                                      <p:cBhvr additive="base">
                                        <p:cTn id="11"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123">
                                            <p:txEl>
                                              <p:pRg st="1" end="1"/>
                                            </p:txEl>
                                          </p:spTgt>
                                        </p:tgtEl>
                                        <p:attrNameLst>
                                          <p:attrName>style.visibility</p:attrName>
                                        </p:attrNameLst>
                                      </p:cBhvr>
                                      <p:to>
                                        <p:strVal val="visible"/>
                                      </p:to>
                                    </p:set>
                                    <p:anim calcmode="lin" valueType="num">
                                      <p:cBhvr additive="base">
                                        <p:cTn id="15"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12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123">
                                            <p:txEl>
                                              <p:pRg st="3" end="3"/>
                                            </p:txEl>
                                          </p:spTgt>
                                        </p:tgtEl>
                                        <p:attrNameLst>
                                          <p:attrName>style.visibility</p:attrName>
                                        </p:attrNameLst>
                                      </p:cBhvr>
                                      <p:to>
                                        <p:strVal val="visible"/>
                                      </p:to>
                                    </p:set>
                                    <p:anim calcmode="lin" valueType="num">
                                      <p:cBhvr additive="base">
                                        <p:cTn id="23"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12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 calcmode="lin" valueType="num">
                                      <p:cBhvr additive="base">
                                        <p:cTn id="27"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12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123">
                                            <p:txEl>
                                              <p:pRg st="5" end="5"/>
                                            </p:txEl>
                                          </p:spTgt>
                                        </p:tgtEl>
                                        <p:attrNameLst>
                                          <p:attrName>style.visibility</p:attrName>
                                        </p:attrNameLst>
                                      </p:cBhvr>
                                      <p:to>
                                        <p:strVal val="visible"/>
                                      </p:to>
                                    </p:set>
                                    <p:anim calcmode="lin" valueType="num">
                                      <p:cBhvr additive="base">
                                        <p:cTn id="31"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123">
                                            <p:txEl>
                                              <p:pRg st="6" end="6"/>
                                            </p:txEl>
                                          </p:spTgt>
                                        </p:tgtEl>
                                        <p:attrNameLst>
                                          <p:attrName>style.visibility</p:attrName>
                                        </p:attrNameLst>
                                      </p:cBhvr>
                                      <p:to>
                                        <p:strVal val="visible"/>
                                      </p:to>
                                    </p:set>
                                    <p:anim calcmode="lin" valueType="num">
                                      <p:cBhvr additive="base">
                                        <p:cTn id="35"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5124">
                                            <p:bg/>
                                          </p:spTgt>
                                        </p:tgtEl>
                                        <p:attrNameLst>
                                          <p:attrName>style.visibility</p:attrName>
                                        </p:attrNameLst>
                                      </p:cBhvr>
                                      <p:to>
                                        <p:strVal val="visible"/>
                                      </p:to>
                                    </p:set>
                                    <p:animEffect transition="in" filter="wipe(down)">
                                      <p:cBhvr>
                                        <p:cTn id="41" dur="500"/>
                                        <p:tgtEl>
                                          <p:spTgt spid="5124">
                                            <p:bg/>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5124">
                                            <p:txEl>
                                              <p:pRg st="1" end="1"/>
                                            </p:txEl>
                                          </p:spTgt>
                                        </p:tgtEl>
                                        <p:attrNameLst>
                                          <p:attrName>style.visibility</p:attrName>
                                        </p:attrNameLst>
                                      </p:cBhvr>
                                      <p:to>
                                        <p:strVal val="visible"/>
                                      </p:to>
                                    </p:set>
                                    <p:animEffect transition="in" filter="wipe(down)">
                                      <p:cBhvr>
                                        <p:cTn id="44" dur="500"/>
                                        <p:tgtEl>
                                          <p:spTgt spid="5124">
                                            <p:txEl>
                                              <p:pRg st="1" end="1"/>
                                            </p:tx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5124">
                                            <p:txEl>
                                              <p:pRg st="2" end="2"/>
                                            </p:txEl>
                                          </p:spTgt>
                                        </p:tgtEl>
                                        <p:attrNameLst>
                                          <p:attrName>style.visibility</p:attrName>
                                        </p:attrNameLst>
                                      </p:cBhvr>
                                      <p:to>
                                        <p:strVal val="visible"/>
                                      </p:to>
                                    </p:set>
                                    <p:animEffect transition="in" filter="wipe(down)">
                                      <p:cBhvr>
                                        <p:cTn id="47" dur="500"/>
                                        <p:tgtEl>
                                          <p:spTgt spid="5124">
                                            <p:txEl>
                                              <p:pRg st="2" end="2"/>
                                            </p:txEl>
                                          </p:spTgt>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5124">
                                            <p:txEl>
                                              <p:pRg st="4" end="4"/>
                                            </p:txEl>
                                          </p:spTgt>
                                        </p:tgtEl>
                                        <p:attrNameLst>
                                          <p:attrName>style.visibility</p:attrName>
                                        </p:attrNameLst>
                                      </p:cBhvr>
                                      <p:to>
                                        <p:strVal val="visible"/>
                                      </p:to>
                                    </p:set>
                                    <p:animEffect transition="in" filter="wipe(down)">
                                      <p:cBhvr>
                                        <p:cTn id="50" dur="500"/>
                                        <p:tgtEl>
                                          <p:spTgt spid="5124">
                                            <p:txEl>
                                              <p:pRg st="4" end="4"/>
                                            </p:txEl>
                                          </p:spTgt>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5124">
                                            <p:txEl>
                                              <p:pRg st="5" end="5"/>
                                            </p:txEl>
                                          </p:spTgt>
                                        </p:tgtEl>
                                        <p:attrNameLst>
                                          <p:attrName>style.visibility</p:attrName>
                                        </p:attrNameLst>
                                      </p:cBhvr>
                                      <p:to>
                                        <p:strVal val="visible"/>
                                      </p:to>
                                    </p:set>
                                    <p:animEffect transition="in" filter="wipe(down)">
                                      <p:cBhvr>
                                        <p:cTn id="53" dur="500"/>
                                        <p:tgtEl>
                                          <p:spTgt spid="512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allAtOnce" animBg="1"/>
      <p:bldP spid="5124"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sz="quarter"/>
          </p:nvPr>
        </p:nvSpPr>
        <p:spPr>
          <a:xfrm>
            <a:off x="609600" y="-277172"/>
            <a:ext cx="10972800" cy="1143000"/>
          </a:xfrm>
        </p:spPr>
        <p:txBody>
          <a:bodyPr/>
          <a:lstStyle/>
          <a:p>
            <a:pPr eaLnBrk="1" hangingPunct="1"/>
            <a:r>
              <a:rPr lang="en-GB" altLang="en-US" dirty="0" smtClean="0"/>
              <a:t>Jihad</a:t>
            </a:r>
          </a:p>
        </p:txBody>
      </p:sp>
      <p:sp>
        <p:nvSpPr>
          <p:cNvPr id="3075" name="Rectangle 6"/>
          <p:cNvSpPr>
            <a:spLocks noGrp="1" noChangeArrowheads="1"/>
          </p:cNvSpPr>
          <p:nvPr>
            <p:ph sz="quarter" idx="1"/>
          </p:nvPr>
        </p:nvSpPr>
        <p:spPr>
          <a:xfrm>
            <a:off x="315310" y="788277"/>
            <a:ext cx="5833242" cy="3042744"/>
          </a:xfrm>
          <a:solidFill>
            <a:srgbClr val="FF99CC"/>
          </a:solidFill>
        </p:spPr>
        <p:txBody>
          <a:bodyPr>
            <a:noAutofit/>
          </a:bodyPr>
          <a:lstStyle/>
          <a:p>
            <a:pPr eaLnBrk="1" hangingPunct="1">
              <a:buFontTx/>
              <a:buNone/>
            </a:pPr>
            <a:r>
              <a:rPr lang="en-GB" altLang="en-US" sz="2400" b="1" u="sng" dirty="0" smtClean="0">
                <a:solidFill>
                  <a:schemeClr val="bg1"/>
                </a:solidFill>
              </a:rPr>
              <a:t>Meaning</a:t>
            </a:r>
          </a:p>
          <a:p>
            <a:pPr eaLnBrk="1" hangingPunct="1"/>
            <a:r>
              <a:rPr lang="en-GB" altLang="en-US" sz="1600" dirty="0" smtClean="0">
                <a:solidFill>
                  <a:schemeClr val="bg1"/>
                </a:solidFill>
              </a:rPr>
              <a:t>Arabic term meaning ‘struggle,’ usually understood as a struggle against evil.</a:t>
            </a:r>
          </a:p>
          <a:p>
            <a:pPr eaLnBrk="1" hangingPunct="1"/>
            <a:r>
              <a:rPr lang="en-GB" altLang="en-US" sz="1600" dirty="0" smtClean="0">
                <a:solidFill>
                  <a:schemeClr val="bg1"/>
                </a:solidFill>
              </a:rPr>
              <a:t>Represents a strive to improve themselves and society as a whole in a way that God would approve of.</a:t>
            </a:r>
          </a:p>
          <a:p>
            <a:pPr eaLnBrk="1" hangingPunct="1"/>
            <a:r>
              <a:rPr lang="en-GB" altLang="en-US" sz="1600" dirty="0" smtClean="0">
                <a:solidFill>
                  <a:schemeClr val="bg1"/>
                </a:solidFill>
              </a:rPr>
              <a:t>The concept appears numerous times in the Qur’an and Hadith.</a:t>
            </a:r>
          </a:p>
          <a:p>
            <a:pPr eaLnBrk="1" hangingPunct="1"/>
            <a:r>
              <a:rPr lang="en-GB" altLang="en-US" sz="1600" dirty="0" smtClean="0">
                <a:solidFill>
                  <a:schemeClr val="bg1"/>
                </a:solidFill>
              </a:rPr>
              <a:t>‘This is my path, leading straight, so follow it’ Qur’an 6:153.</a:t>
            </a:r>
            <a:endParaRPr lang="en-GB" altLang="en-US" sz="1400" dirty="0" smtClean="0">
              <a:solidFill>
                <a:schemeClr val="bg1"/>
              </a:solidFill>
            </a:endParaRPr>
          </a:p>
        </p:txBody>
      </p:sp>
      <p:sp>
        <p:nvSpPr>
          <p:cNvPr id="3076" name="Rectangle 7"/>
          <p:cNvSpPr>
            <a:spLocks noGrp="1" noChangeArrowheads="1"/>
          </p:cNvSpPr>
          <p:nvPr>
            <p:ph sz="quarter" idx="2"/>
          </p:nvPr>
        </p:nvSpPr>
        <p:spPr>
          <a:xfrm>
            <a:off x="6197599" y="141891"/>
            <a:ext cx="5721131" cy="3594538"/>
          </a:xfrm>
          <a:solidFill>
            <a:srgbClr val="FFFF99"/>
          </a:solidFill>
          <a:ln>
            <a:solidFill>
              <a:srgbClr val="FFFF99"/>
            </a:solidFill>
            <a:miter lim="800000"/>
            <a:headEnd/>
            <a:tailEnd/>
          </a:ln>
        </p:spPr>
        <p:txBody>
          <a:bodyPr>
            <a:noAutofit/>
          </a:bodyPr>
          <a:lstStyle/>
          <a:p>
            <a:pPr eaLnBrk="1" hangingPunct="1">
              <a:buFontTx/>
              <a:buNone/>
            </a:pPr>
            <a:r>
              <a:rPr lang="en-GB" altLang="en-US" sz="2400" b="1" u="sng" dirty="0" smtClean="0">
                <a:solidFill>
                  <a:schemeClr val="bg1"/>
                </a:solidFill>
              </a:rPr>
              <a:t>Greater jihad</a:t>
            </a:r>
          </a:p>
          <a:p>
            <a:pPr eaLnBrk="1" hangingPunct="1"/>
            <a:r>
              <a:rPr lang="en-GB" altLang="en-US" sz="1600" dirty="0" smtClean="0">
                <a:solidFill>
                  <a:schemeClr val="bg1"/>
                </a:solidFill>
              </a:rPr>
              <a:t>Personal inward struggle to live by God’s teachings and avoid temptation.</a:t>
            </a:r>
          </a:p>
          <a:p>
            <a:pPr eaLnBrk="1" hangingPunct="1"/>
            <a:r>
              <a:rPr lang="en-GB" altLang="en-US" sz="1600" dirty="0" smtClean="0">
                <a:solidFill>
                  <a:schemeClr val="bg1"/>
                </a:solidFill>
              </a:rPr>
              <a:t>This includes observing the 5 pillars.</a:t>
            </a:r>
          </a:p>
          <a:p>
            <a:pPr eaLnBrk="1" hangingPunct="1"/>
            <a:r>
              <a:rPr lang="en-GB" altLang="en-US" sz="1600" dirty="0" smtClean="0">
                <a:solidFill>
                  <a:schemeClr val="bg1"/>
                </a:solidFill>
              </a:rPr>
              <a:t>It also includes avoiding distractions and temptations such as alcohol, drugs, greed and jealousy.</a:t>
            </a:r>
          </a:p>
          <a:p>
            <a:pPr eaLnBrk="1" hangingPunct="1"/>
            <a:r>
              <a:rPr lang="en-GB" altLang="en-US" sz="1600" dirty="0" smtClean="0">
                <a:solidFill>
                  <a:schemeClr val="bg1"/>
                </a:solidFill>
              </a:rPr>
              <a:t>Some take it one further and learn the Qur’an off by heart, improve the lives of those in their community, work with the vulnerable and give more than the required amount of money to charity (</a:t>
            </a:r>
            <a:r>
              <a:rPr lang="en-GB" altLang="en-US" sz="1600" dirty="0" err="1" smtClean="0">
                <a:solidFill>
                  <a:schemeClr val="bg1"/>
                </a:solidFill>
              </a:rPr>
              <a:t>Sadaqah</a:t>
            </a:r>
            <a:r>
              <a:rPr lang="en-GB" altLang="en-US" sz="1600" dirty="0" smtClean="0">
                <a:solidFill>
                  <a:schemeClr val="bg1"/>
                </a:solidFill>
              </a:rPr>
              <a:t>).</a:t>
            </a:r>
          </a:p>
        </p:txBody>
      </p:sp>
      <p:sp>
        <p:nvSpPr>
          <p:cNvPr id="3077" name="Rectangle 8"/>
          <p:cNvSpPr>
            <a:spLocks noGrp="1" noChangeArrowheads="1"/>
          </p:cNvSpPr>
          <p:nvPr>
            <p:ph sz="quarter" idx="3"/>
          </p:nvPr>
        </p:nvSpPr>
        <p:spPr>
          <a:xfrm>
            <a:off x="294290" y="3894087"/>
            <a:ext cx="11655972" cy="2853558"/>
          </a:xfrm>
          <a:solidFill>
            <a:srgbClr val="CCFFFF"/>
          </a:solidFill>
        </p:spPr>
        <p:txBody>
          <a:bodyPr>
            <a:normAutofit lnSpcReduction="10000"/>
          </a:bodyPr>
          <a:lstStyle/>
          <a:p>
            <a:pPr eaLnBrk="1" hangingPunct="1">
              <a:buFontTx/>
              <a:buNone/>
            </a:pPr>
            <a:r>
              <a:rPr lang="en-GB" altLang="en-US" sz="2400" b="1" u="sng" dirty="0" smtClean="0">
                <a:solidFill>
                  <a:schemeClr val="bg1"/>
                </a:solidFill>
              </a:rPr>
              <a:t>Lesser jihad</a:t>
            </a:r>
          </a:p>
          <a:p>
            <a:r>
              <a:rPr lang="en-GB" altLang="en-US" sz="1600" dirty="0" smtClean="0">
                <a:solidFill>
                  <a:schemeClr val="bg1"/>
                </a:solidFill>
              </a:rPr>
              <a:t>Less important than greater jihad, and means the outer struggle to defend Islam from threat. Historically, this was important when Muhammad was still alive and immediately after, Muslims were being persecuted and needed to protect their freedom.</a:t>
            </a:r>
          </a:p>
          <a:p>
            <a:r>
              <a:rPr lang="en-GB" altLang="en-US" sz="1600" dirty="0" smtClean="0">
                <a:solidFill>
                  <a:schemeClr val="bg1"/>
                </a:solidFill>
              </a:rPr>
              <a:t>Mentioned numerous times in the Qur’an, sometimes with extreme violence. However this needs to be understood in a 7</a:t>
            </a:r>
            <a:r>
              <a:rPr lang="en-GB" altLang="en-US" sz="1600" baseline="30000" dirty="0" smtClean="0">
                <a:solidFill>
                  <a:schemeClr val="bg1"/>
                </a:solidFill>
              </a:rPr>
              <a:t>th</a:t>
            </a:r>
            <a:r>
              <a:rPr lang="en-GB" altLang="en-US" sz="1600" dirty="0" smtClean="0">
                <a:solidFill>
                  <a:schemeClr val="bg1"/>
                </a:solidFill>
              </a:rPr>
              <a:t> century context! </a:t>
            </a:r>
            <a:r>
              <a:rPr lang="en-GB" altLang="en-US" sz="1600" dirty="0">
                <a:solidFill>
                  <a:schemeClr val="bg1"/>
                </a:solidFill>
              </a:rPr>
              <a:t>In modern times </a:t>
            </a:r>
            <a:r>
              <a:rPr lang="en-GB" altLang="en-US" sz="1600" dirty="0" smtClean="0">
                <a:solidFill>
                  <a:schemeClr val="bg1"/>
                </a:solidFill>
              </a:rPr>
              <a:t>extremists misinterpret </a:t>
            </a:r>
            <a:r>
              <a:rPr lang="en-GB" altLang="en-US" sz="1600" dirty="0">
                <a:solidFill>
                  <a:schemeClr val="bg1"/>
                </a:solidFill>
              </a:rPr>
              <a:t>lesser </a:t>
            </a:r>
            <a:r>
              <a:rPr lang="en-GB" altLang="en-US" sz="1600" dirty="0" smtClean="0">
                <a:solidFill>
                  <a:schemeClr val="bg1"/>
                </a:solidFill>
              </a:rPr>
              <a:t>jihad and use it </a:t>
            </a:r>
            <a:r>
              <a:rPr lang="en-GB" altLang="en-US" sz="1600" dirty="0">
                <a:solidFill>
                  <a:schemeClr val="bg1"/>
                </a:solidFill>
              </a:rPr>
              <a:t>to justify </a:t>
            </a:r>
            <a:r>
              <a:rPr lang="en-GB" altLang="en-US" sz="1600" dirty="0" smtClean="0">
                <a:solidFill>
                  <a:schemeClr val="bg1"/>
                </a:solidFill>
              </a:rPr>
              <a:t>terrorism. </a:t>
            </a:r>
          </a:p>
          <a:p>
            <a:r>
              <a:rPr lang="en-GB" altLang="en-US" sz="1600" dirty="0" smtClean="0">
                <a:solidFill>
                  <a:schemeClr val="bg1"/>
                </a:solidFill>
              </a:rPr>
              <a:t>Fighting for a religious cause is referred to as a holy war. Holy war criteria include: declared by a religious leader, cannot be used to convert people to Islam, must not be used to gain wealth, peaceful methods should be tried first.</a:t>
            </a:r>
          </a:p>
        </p:txBody>
      </p:sp>
    </p:spTree>
    <p:extLst>
      <p:ext uri="{BB962C8B-B14F-4D97-AF65-F5344CB8AC3E}">
        <p14:creationId xmlns:p14="http://schemas.microsoft.com/office/powerpoint/2010/main" val="3748262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5">
                                            <p:bg/>
                                          </p:spTgt>
                                        </p:tgtEl>
                                        <p:attrNameLst>
                                          <p:attrName>style.visibility</p:attrName>
                                        </p:attrNameLst>
                                      </p:cBhvr>
                                      <p:to>
                                        <p:strVal val="visible"/>
                                      </p:to>
                                    </p:set>
                                    <p:animEffect transition="in" filter="wipe(down)">
                                      <p:cBhvr>
                                        <p:cTn id="7" dur="500"/>
                                        <p:tgtEl>
                                          <p:spTgt spid="3075">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075">
                                            <p:txEl>
                                              <p:pRg st="0" end="0"/>
                                            </p:txEl>
                                          </p:spTgt>
                                        </p:tgtEl>
                                        <p:attrNameLst>
                                          <p:attrName>style.visibility</p:attrName>
                                        </p:attrNameLst>
                                      </p:cBhvr>
                                      <p:to>
                                        <p:strVal val="visible"/>
                                      </p:to>
                                    </p:set>
                                    <p:animEffect transition="in" filter="wipe(down)">
                                      <p:cBhvr>
                                        <p:cTn id="10" dur="500"/>
                                        <p:tgtEl>
                                          <p:spTgt spid="3075">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Effect transition="in" filter="wipe(down)">
                                      <p:cBhvr>
                                        <p:cTn id="13" dur="500"/>
                                        <p:tgtEl>
                                          <p:spTgt spid="3075">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075">
                                            <p:txEl>
                                              <p:pRg st="2" end="2"/>
                                            </p:txEl>
                                          </p:spTgt>
                                        </p:tgtEl>
                                        <p:attrNameLst>
                                          <p:attrName>style.visibility</p:attrName>
                                        </p:attrNameLst>
                                      </p:cBhvr>
                                      <p:to>
                                        <p:strVal val="visible"/>
                                      </p:to>
                                    </p:set>
                                    <p:animEffect transition="in" filter="wipe(down)">
                                      <p:cBhvr>
                                        <p:cTn id="16" dur="500"/>
                                        <p:tgtEl>
                                          <p:spTgt spid="3075">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Effect transition="in" filter="wipe(down)">
                                      <p:cBhvr>
                                        <p:cTn id="19" dur="500"/>
                                        <p:tgtEl>
                                          <p:spTgt spid="3075">
                                            <p:txEl>
                                              <p:pRg st="3" end="3"/>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wipe(down)">
                                      <p:cBhvr>
                                        <p:cTn id="22" dur="500"/>
                                        <p:tgtEl>
                                          <p:spTgt spid="307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076">
                                            <p:bg/>
                                          </p:spTgt>
                                        </p:tgtEl>
                                        <p:attrNameLst>
                                          <p:attrName>style.visibility</p:attrName>
                                        </p:attrNameLst>
                                      </p:cBhvr>
                                      <p:to>
                                        <p:strVal val="visible"/>
                                      </p:to>
                                    </p:set>
                                    <p:animEffect transition="in" filter="wipe(down)">
                                      <p:cBhvr>
                                        <p:cTn id="27" dur="500"/>
                                        <p:tgtEl>
                                          <p:spTgt spid="3076">
                                            <p:bg/>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076">
                                            <p:txEl>
                                              <p:pRg st="0" end="0"/>
                                            </p:txEl>
                                          </p:spTgt>
                                        </p:tgtEl>
                                        <p:attrNameLst>
                                          <p:attrName>style.visibility</p:attrName>
                                        </p:attrNameLst>
                                      </p:cBhvr>
                                      <p:to>
                                        <p:strVal val="visible"/>
                                      </p:to>
                                    </p:set>
                                    <p:animEffect transition="in" filter="wipe(down)">
                                      <p:cBhvr>
                                        <p:cTn id="30" dur="500"/>
                                        <p:tgtEl>
                                          <p:spTgt spid="3076">
                                            <p:txEl>
                                              <p:pRg st="0" end="0"/>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076">
                                            <p:txEl>
                                              <p:pRg st="1" end="1"/>
                                            </p:txEl>
                                          </p:spTgt>
                                        </p:tgtEl>
                                        <p:attrNameLst>
                                          <p:attrName>style.visibility</p:attrName>
                                        </p:attrNameLst>
                                      </p:cBhvr>
                                      <p:to>
                                        <p:strVal val="visible"/>
                                      </p:to>
                                    </p:set>
                                    <p:animEffect transition="in" filter="wipe(down)">
                                      <p:cBhvr>
                                        <p:cTn id="33" dur="500"/>
                                        <p:tgtEl>
                                          <p:spTgt spid="3076">
                                            <p:txEl>
                                              <p:pRg st="1" end="1"/>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3076">
                                            <p:txEl>
                                              <p:pRg st="2" end="2"/>
                                            </p:txEl>
                                          </p:spTgt>
                                        </p:tgtEl>
                                        <p:attrNameLst>
                                          <p:attrName>style.visibility</p:attrName>
                                        </p:attrNameLst>
                                      </p:cBhvr>
                                      <p:to>
                                        <p:strVal val="visible"/>
                                      </p:to>
                                    </p:set>
                                    <p:animEffect transition="in" filter="wipe(down)">
                                      <p:cBhvr>
                                        <p:cTn id="36" dur="500"/>
                                        <p:tgtEl>
                                          <p:spTgt spid="3076">
                                            <p:txEl>
                                              <p:pRg st="2" end="2"/>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3076">
                                            <p:txEl>
                                              <p:pRg st="3" end="3"/>
                                            </p:txEl>
                                          </p:spTgt>
                                        </p:tgtEl>
                                        <p:attrNameLst>
                                          <p:attrName>style.visibility</p:attrName>
                                        </p:attrNameLst>
                                      </p:cBhvr>
                                      <p:to>
                                        <p:strVal val="visible"/>
                                      </p:to>
                                    </p:set>
                                    <p:animEffect transition="in" filter="wipe(down)">
                                      <p:cBhvr>
                                        <p:cTn id="39" dur="500"/>
                                        <p:tgtEl>
                                          <p:spTgt spid="3076">
                                            <p:txEl>
                                              <p:pRg st="3" end="3"/>
                                            </p:txEl>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3076">
                                            <p:txEl>
                                              <p:pRg st="4" end="4"/>
                                            </p:txEl>
                                          </p:spTgt>
                                        </p:tgtEl>
                                        <p:attrNameLst>
                                          <p:attrName>style.visibility</p:attrName>
                                        </p:attrNameLst>
                                      </p:cBhvr>
                                      <p:to>
                                        <p:strVal val="visible"/>
                                      </p:to>
                                    </p:set>
                                    <p:animEffect transition="in" filter="wipe(down)">
                                      <p:cBhvr>
                                        <p:cTn id="42" dur="500"/>
                                        <p:tgtEl>
                                          <p:spTgt spid="3076">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077">
                                            <p:bg/>
                                          </p:spTgt>
                                        </p:tgtEl>
                                        <p:attrNameLst>
                                          <p:attrName>style.visibility</p:attrName>
                                        </p:attrNameLst>
                                      </p:cBhvr>
                                      <p:to>
                                        <p:strVal val="visible"/>
                                      </p:to>
                                    </p:set>
                                    <p:animEffect transition="in" filter="wipe(down)">
                                      <p:cBhvr>
                                        <p:cTn id="47" dur="500"/>
                                        <p:tgtEl>
                                          <p:spTgt spid="3077">
                                            <p:bg/>
                                          </p:spTgt>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3077">
                                            <p:txEl>
                                              <p:pRg st="0" end="0"/>
                                            </p:txEl>
                                          </p:spTgt>
                                        </p:tgtEl>
                                        <p:attrNameLst>
                                          <p:attrName>style.visibility</p:attrName>
                                        </p:attrNameLst>
                                      </p:cBhvr>
                                      <p:to>
                                        <p:strVal val="visible"/>
                                      </p:to>
                                    </p:set>
                                    <p:animEffect transition="in" filter="wipe(down)">
                                      <p:cBhvr>
                                        <p:cTn id="50" dur="500"/>
                                        <p:tgtEl>
                                          <p:spTgt spid="3077">
                                            <p:txEl>
                                              <p:pRg st="0" end="0"/>
                                            </p:txEl>
                                          </p:spTgt>
                                        </p:tgtEl>
                                      </p:cBhvr>
                                    </p:animEffect>
                                  </p:childTnLst>
                                </p:cTn>
                              </p:par>
                              <p:par>
                                <p:cTn id="51" presetID="1" presetClass="entr" presetSubtype="0" fill="hold" nodeType="withEffect">
                                  <p:stCondLst>
                                    <p:cond delay="0"/>
                                  </p:stCondLst>
                                  <p:childTnLst>
                                    <p:set>
                                      <p:cBhvr>
                                        <p:cTn id="52" dur="1" fill="hold">
                                          <p:stCondLst>
                                            <p:cond delay="0"/>
                                          </p:stCondLst>
                                        </p:cTn>
                                        <p:tgtEl>
                                          <p:spTgt spid="3077">
                                            <p:txEl>
                                              <p:pRg st="1" end="1"/>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077">
                                            <p:txEl>
                                              <p:pRg st="2" end="2"/>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07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allAtOnce" animBg="1"/>
      <p:bldP spid="3076" grpId="0" build="allAtOnce" animBg="1"/>
      <p:bldP spid="3077"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Transform</a:t>
            </a:r>
            <a:br>
              <a:rPr lang="en-GB" dirty="0" smtClean="0"/>
            </a:br>
            <a:r>
              <a:rPr lang="en-GB" dirty="0" smtClean="0"/>
              <a:t>Islam: practices</a:t>
            </a:r>
            <a:endParaRPr lang="en-GB" dirty="0"/>
          </a:p>
        </p:txBody>
      </p:sp>
      <p:sp>
        <p:nvSpPr>
          <p:cNvPr id="3" name="Content Placeholder 2"/>
          <p:cNvSpPr>
            <a:spLocks noGrp="1"/>
          </p:cNvSpPr>
          <p:nvPr>
            <p:ph idx="1"/>
          </p:nvPr>
        </p:nvSpPr>
        <p:spPr>
          <a:xfrm>
            <a:off x="802947" y="2506067"/>
            <a:ext cx="10554574" cy="3636511"/>
          </a:xfrm>
        </p:spPr>
        <p:txBody>
          <a:bodyPr>
            <a:noAutofit/>
          </a:bodyPr>
          <a:lstStyle/>
          <a:p>
            <a:pPr marL="0" indent="0">
              <a:buNone/>
            </a:pPr>
            <a:r>
              <a:rPr lang="en-GB" sz="2400" dirty="0" smtClean="0"/>
              <a:t>You now have 20 minutes to transform this information into some revision materials.</a:t>
            </a:r>
          </a:p>
          <a:p>
            <a:pPr marL="0" indent="0">
              <a:buNone/>
            </a:pPr>
            <a:r>
              <a:rPr lang="en-GB" sz="2400" dirty="0" smtClean="0"/>
              <a:t>ONLY USE YOUR NOTES IF YOU ABSOLUTELY HAVE TO!!!</a:t>
            </a:r>
            <a:endParaRPr lang="en-GB" sz="2400" dirty="0"/>
          </a:p>
          <a:p>
            <a:pPr marL="0" indent="0">
              <a:buNone/>
            </a:pPr>
            <a:endParaRPr lang="en-GB" sz="2400" dirty="0"/>
          </a:p>
          <a:p>
            <a:r>
              <a:rPr lang="en-GB" sz="2400" dirty="0" smtClean="0"/>
              <a:t>LISTS</a:t>
            </a:r>
          </a:p>
          <a:p>
            <a:r>
              <a:rPr lang="en-GB" sz="2400" dirty="0" smtClean="0"/>
              <a:t>MIND MAPS</a:t>
            </a:r>
          </a:p>
          <a:p>
            <a:r>
              <a:rPr lang="en-GB" sz="2400" dirty="0" smtClean="0"/>
              <a:t>FLASH CARDS</a:t>
            </a:r>
          </a:p>
          <a:p>
            <a:r>
              <a:rPr lang="en-GB" sz="2400" dirty="0" smtClean="0"/>
              <a:t>QUIZZES</a:t>
            </a:r>
          </a:p>
        </p:txBody>
      </p:sp>
    </p:spTree>
    <p:extLst>
      <p:ext uri="{BB962C8B-B14F-4D97-AF65-F5344CB8AC3E}">
        <p14:creationId xmlns:p14="http://schemas.microsoft.com/office/powerpoint/2010/main" val="3747710964"/>
      </p:ext>
    </p:extLst>
  </p:cSld>
  <p:clrMapOvr>
    <a:masterClrMapping/>
  </p:clrMapOvr>
  <p:timing>
    <p:tnLst>
      <p:par>
        <p:cTn id="1" dur="indefinite" restart="never" nodeType="tmRoot"/>
      </p:par>
    </p:tnLst>
  </p:timing>
</p:sld>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98D1675B-7325-48AD-994B-0DEF3379A98D}"/>
    </a:ext>
  </a:extLst>
</a:theme>
</file>

<file path=ppt/theme/theme2.xml><?xml version="1.0" encoding="utf-8"?>
<a:theme xmlns:a="http://schemas.openxmlformats.org/drawingml/2006/main" name="2_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ppt/theme/theme3.xml><?xml version="1.0" encoding="utf-8"?>
<a:theme xmlns:a="http://schemas.openxmlformats.org/drawingml/2006/main" name="3_Quotabl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ACECE1E4-636E-48DB-87ED-4A76DC93378F}"/>
    </a:ext>
  </a:extLst>
</a:theme>
</file>

<file path=ppt/theme/theme4.xml><?xml version="1.0" encoding="utf-8"?>
<a:theme xmlns:a="http://schemas.openxmlformats.org/drawingml/2006/main" name="4_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ACECE1E4-636E-48DB-87ED-4A76DC93378F}"/>
    </a:ext>
  </a:extLst>
</a:theme>
</file>

<file path=ppt/theme/theme5.xml><?xml version="1.0" encoding="utf-8"?>
<a:theme xmlns:a="http://schemas.openxmlformats.org/drawingml/2006/main" name="5_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98D1675B-7325-48AD-994B-0DEF3379A98D}"/>
    </a:ext>
  </a:extLst>
</a:theme>
</file>

<file path=ppt/theme/theme6.xml><?xml version="1.0" encoding="utf-8"?>
<a:theme xmlns:a="http://schemas.openxmlformats.org/drawingml/2006/main" name="1_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7AF46513-5B0D-4B03-9323-32F3F0BFC9D6}"/>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1299</TotalTime>
  <Words>1352</Words>
  <Application>Microsoft Office PowerPoint</Application>
  <PresentationFormat>Custom</PresentationFormat>
  <Paragraphs>115</Paragraphs>
  <Slides>12</Slides>
  <Notes>4</Notes>
  <HiddenSlides>0</HiddenSlides>
  <MMClips>0</MMClips>
  <ScaleCrop>false</ScaleCrop>
  <HeadingPairs>
    <vt:vector size="4" baseType="variant">
      <vt:variant>
        <vt:lpstr>Theme</vt:lpstr>
      </vt:variant>
      <vt:variant>
        <vt:i4>6</vt:i4>
      </vt:variant>
      <vt:variant>
        <vt:lpstr>Slide Titles</vt:lpstr>
      </vt:variant>
      <vt:variant>
        <vt:i4>12</vt:i4>
      </vt:variant>
    </vt:vector>
  </HeadingPairs>
  <TitlesOfParts>
    <vt:vector size="18" baseType="lpstr">
      <vt:lpstr>Quotable</vt:lpstr>
      <vt:lpstr>2_Quotable</vt:lpstr>
      <vt:lpstr>3_Quotable</vt:lpstr>
      <vt:lpstr>4_Quotable</vt:lpstr>
      <vt:lpstr>5_Quotable</vt:lpstr>
      <vt:lpstr>1_Quotable</vt:lpstr>
      <vt:lpstr>Interleaving Revision – Lesson 5</vt:lpstr>
      <vt:lpstr>Interleaving revision- Lesson Format </vt:lpstr>
      <vt:lpstr>Exam practice Islam: Beliefs and teachings</vt:lpstr>
      <vt:lpstr>Marking Last Week’s Question Christianity: beliefs and teachings</vt:lpstr>
      <vt:lpstr>Review Islam: practices </vt:lpstr>
      <vt:lpstr>Prayer in Islam (Salah)</vt:lpstr>
      <vt:lpstr>More on Salah</vt:lpstr>
      <vt:lpstr>Jihad</vt:lpstr>
      <vt:lpstr>Transform Islam: practices</vt:lpstr>
      <vt:lpstr>Quiz Christianity: practices</vt:lpstr>
      <vt:lpstr>Test the Teacher Relationships and families</vt:lpstr>
      <vt:lpstr>RS Homework Due Monday 19th March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Interleaving Revision</dc:title>
  <dc:creator>Gemma Moon</dc:creator>
  <cp:lastModifiedBy>build</cp:lastModifiedBy>
  <cp:revision>78</cp:revision>
  <cp:lastPrinted>2018-02-19T12:01:06Z</cp:lastPrinted>
  <dcterms:created xsi:type="dcterms:W3CDTF">2017-03-19T09:57:24Z</dcterms:created>
  <dcterms:modified xsi:type="dcterms:W3CDTF">2018-03-14T07:40:53Z</dcterms:modified>
</cp:coreProperties>
</file>