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742" r:id="rId2"/>
  </p:sldMasterIdLst>
  <p:notesMasterIdLst>
    <p:notesMasterId r:id="rId15"/>
  </p:notesMasterIdLst>
  <p:sldIdLst>
    <p:sldId id="256" r:id="rId3"/>
    <p:sldId id="307" r:id="rId4"/>
    <p:sldId id="263" r:id="rId5"/>
    <p:sldId id="303" r:id="rId6"/>
    <p:sldId id="310" r:id="rId7"/>
    <p:sldId id="316" r:id="rId8"/>
    <p:sldId id="311" r:id="rId9"/>
    <p:sldId id="312" r:id="rId10"/>
    <p:sldId id="313" r:id="rId11"/>
    <p:sldId id="302" r:id="rId12"/>
    <p:sldId id="290" r:id="rId13"/>
    <p:sldId id="265" r:id="rId1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2DE"/>
    <a:srgbClr val="84CFF0"/>
    <a:srgbClr val="E789E0"/>
    <a:srgbClr val="66FF66"/>
    <a:srgbClr val="FFDA65"/>
    <a:srgbClr val="D1B2E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1297" autoAdjust="0"/>
  </p:normalViewPr>
  <p:slideViewPr>
    <p:cSldViewPr snapToGrid="0">
      <p:cViewPr>
        <p:scale>
          <a:sx n="60" d="100"/>
          <a:sy n="60" d="100"/>
        </p:scale>
        <p:origin x="-252"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05/03/2019</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Kiara to have more</a:t>
            </a:r>
            <a:r>
              <a:rPr lang="en-GB" baseline="0" dirty="0" smtClean="0"/>
              <a:t> time on P+C </a:t>
            </a:r>
            <a:r>
              <a:rPr lang="en-GB" baseline="0" smtClean="0"/>
              <a:t>mini mock</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a:t>
            </a:fld>
            <a:endParaRPr lang="en-GB"/>
          </a:p>
        </p:txBody>
      </p:sp>
    </p:spTree>
    <p:extLst>
      <p:ext uri="{BB962C8B-B14F-4D97-AF65-F5344CB8AC3E}">
        <p14:creationId xmlns:p14="http://schemas.microsoft.com/office/powerpoint/2010/main" val="99415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 longer term plan – what we will cover</a:t>
            </a:r>
            <a:r>
              <a:rPr lang="en-GB" baseline="0" dirty="0" smtClean="0"/>
              <a:t> each week between now </a:t>
            </a:r>
            <a:r>
              <a:rPr lang="en-GB" baseline="0" smtClean="0"/>
              <a:t>and the exams</a:t>
            </a:r>
            <a:endParaRPr lang="en-GB"/>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3508788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a:t>
            </a:r>
            <a:r>
              <a:rPr lang="en-GB" baseline="0" dirty="0" smtClean="0"/>
              <a:t> in to check marking </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r>
              <a:rPr lang="en-GB" dirty="0" smtClean="0"/>
              <a:t>Didn’t get time to go</a:t>
            </a:r>
            <a:r>
              <a:rPr lang="en-GB" baseline="0" dirty="0" smtClean="0"/>
              <a:t> through this slide.</a:t>
            </a:r>
            <a:endParaRPr lang="en-GB" dirty="0"/>
          </a:p>
        </p:txBody>
      </p:sp>
      <p:sp>
        <p:nvSpPr>
          <p:cNvPr id="4" name="Slide Number Placeholder 3"/>
          <p:cNvSpPr>
            <a:spLocks noGrp="1"/>
          </p:cNvSpPr>
          <p:nvPr>
            <p:ph type="sldNum" sz="quarter" idx="10"/>
          </p:nvPr>
        </p:nvSpPr>
        <p:spPr/>
        <p:txBody>
          <a:bodyPr/>
          <a:lstStyle/>
          <a:p>
            <a:fld id="{69A6A2F4-0551-440F-BBAD-867B99CFC5DE}" type="slidenum">
              <a:rPr lang="en-GB" smtClean="0"/>
              <a:t>6</a:t>
            </a:fld>
            <a:endParaRPr lang="en-GB"/>
          </a:p>
        </p:txBody>
      </p:sp>
    </p:spTree>
    <p:extLst>
      <p:ext uri="{BB962C8B-B14F-4D97-AF65-F5344CB8AC3E}">
        <p14:creationId xmlns:p14="http://schemas.microsoft.com/office/powerpoint/2010/main" val="2027187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7</a:t>
            </a:fld>
            <a:endParaRPr lang="en-GB"/>
          </a:p>
        </p:txBody>
      </p:sp>
    </p:spTree>
    <p:extLst>
      <p:ext uri="{BB962C8B-B14F-4D97-AF65-F5344CB8AC3E}">
        <p14:creationId xmlns:p14="http://schemas.microsoft.com/office/powerpoint/2010/main" val="3246141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730F05-E78C-47A1-B409-28C7F73CD0FE}" type="slidenum">
              <a:rPr lang="en-GB" smtClean="0"/>
              <a:t>9</a:t>
            </a:fld>
            <a:endParaRPr lang="en-GB" dirty="0"/>
          </a:p>
        </p:txBody>
      </p:sp>
    </p:spTree>
    <p:extLst>
      <p:ext uri="{BB962C8B-B14F-4D97-AF65-F5344CB8AC3E}">
        <p14:creationId xmlns:p14="http://schemas.microsoft.com/office/powerpoint/2010/main" val="1040710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Just war rules p132 of Christianity textbook. 2) donating to charities, providing food and shelter for refugees, praying etc. 3) War Child, Red Cross, Christian Aid. 4) blessed are the peacemakers, those who live by the sword die by the sword, turn the other cheek, love your enemies. 5) the </a:t>
            </a:r>
            <a:r>
              <a:rPr lang="en-GB" baseline="0" dirty="0" err="1" smtClean="0"/>
              <a:t>unlwaful</a:t>
            </a:r>
            <a:r>
              <a:rPr lang="en-GB" baseline="0" dirty="0" smtClean="0"/>
              <a:t> use of violence to achieve a political goal. 6) deliberately harming someone as a response to them harming you.</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11</a:t>
            </a:fld>
            <a:endParaRPr lang="en-GB"/>
          </a:p>
        </p:txBody>
      </p:sp>
    </p:spTree>
    <p:extLst>
      <p:ext uri="{BB962C8B-B14F-4D97-AF65-F5344CB8AC3E}">
        <p14:creationId xmlns:p14="http://schemas.microsoft.com/office/powerpoint/2010/main" val="32155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3/5/2019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dirty="0"/>
          </a:p>
        </p:txBody>
      </p:sp>
    </p:spTree>
    <p:extLst>
      <p:ext uri="{BB962C8B-B14F-4D97-AF65-F5344CB8AC3E}">
        <p14:creationId xmlns:p14="http://schemas.microsoft.com/office/powerpoint/2010/main" val="929159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3/5/2019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3/5/2019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3/5/2019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0.xml"/><Relationship Id="rId5" Type="http://schemas.openxmlformats.org/officeDocument/2006/relationships/image" Target="../media/image5.png"/><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u="sng" dirty="0"/>
              <a:t>Interleaving </a:t>
            </a:r>
            <a:r>
              <a:rPr lang="en-GB" u="sng" dirty="0" smtClean="0"/>
              <a:t>Revision - Lesson 4 </a:t>
            </a:r>
            <a:endParaRPr lang="en-GB" u="sng"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1907628"/>
          </a:xfrm>
          <a:prstGeom prst="rect">
            <a:avLst/>
          </a:prstGeom>
          <a:solidFill>
            <a:srgbClr val="FF3399"/>
          </a:solid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pPr>
              <a:buClr>
                <a:srgbClr val="FF0066"/>
              </a:buClr>
            </a:pPr>
            <a:r>
              <a:rPr lang="en-GB" sz="2400" dirty="0" smtClean="0"/>
              <a:t>LISTS</a:t>
            </a:r>
          </a:p>
          <a:p>
            <a:pPr>
              <a:buClr>
                <a:srgbClr val="FF0066"/>
              </a:buClr>
            </a:pPr>
            <a:r>
              <a:rPr lang="en-GB" sz="2400" dirty="0" smtClean="0"/>
              <a:t>MIND MAPS</a:t>
            </a:r>
          </a:p>
          <a:p>
            <a:pPr>
              <a:buClr>
                <a:srgbClr val="FF0066"/>
              </a:buClr>
            </a:pPr>
            <a:r>
              <a:rPr lang="en-GB" sz="2400" dirty="0" smtClean="0"/>
              <a:t>FLASH CARDS</a:t>
            </a:r>
          </a:p>
          <a:p>
            <a:pPr>
              <a:buClr>
                <a:srgbClr val="FF0066"/>
              </a:buClr>
            </a:pPr>
            <a:r>
              <a:rPr lang="en-GB" sz="2400" dirty="0" smtClean="0"/>
              <a:t>QUIZZES</a:t>
            </a:r>
          </a:p>
        </p:txBody>
      </p:sp>
      <p:sp>
        <p:nvSpPr>
          <p:cNvPr id="6" name="Title 1"/>
          <p:cNvSpPr txBox="1">
            <a:spLocks/>
          </p:cNvSpPr>
          <p:nvPr/>
        </p:nvSpPr>
        <p:spPr>
          <a:xfrm>
            <a:off x="810000" y="273768"/>
            <a:ext cx="10571998" cy="1255488"/>
          </a:xfrm>
          <a:prstGeom prst="rect">
            <a:avLst/>
          </a:prstGeom>
          <a:ln>
            <a:noFill/>
          </a:ln>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dirty="0">
              <a:ln w="900" cmpd="sng">
                <a:noFill/>
                <a:prstDash val="solid"/>
              </a:ln>
              <a:solidFill>
                <a:schemeClr val="tx1"/>
              </a:solidFill>
              <a:effectLst>
                <a:innerShdw blurRad="101600" dist="76200" dir="5400000">
                  <a:schemeClr val="accent1">
                    <a:satMod val="190000"/>
                    <a:tint val="100000"/>
                    <a:alpha val="74000"/>
                  </a:schemeClr>
                </a:innerShdw>
              </a:effectLst>
              <a:latin typeface="Comfortaa" panose="020F0603070000060003" pitchFamily="34" charset="0"/>
            </a:endParaRPr>
          </a:p>
        </p:txBody>
      </p:sp>
      <p:sp>
        <p:nvSpPr>
          <p:cNvPr id="4" name="Rectangle 3"/>
          <p:cNvSpPr/>
          <p:nvPr/>
        </p:nvSpPr>
        <p:spPr>
          <a:xfrm>
            <a:off x="397301" y="353649"/>
            <a:ext cx="9288120" cy="1200329"/>
          </a:xfrm>
          <a:prstGeom prst="rect">
            <a:avLst/>
          </a:prstGeom>
          <a:noFill/>
        </p:spPr>
        <p:txBody>
          <a:bodyPr wrap="none" lIns="91440" tIns="45720" rIns="91440" bIns="45720">
            <a:spAutoFit/>
          </a:bodyPr>
          <a:lstStyle/>
          <a:p>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Transform</a:t>
            </a:r>
          </a:p>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Religion Human Rights and Social Justice</a:t>
            </a:r>
            <a:endParaRPr lang="en-US" sz="3600" b="0" cap="none"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p:txBody>
      </p:sp>
    </p:spTree>
    <p:extLst>
      <p:ext uri="{BB962C8B-B14F-4D97-AF65-F5344CB8AC3E}">
        <p14:creationId xmlns:p14="http://schemas.microsoft.com/office/powerpoint/2010/main" val="1301949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918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10001" y="318187"/>
            <a:ext cx="10571998" cy="1255488"/>
          </a:xfrm>
        </p:spPr>
        <p:txBody>
          <a:bodyPr>
            <a:scene3d>
              <a:camera prst="orthographicFront"/>
              <a:lightRig rig="soft" dir="t">
                <a:rot lat="0" lon="0" rev="10800000"/>
              </a:lightRig>
            </a:scene3d>
            <a:sp3d>
              <a:bevelT w="27940" h="12700"/>
              <a:contourClr>
                <a:srgbClr val="DDDDDD"/>
              </a:contourClr>
            </a:sp3d>
          </a:bodyPr>
          <a:lstStyle/>
          <a:p>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Quiz</a:t>
            </a:r>
            <a:b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br>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Religion, Peace and Conflict</a:t>
            </a:r>
            <a:endParaRPr lang="en-GB" sz="4400" spc="150" dirty="0">
              <a:ln w="11430"/>
              <a:solidFill>
                <a:srgbClr val="F8F8F8"/>
              </a:solidFill>
              <a:effectLst>
                <a:outerShdw blurRad="25400" algn="tl" rotWithShape="0">
                  <a:srgbClr val="000000">
                    <a:alpha val="43000"/>
                  </a:srgbClr>
                </a:outerShdw>
              </a:effectLst>
              <a:latin typeface="Comfortaa" panose="020F0603070000060003" pitchFamily="34" charset="0"/>
            </a:endParaRPr>
          </a:p>
        </p:txBody>
      </p:sp>
      <p:sp>
        <p:nvSpPr>
          <p:cNvPr id="3" name="Content Placeholder 2"/>
          <p:cNvSpPr>
            <a:spLocks noGrp="1"/>
          </p:cNvSpPr>
          <p:nvPr>
            <p:ph idx="1"/>
          </p:nvPr>
        </p:nvSpPr>
        <p:spPr>
          <a:xfrm>
            <a:off x="818712" y="2222287"/>
            <a:ext cx="10879302" cy="4273763"/>
          </a:xfrm>
        </p:spPr>
        <p:txBody>
          <a:bodyPr>
            <a:normAutofit/>
          </a:bodyPr>
          <a:lstStyle/>
          <a:p>
            <a:pPr>
              <a:buClr>
                <a:schemeClr val="accent2">
                  <a:lumMod val="75000"/>
                </a:schemeClr>
              </a:buClr>
              <a:buFont typeface="+mj-lt"/>
              <a:buAutoNum type="arabicPeriod"/>
            </a:pPr>
            <a:r>
              <a:rPr lang="en-GB" sz="2400" dirty="0" smtClean="0">
                <a:latin typeface="Comfortaa" panose="020F0603070000060003" pitchFamily="34" charset="0"/>
              </a:rPr>
              <a:t>Give 2 rules of a just war.</a:t>
            </a:r>
          </a:p>
          <a:p>
            <a:pPr>
              <a:buClr>
                <a:schemeClr val="accent2">
                  <a:lumMod val="75000"/>
                </a:schemeClr>
              </a:buClr>
              <a:buFont typeface="+mj-lt"/>
              <a:buAutoNum type="arabicPeriod"/>
            </a:pPr>
            <a:r>
              <a:rPr lang="en-GB" sz="2400" dirty="0" smtClean="0">
                <a:latin typeface="Comfortaa" panose="020F0603070000060003" pitchFamily="34" charset="0"/>
              </a:rPr>
              <a:t>Give 2 examples of how religious people would support victims of war.</a:t>
            </a:r>
          </a:p>
          <a:p>
            <a:pPr>
              <a:buClr>
                <a:schemeClr val="accent2">
                  <a:lumMod val="75000"/>
                </a:schemeClr>
              </a:buClr>
              <a:buFont typeface="+mj-lt"/>
              <a:buAutoNum type="arabicPeriod"/>
            </a:pPr>
            <a:r>
              <a:rPr lang="en-GB" sz="2400" dirty="0" smtClean="0">
                <a:latin typeface="Comfortaa" panose="020F0603070000060003" pitchFamily="34" charset="0"/>
              </a:rPr>
              <a:t>Name an organisation that supports victims of war.</a:t>
            </a:r>
          </a:p>
          <a:p>
            <a:pPr>
              <a:buClr>
                <a:schemeClr val="accent2">
                  <a:lumMod val="75000"/>
                </a:schemeClr>
              </a:buClr>
              <a:buFont typeface="+mj-lt"/>
              <a:buAutoNum type="arabicPeriod"/>
            </a:pPr>
            <a:r>
              <a:rPr lang="en-GB" sz="2400" dirty="0" smtClean="0">
                <a:latin typeface="Comfortaa" panose="020F0603070000060003" pitchFamily="34" charset="0"/>
              </a:rPr>
              <a:t>Give one religious teaching to support pacifism.</a:t>
            </a:r>
          </a:p>
          <a:p>
            <a:pPr>
              <a:buClr>
                <a:schemeClr val="accent2">
                  <a:lumMod val="75000"/>
                </a:schemeClr>
              </a:buClr>
              <a:buFont typeface="+mj-lt"/>
              <a:buAutoNum type="arabicPeriod"/>
            </a:pPr>
            <a:r>
              <a:rPr lang="en-GB" sz="2400" dirty="0" smtClean="0">
                <a:latin typeface="Comfortaa" panose="020F0603070000060003" pitchFamily="34" charset="0"/>
              </a:rPr>
              <a:t>What is terrorism?</a:t>
            </a:r>
          </a:p>
          <a:p>
            <a:pPr>
              <a:buClr>
                <a:schemeClr val="accent2">
                  <a:lumMod val="75000"/>
                </a:schemeClr>
              </a:buClr>
              <a:buFont typeface="+mj-lt"/>
              <a:buAutoNum type="arabicPeriod"/>
            </a:pPr>
            <a:r>
              <a:rPr lang="en-GB" sz="2400" dirty="0" smtClean="0">
                <a:latin typeface="Comfortaa" panose="020F0603070000060003" pitchFamily="34" charset="0"/>
              </a:rPr>
              <a:t>Define retaliation.</a:t>
            </a:r>
            <a:endParaRPr lang="en-GB" sz="2400" dirty="0">
              <a:latin typeface="Comfortaa" panose="020F0603070000060003" pitchFamily="34" charset="0"/>
            </a:endParaRPr>
          </a:p>
        </p:txBody>
      </p:sp>
    </p:spTree>
    <p:extLst>
      <p:ext uri="{BB962C8B-B14F-4D97-AF65-F5344CB8AC3E}">
        <p14:creationId xmlns:p14="http://schemas.microsoft.com/office/powerpoint/2010/main" val="206030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Religion, Relationships and Families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4, 5 or 12 </a:t>
            </a:r>
            <a:r>
              <a:rPr lang="en-GB" sz="2400" dirty="0"/>
              <a:t>mark question you would like me to answer</a:t>
            </a:r>
            <a:r>
              <a:rPr lang="en-GB" sz="2400" dirty="0" smtClean="0"/>
              <a:t>.</a:t>
            </a:r>
          </a:p>
          <a:p>
            <a:endParaRPr lang="en-GB" sz="2400" dirty="0"/>
          </a:p>
          <a:p>
            <a:r>
              <a:rPr lang="en-GB" sz="2400" dirty="0"/>
              <a:t>I will type up and create a bank of </a:t>
            </a:r>
            <a:r>
              <a:rPr lang="en-GB" sz="2400" dirty="0" smtClean="0"/>
              <a:t>answers to go on the revision website.</a:t>
            </a:r>
            <a:endParaRPr lang="en-GB" sz="2400" dirty="0"/>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 homework – due Tuesday 12</a:t>
            </a:r>
            <a:r>
              <a:rPr lang="en-GB" baseline="30000" dirty="0" smtClean="0"/>
              <a:t>th</a:t>
            </a:r>
            <a:r>
              <a:rPr lang="en-GB" dirty="0" smtClean="0"/>
              <a:t> March</a:t>
            </a:r>
            <a:endParaRPr lang="en-GB" dirty="0"/>
          </a:p>
        </p:txBody>
      </p:sp>
      <p:sp>
        <p:nvSpPr>
          <p:cNvPr id="3" name="Content Placeholder 2"/>
          <p:cNvSpPr>
            <a:spLocks noGrp="1"/>
          </p:cNvSpPr>
          <p:nvPr>
            <p:ph idx="1"/>
          </p:nvPr>
        </p:nvSpPr>
        <p:spPr/>
        <p:txBody>
          <a:bodyPr>
            <a:normAutofit/>
          </a:bodyPr>
          <a:lstStyle/>
          <a:p>
            <a:r>
              <a:rPr lang="en-GB" sz="2800" dirty="0" smtClean="0"/>
              <a:t>Your next mini mock takes place next Tuesday.</a:t>
            </a:r>
          </a:p>
          <a:p>
            <a:endParaRPr lang="en-GB" sz="2800" dirty="0"/>
          </a:p>
          <a:p>
            <a:r>
              <a:rPr lang="en-GB" sz="2800" dirty="0" smtClean="0"/>
              <a:t>This will be on the Religion, Human Rights and Social Justice topic.</a:t>
            </a:r>
            <a:endParaRPr lang="en-GB" sz="2800" dirty="0"/>
          </a:p>
        </p:txBody>
      </p:sp>
    </p:spTree>
    <p:extLst>
      <p:ext uri="{BB962C8B-B14F-4D97-AF65-F5344CB8AC3E}">
        <p14:creationId xmlns:p14="http://schemas.microsoft.com/office/powerpoint/2010/main" val="78877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7617600"/>
              </p:ext>
            </p:extLst>
          </p:nvPr>
        </p:nvGraphicFramePr>
        <p:xfrm>
          <a:off x="819150" y="2128716"/>
          <a:ext cx="10553700" cy="4644043"/>
        </p:xfrm>
        <a:graphic>
          <a:graphicData uri="http://schemas.openxmlformats.org/drawingml/2006/table">
            <a:tbl>
              <a:tblPr firstRow="1" bandRow="1">
                <a:tableStyleId>{073A0DAA-6AF3-43AB-8588-CEC1D06C72B9}</a:tableStyleId>
              </a:tblPr>
              <a:tblGrid>
                <a:gridCol w="3517900">
                  <a:extLst>
                    <a:ext uri="{9D8B030D-6E8A-4147-A177-3AD203B41FA5}">
                      <a16:colId xmlns="" xmlns:a16="http://schemas.microsoft.com/office/drawing/2014/main" val="3947661111"/>
                    </a:ext>
                  </a:extLst>
                </a:gridCol>
                <a:gridCol w="3517900">
                  <a:extLst>
                    <a:ext uri="{9D8B030D-6E8A-4147-A177-3AD203B41FA5}">
                      <a16:colId xmlns="" xmlns:a16="http://schemas.microsoft.com/office/drawing/2014/main" val="3925755802"/>
                    </a:ext>
                  </a:extLst>
                </a:gridCol>
                <a:gridCol w="3517900">
                  <a:extLst>
                    <a:ext uri="{9D8B030D-6E8A-4147-A177-3AD203B41FA5}">
                      <a16:colId xmlns="" xmlns:a16="http://schemas.microsoft.com/office/drawing/2014/main" val="2634118216"/>
                    </a:ext>
                  </a:extLst>
                </a:gridCol>
              </a:tblGrid>
              <a:tr h="446595">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 xmlns:a16="http://schemas.microsoft.com/office/drawing/2014/main" val="13931939"/>
                  </a:ext>
                </a:extLst>
              </a:tr>
              <a:tr h="640080">
                <a:tc>
                  <a:txBody>
                    <a:bodyPr/>
                    <a:lstStyle/>
                    <a:p>
                      <a:r>
                        <a:rPr lang="en-GB" baseline="0" dirty="0" smtClean="0"/>
                        <a:t>10 </a:t>
                      </a:r>
                      <a:r>
                        <a:rPr lang="en-GB" dirty="0"/>
                        <a:t>minutes </a:t>
                      </a:r>
                    </a:p>
                    <a:p>
                      <a:endParaRPr lang="en-GB" dirty="0"/>
                    </a:p>
                  </a:txBody>
                  <a:tcPr/>
                </a:tc>
                <a:tc>
                  <a:txBody>
                    <a:bodyPr/>
                    <a:lstStyle/>
                    <a:p>
                      <a:r>
                        <a:rPr lang="en-GB" dirty="0"/>
                        <a:t>Answering exam </a:t>
                      </a:r>
                      <a:r>
                        <a:rPr lang="en-GB" dirty="0" smtClean="0"/>
                        <a:t>questions </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Crime and Punishment</a:t>
                      </a:r>
                      <a:endParaRPr lang="en-GB" b="1" i="1" dirty="0">
                        <a:solidFill>
                          <a:schemeClr val="bg1"/>
                        </a:solidFill>
                      </a:endParaRPr>
                    </a:p>
                  </a:txBody>
                  <a:tcPr>
                    <a:solidFill>
                      <a:srgbClr val="E789E0"/>
                    </a:solidFill>
                  </a:tcPr>
                </a:tc>
                <a:extLst>
                  <a:ext uri="{0D108BD9-81ED-4DB2-BD59-A6C34878D82A}">
                    <a16:rowId xmlns="" xmlns:a16="http://schemas.microsoft.com/office/drawing/2014/main" val="1273402516"/>
                  </a:ext>
                </a:extLst>
              </a:tr>
              <a:tr h="615500">
                <a:tc>
                  <a:txBody>
                    <a:bodyPr/>
                    <a:lstStyle/>
                    <a:p>
                      <a:r>
                        <a:rPr lang="en-GB" dirty="0" smtClean="0"/>
                        <a:t>5 </a:t>
                      </a:r>
                      <a:r>
                        <a:rPr lang="en-GB" dirty="0"/>
                        <a:t>minutes</a:t>
                      </a:r>
                    </a:p>
                  </a:txBody>
                  <a:tcPr/>
                </a:tc>
                <a:tc>
                  <a:txBody>
                    <a:bodyPr/>
                    <a:lstStyle/>
                    <a:p>
                      <a:r>
                        <a:rPr lang="en-GB" dirty="0"/>
                        <a:t>Marking last</a:t>
                      </a:r>
                      <a:r>
                        <a:rPr lang="en-GB" baseline="0" dirty="0"/>
                        <a:t> lesson’s </a:t>
                      </a:r>
                      <a:r>
                        <a:rPr lang="en-GB" baseline="0" dirty="0" smtClean="0"/>
                        <a:t>questions</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Relationships and Families</a:t>
                      </a:r>
                      <a:endParaRPr lang="en-GB" b="1" i="1" dirty="0">
                        <a:solidFill>
                          <a:schemeClr val="bg1"/>
                        </a:solidFill>
                      </a:endParaRPr>
                    </a:p>
                  </a:txBody>
                  <a:tcPr>
                    <a:solidFill>
                      <a:srgbClr val="84CFF0"/>
                    </a:solidFill>
                  </a:tcPr>
                </a:tc>
                <a:extLst>
                  <a:ext uri="{0D108BD9-81ED-4DB2-BD59-A6C34878D82A}">
                    <a16:rowId xmlns="" xmlns:a16="http://schemas.microsoft.com/office/drawing/2014/main"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Religion, Human Rights and Social Justice</a:t>
                      </a:r>
                      <a:endParaRPr lang="en-GB" b="1" i="1" dirty="0"/>
                    </a:p>
                  </a:txBody>
                  <a:tcPr>
                    <a:solidFill>
                      <a:srgbClr val="92D050"/>
                    </a:solidFill>
                  </a:tcPr>
                </a:tc>
                <a:extLst>
                  <a:ext uri="{0D108BD9-81ED-4DB2-BD59-A6C34878D82A}">
                    <a16:rowId xmlns="" xmlns:a16="http://schemas.microsoft.com/office/drawing/2014/main" val="3066001254"/>
                  </a:ext>
                </a:extLst>
              </a:tr>
              <a:tr h="640080">
                <a:tc>
                  <a:txBody>
                    <a:bodyPr/>
                    <a:lstStyle/>
                    <a:p>
                      <a:r>
                        <a:rPr lang="en-GB" dirty="0" smtClean="0"/>
                        <a:t>15 </a:t>
                      </a:r>
                      <a:r>
                        <a:rPr lang="en-GB" dirty="0"/>
                        <a:t>minutes</a:t>
                      </a:r>
                    </a:p>
                  </a:txBody>
                  <a:tcPr/>
                </a:tc>
                <a:tc>
                  <a:txBody>
                    <a:bodyPr/>
                    <a:lstStyle/>
                    <a:p>
                      <a:r>
                        <a:rPr lang="en-GB" dirty="0"/>
                        <a:t>Transform Content</a:t>
                      </a:r>
                    </a:p>
                    <a:p>
                      <a:endParaRPr lang="en-GB" dirty="0"/>
                    </a:p>
                  </a:txBody>
                  <a:tcPr/>
                </a:tc>
                <a:tc>
                  <a:txBody>
                    <a:bodyPr/>
                    <a:lstStyle/>
                    <a:p>
                      <a:r>
                        <a:rPr lang="en-GB" b="1" i="1" dirty="0" smtClean="0"/>
                        <a:t>Religion, Human Rights and Social Justice</a:t>
                      </a:r>
                      <a:endParaRPr lang="en-GB" b="1" i="1" dirty="0"/>
                    </a:p>
                  </a:txBody>
                  <a:tcPr>
                    <a:solidFill>
                      <a:srgbClr val="92D050"/>
                    </a:solidFill>
                  </a:tcPr>
                </a:tc>
                <a:extLst>
                  <a:ext uri="{0D108BD9-81ED-4DB2-BD59-A6C34878D82A}">
                    <a16:rowId xmlns="" xmlns:a16="http://schemas.microsoft.com/office/drawing/2014/main" val="248921533"/>
                  </a:ext>
                </a:extLst>
              </a:tr>
              <a:tr h="722728">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Peace and Conflict</a:t>
                      </a:r>
                      <a:endParaRPr lang="en-GB" b="1" i="1" dirty="0">
                        <a:solidFill>
                          <a:schemeClr val="bg1"/>
                        </a:solidFill>
                      </a:endParaRPr>
                    </a:p>
                  </a:txBody>
                  <a:tcPr>
                    <a:solidFill>
                      <a:srgbClr val="BD92DE"/>
                    </a:solidFill>
                  </a:tcPr>
                </a:tc>
                <a:extLst>
                  <a:ext uri="{0D108BD9-81ED-4DB2-BD59-A6C34878D82A}">
                    <a16:rowId xmlns="" xmlns:a16="http://schemas.microsoft.com/office/drawing/2014/main"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Relationships and Families</a:t>
                      </a:r>
                      <a:endParaRPr lang="en-GB" b="1" i="1" dirty="0">
                        <a:solidFill>
                          <a:schemeClr val="bg1"/>
                        </a:solidFill>
                      </a:endParaRPr>
                    </a:p>
                  </a:txBody>
                  <a:tcPr>
                    <a:solidFill>
                      <a:srgbClr val="84CFF0"/>
                    </a:solidFill>
                  </a:tcPr>
                </a:tc>
                <a:extLst>
                  <a:ext uri="{0D108BD9-81ED-4DB2-BD59-A6C34878D82A}">
                    <a16:rowId xmlns="" xmlns:a16="http://schemas.microsoft.com/office/drawing/2014/main"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76097"/>
          </a:xfrm>
          <a:prstGeom prst="rect">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99641" y="278773"/>
            <a:ext cx="10571998" cy="1318550"/>
          </a:xfrm>
        </p:spPr>
        <p:txBody>
          <a:bodyPr/>
          <a:lstStyle/>
          <a:p>
            <a:r>
              <a:rPr lang="en-GB" dirty="0" smtClean="0">
                <a:solidFill>
                  <a:schemeClr val="tx1"/>
                </a:solidFill>
                <a:latin typeface="Comfortaa" panose="020F0603070000060003" pitchFamily="34" charset="0"/>
              </a:rPr>
              <a:t>Exam practice- Religion, Crime and Punishment</a:t>
            </a:r>
            <a:endParaRPr lang="en-GB" dirty="0">
              <a:solidFill>
                <a:schemeClr val="tx1"/>
              </a:solidFill>
              <a:latin typeface="Comfortaa" panose="020F0603070000060003" pitchFamily="34" charset="0"/>
            </a:endParaRPr>
          </a:p>
        </p:txBody>
      </p:sp>
      <p:sp>
        <p:nvSpPr>
          <p:cNvPr id="3" name="Content Placeholder 2"/>
          <p:cNvSpPr>
            <a:spLocks noGrp="1"/>
          </p:cNvSpPr>
          <p:nvPr>
            <p:ph idx="1"/>
          </p:nvPr>
        </p:nvSpPr>
        <p:spPr>
          <a:xfrm>
            <a:off x="283779" y="2222287"/>
            <a:ext cx="11745311" cy="4635713"/>
          </a:xfrm>
        </p:spPr>
        <p:txBody>
          <a:bodyPr>
            <a:normAutofit fontScale="85000" lnSpcReduction="20000"/>
          </a:bodyPr>
          <a:lstStyle/>
          <a:p>
            <a:pPr marL="514350" indent="-514350">
              <a:buClr>
                <a:srgbClr val="FF3399"/>
              </a:buClr>
              <a:buFont typeface="+mj-lt"/>
              <a:buAutoNum type="arabicPeriod"/>
            </a:pPr>
            <a:r>
              <a:rPr lang="en-GB" sz="2800" dirty="0" smtClean="0"/>
              <a:t>Explain </a:t>
            </a:r>
            <a:r>
              <a:rPr lang="en-GB" sz="2800" dirty="0"/>
              <a:t>two contrasting beliefs in contemporary British society about the punishment of criminals.</a:t>
            </a:r>
          </a:p>
          <a:p>
            <a:pPr marL="0" indent="0">
              <a:buClr>
                <a:srgbClr val="FF3399"/>
              </a:buClr>
              <a:buNone/>
            </a:pPr>
            <a:r>
              <a:rPr lang="en-GB" sz="2800" dirty="0"/>
              <a:t>	In your answer you should refer to the main religious tradition of Great Britain and one or more other religious traditions.</a:t>
            </a:r>
          </a:p>
          <a:p>
            <a:pPr marL="0" indent="0">
              <a:buClr>
                <a:srgbClr val="FF3399"/>
              </a:buClr>
              <a:buNone/>
            </a:pPr>
            <a:r>
              <a:rPr lang="en-GB" sz="2800" dirty="0"/>
              <a:t>	 																	(4 marks)</a:t>
            </a:r>
          </a:p>
          <a:p>
            <a:pPr>
              <a:buClr>
                <a:srgbClr val="FF3399"/>
              </a:buClr>
              <a:buFont typeface="+mj-lt"/>
              <a:buAutoNum type="arabicPeriod"/>
            </a:pPr>
            <a:endParaRPr lang="en-GB" sz="900" dirty="0"/>
          </a:p>
          <a:p>
            <a:pPr marL="514350" indent="-514350">
              <a:buClr>
                <a:srgbClr val="FF3399"/>
              </a:buClr>
              <a:buFont typeface="+mj-lt"/>
              <a:buAutoNum type="arabicPeriod" startAt="2"/>
            </a:pPr>
            <a:r>
              <a:rPr lang="en-GB" sz="2800" dirty="0"/>
              <a:t> Give two religious beliefs on the use of the death penalty</a:t>
            </a:r>
          </a:p>
          <a:p>
            <a:pPr marL="0" indent="0">
              <a:buClr>
                <a:srgbClr val="FF3399"/>
              </a:buClr>
              <a:buNone/>
            </a:pPr>
            <a:r>
              <a:rPr lang="en-GB" sz="2800" dirty="0"/>
              <a:t>																		(2 marks)</a:t>
            </a:r>
          </a:p>
          <a:p>
            <a:pPr marL="514350" indent="-514350">
              <a:buClr>
                <a:srgbClr val="FF3399"/>
              </a:buClr>
              <a:buFont typeface="+mj-lt"/>
              <a:buAutoNum type="arabicPeriod" startAt="3"/>
            </a:pPr>
            <a:r>
              <a:rPr lang="en-GB" sz="2800" dirty="0"/>
              <a:t>Which of the following is not a form of corporal punishment?</a:t>
            </a:r>
          </a:p>
          <a:p>
            <a:pPr marL="0" indent="0">
              <a:buClr>
                <a:srgbClr val="FF3399"/>
              </a:buClr>
              <a:buNone/>
            </a:pPr>
            <a:r>
              <a:rPr lang="en-GB" sz="2800" dirty="0"/>
              <a:t>A] Lashes,  B] Caning,  C]  Hanging,  D] Amputation</a:t>
            </a:r>
          </a:p>
          <a:p>
            <a:pPr marL="0" indent="0">
              <a:buClr>
                <a:srgbClr val="C00000"/>
              </a:buClr>
              <a:buNone/>
            </a:pPr>
            <a:r>
              <a:rPr lang="en-GB" sz="2800" dirty="0"/>
              <a:t>																		(1 Mark)</a:t>
            </a:r>
          </a:p>
        </p:txBody>
      </p:sp>
      <p:sp>
        <p:nvSpPr>
          <p:cNvPr id="5" name="Oval 4"/>
          <p:cNvSpPr/>
          <p:nvPr/>
        </p:nvSpPr>
        <p:spPr>
          <a:xfrm>
            <a:off x="10011103" y="378372"/>
            <a:ext cx="1986456" cy="149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bg1"/>
                </a:solidFill>
              </a:rPr>
              <a:t>7 minutes</a:t>
            </a:r>
            <a:endParaRPr lang="en-GB" sz="2400" b="1" dirty="0">
              <a:solidFill>
                <a:schemeClr val="bg1"/>
              </a:solidFill>
            </a:endParaRPr>
          </a:p>
        </p:txBody>
      </p:sp>
    </p:spTree>
    <p:extLst>
      <p:ext uri="{BB962C8B-B14F-4D97-AF65-F5344CB8AC3E}">
        <p14:creationId xmlns:p14="http://schemas.microsoft.com/office/powerpoint/2010/main" val="1144277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76097"/>
          </a:xfrm>
          <a:prstGeom prst="rect">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99641" y="278773"/>
            <a:ext cx="10571998" cy="1318550"/>
          </a:xfrm>
        </p:spPr>
        <p:txBody>
          <a:bodyPr/>
          <a:lstStyle/>
          <a:p>
            <a:r>
              <a:rPr lang="en-GB" smtClean="0">
                <a:solidFill>
                  <a:schemeClr val="tx1"/>
                </a:solidFill>
                <a:latin typeface="Comfortaa" panose="020F0603070000060003" pitchFamily="34" charset="0"/>
              </a:rPr>
              <a:t>RS homework due Tuesday 5</a:t>
            </a:r>
            <a:r>
              <a:rPr lang="en-GB" baseline="30000" smtClean="0">
                <a:solidFill>
                  <a:schemeClr val="tx1"/>
                </a:solidFill>
                <a:latin typeface="Comfortaa" panose="020F0603070000060003" pitchFamily="34" charset="0"/>
              </a:rPr>
              <a:t>th</a:t>
            </a:r>
            <a:r>
              <a:rPr lang="en-GB" smtClean="0">
                <a:solidFill>
                  <a:schemeClr val="tx1"/>
                </a:solidFill>
                <a:latin typeface="Comfortaa" panose="020F0603070000060003" pitchFamily="34" charset="0"/>
              </a:rPr>
              <a:t> March</a:t>
            </a:r>
            <a:br>
              <a:rPr lang="en-GB" smtClean="0">
                <a:solidFill>
                  <a:schemeClr val="tx1"/>
                </a:solidFill>
                <a:latin typeface="Comfortaa" panose="020F0603070000060003" pitchFamily="34" charset="0"/>
              </a:rPr>
            </a:br>
            <a:r>
              <a:rPr lang="en-GB" smtClean="0">
                <a:solidFill>
                  <a:schemeClr val="tx1"/>
                </a:solidFill>
                <a:latin typeface="Comfortaa" panose="020F0603070000060003" pitchFamily="34" charset="0"/>
              </a:rPr>
              <a:t>Exam practice- Relationships </a:t>
            </a:r>
            <a:r>
              <a:rPr lang="en-GB" dirty="0" smtClean="0">
                <a:solidFill>
                  <a:schemeClr val="tx1"/>
                </a:solidFill>
                <a:latin typeface="Comfortaa" panose="020F0603070000060003" pitchFamily="34" charset="0"/>
              </a:rPr>
              <a:t>&amp; Families</a:t>
            </a:r>
            <a:endParaRPr lang="en-GB" dirty="0">
              <a:solidFill>
                <a:schemeClr val="tx1"/>
              </a:solidFill>
              <a:latin typeface="Comfortaa" panose="020F0603070000060003" pitchFamily="34" charset="0"/>
            </a:endParaRPr>
          </a:p>
        </p:txBody>
      </p:sp>
      <p:sp>
        <p:nvSpPr>
          <p:cNvPr id="3" name="Content Placeholder 2"/>
          <p:cNvSpPr>
            <a:spLocks noGrp="1"/>
          </p:cNvSpPr>
          <p:nvPr>
            <p:ph idx="1"/>
          </p:nvPr>
        </p:nvSpPr>
        <p:spPr>
          <a:xfrm>
            <a:off x="283779" y="2222287"/>
            <a:ext cx="11745311" cy="4635713"/>
          </a:xfrm>
        </p:spPr>
        <p:txBody>
          <a:bodyPr>
            <a:normAutofit fontScale="62500" lnSpcReduction="20000"/>
          </a:bodyPr>
          <a:lstStyle/>
          <a:p>
            <a:pPr marL="0" indent="0">
              <a:buClr>
                <a:srgbClr val="E789E0"/>
              </a:buClr>
              <a:buNone/>
            </a:pPr>
            <a:r>
              <a:rPr lang="en-GB" sz="2800" dirty="0" smtClean="0"/>
              <a:t>1. Which </a:t>
            </a:r>
            <a:r>
              <a:rPr lang="en-GB" sz="2800" dirty="0"/>
              <a:t>of the following means </a:t>
            </a:r>
            <a:r>
              <a:rPr lang="en-GB" sz="2800" dirty="0" smtClean="0"/>
              <a:t>where </a:t>
            </a:r>
            <a:r>
              <a:rPr lang="en-GB" sz="2800" dirty="0"/>
              <a:t>a couple live together without being married/in civil partnership?</a:t>
            </a:r>
          </a:p>
          <a:p>
            <a:pPr marL="0" indent="0">
              <a:buClr>
                <a:srgbClr val="E789E0"/>
              </a:buClr>
              <a:buNone/>
            </a:pPr>
            <a:r>
              <a:rPr lang="en-GB" sz="2800" dirty="0"/>
              <a:t>A] </a:t>
            </a:r>
            <a:r>
              <a:rPr lang="en-GB" sz="2800" dirty="0" smtClean="0"/>
              <a:t>Commitment,  </a:t>
            </a:r>
            <a:r>
              <a:rPr lang="en-GB" sz="2800" dirty="0"/>
              <a:t>B] </a:t>
            </a:r>
            <a:r>
              <a:rPr lang="en-GB" sz="2800" dirty="0" smtClean="0"/>
              <a:t>Cohabitation,  </a:t>
            </a:r>
            <a:r>
              <a:rPr lang="en-GB" sz="2800" dirty="0"/>
              <a:t>C]  </a:t>
            </a:r>
            <a:r>
              <a:rPr lang="en-GB" sz="2800" dirty="0" smtClean="0"/>
              <a:t>Celibacy</a:t>
            </a:r>
            <a:r>
              <a:rPr lang="en-GB" sz="2800" dirty="0"/>
              <a:t>,  D] </a:t>
            </a:r>
            <a:r>
              <a:rPr lang="en-GB" sz="2800" dirty="0" smtClean="0"/>
              <a:t>Annulment</a:t>
            </a:r>
            <a:endParaRPr lang="en-GB" sz="2800" dirty="0"/>
          </a:p>
          <a:p>
            <a:pPr marL="0" indent="0">
              <a:buClr>
                <a:srgbClr val="C00000"/>
              </a:buClr>
              <a:buNone/>
            </a:pPr>
            <a:r>
              <a:rPr lang="en-GB" sz="2800" dirty="0"/>
              <a:t>																		(1 Mark)</a:t>
            </a:r>
          </a:p>
          <a:p>
            <a:pPr marL="0" indent="0">
              <a:buClr>
                <a:srgbClr val="E789E0"/>
              </a:buClr>
              <a:buNone/>
            </a:pPr>
            <a:r>
              <a:rPr lang="en-GB" sz="2800" dirty="0" smtClean="0"/>
              <a:t>2. Give </a:t>
            </a:r>
            <a:r>
              <a:rPr lang="en-GB" sz="2800" dirty="0"/>
              <a:t>two religious beliefs about the role of families </a:t>
            </a:r>
          </a:p>
          <a:p>
            <a:pPr marL="0" indent="0">
              <a:buClr>
                <a:srgbClr val="E789E0"/>
              </a:buClr>
              <a:buNone/>
            </a:pPr>
            <a:r>
              <a:rPr lang="en-GB" sz="2800" dirty="0"/>
              <a:t>																		(2 marks)</a:t>
            </a:r>
          </a:p>
          <a:p>
            <a:pPr marL="0" indent="0">
              <a:buClr>
                <a:srgbClr val="E789E0"/>
              </a:buClr>
              <a:buNone/>
            </a:pPr>
            <a:r>
              <a:rPr lang="en-GB" sz="2800" dirty="0" smtClean="0"/>
              <a:t>3. Explain two contrasting beliefs in contemporary British society about same sex marriage.</a:t>
            </a:r>
          </a:p>
          <a:p>
            <a:pPr marL="0" indent="0">
              <a:buClr>
                <a:srgbClr val="E789E0"/>
              </a:buClr>
              <a:buNone/>
            </a:pPr>
            <a:r>
              <a:rPr lang="en-GB" sz="2800" dirty="0" smtClean="0"/>
              <a:t>In your answer you should refer to the main religious tradition in Great Britain and one or more other religious traditions.</a:t>
            </a:r>
          </a:p>
          <a:p>
            <a:pPr marL="0" indent="0">
              <a:buClr>
                <a:srgbClr val="E789E0"/>
              </a:buClr>
              <a:buNone/>
            </a:pPr>
            <a:r>
              <a:rPr lang="en-GB" sz="2800" dirty="0"/>
              <a:t>	</a:t>
            </a:r>
            <a:r>
              <a:rPr lang="en-GB" sz="2800" dirty="0" smtClean="0"/>
              <a:t> 																	(4 marks)</a:t>
            </a:r>
          </a:p>
          <a:p>
            <a:pPr>
              <a:buClr>
                <a:srgbClr val="E789E0"/>
              </a:buClr>
              <a:buFont typeface="+mj-lt"/>
              <a:buAutoNum type="arabicPeriod"/>
            </a:pPr>
            <a:endParaRPr lang="en-GB" sz="900" dirty="0" smtClean="0"/>
          </a:p>
          <a:p>
            <a:pPr marL="0" indent="0">
              <a:buClr>
                <a:srgbClr val="E789E0"/>
              </a:buClr>
              <a:buNone/>
            </a:pPr>
            <a:r>
              <a:rPr lang="en-GB" sz="2800" dirty="0" smtClean="0"/>
              <a:t>4</a:t>
            </a:r>
            <a:r>
              <a:rPr lang="en-GB" sz="2800" dirty="0"/>
              <a:t>. Explain two religious beliefs about the role of parents in a religious </a:t>
            </a:r>
            <a:r>
              <a:rPr lang="en-GB" sz="2800" dirty="0" smtClean="0"/>
              <a:t>family. Refer </a:t>
            </a:r>
            <a:r>
              <a:rPr lang="en-GB" sz="2800" dirty="0"/>
              <a:t>to sacred writings or another source of religious belief and teaching in </a:t>
            </a:r>
            <a:r>
              <a:rPr lang="en-GB" sz="2800" dirty="0" smtClean="0"/>
              <a:t>your answer.</a:t>
            </a:r>
          </a:p>
          <a:p>
            <a:pPr marL="0" indent="0">
              <a:buClr>
                <a:srgbClr val="E789E0"/>
              </a:buClr>
              <a:buNone/>
            </a:pPr>
            <a:r>
              <a:rPr lang="en-GB" sz="2800" dirty="0" smtClean="0"/>
              <a:t>																		(5 </a:t>
            </a:r>
            <a:r>
              <a:rPr lang="en-GB" sz="2800" dirty="0"/>
              <a:t>marks)</a:t>
            </a:r>
          </a:p>
          <a:p>
            <a:pPr marL="0" indent="0">
              <a:buClr>
                <a:srgbClr val="E789E0"/>
              </a:buClr>
              <a:buNone/>
            </a:pPr>
            <a:endParaRPr lang="en-GB" sz="2800" dirty="0" smtClean="0"/>
          </a:p>
        </p:txBody>
      </p:sp>
      <p:sp>
        <p:nvSpPr>
          <p:cNvPr id="5" name="Rounded Rectangle 4"/>
          <p:cNvSpPr/>
          <p:nvPr/>
        </p:nvSpPr>
        <p:spPr>
          <a:xfrm>
            <a:off x="5124773" y="80164"/>
            <a:ext cx="7067227" cy="1795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Swap </a:t>
            </a:r>
            <a:r>
              <a:rPr lang="en-GB" sz="2400" dirty="0" err="1" smtClean="0">
                <a:solidFill>
                  <a:schemeClr val="tx1"/>
                </a:solidFill>
              </a:rPr>
              <a:t>homeworks</a:t>
            </a:r>
            <a:r>
              <a:rPr lang="en-GB" sz="2400" dirty="0" smtClean="0">
                <a:solidFill>
                  <a:schemeClr val="tx1"/>
                </a:solidFill>
              </a:rPr>
              <a:t> and use the mark scheme from the front of the textbooks. Give your partner an overall star </a:t>
            </a:r>
            <a:r>
              <a:rPr lang="en-GB" sz="2400" dirty="0" err="1" smtClean="0">
                <a:solidFill>
                  <a:schemeClr val="tx1"/>
                </a:solidFill>
              </a:rPr>
              <a:t>star</a:t>
            </a:r>
            <a:r>
              <a:rPr lang="en-GB" sz="2400" dirty="0" smtClean="0">
                <a:solidFill>
                  <a:schemeClr val="tx1"/>
                </a:solidFill>
              </a:rPr>
              <a:t> wish and a mark for each question.</a:t>
            </a:r>
            <a:endParaRPr lang="en-GB" sz="2400" dirty="0">
              <a:solidFill>
                <a:schemeClr val="tx1"/>
              </a:solidFill>
            </a:endParaRPr>
          </a:p>
        </p:txBody>
      </p:sp>
      <p:pic>
        <p:nvPicPr>
          <p:cNvPr id="6" name="Picture 5"/>
          <p:cNvPicPr>
            <a:picLocks noChangeAspect="1"/>
          </p:cNvPicPr>
          <p:nvPr/>
        </p:nvPicPr>
        <p:blipFill>
          <a:blip r:embed="rId3"/>
          <a:stretch>
            <a:fillRect/>
          </a:stretch>
        </p:blipFill>
        <p:spPr>
          <a:xfrm>
            <a:off x="3390137" y="242627"/>
            <a:ext cx="1571405" cy="1147185"/>
          </a:xfrm>
          <a:prstGeom prst="rect">
            <a:avLst/>
          </a:prstGeom>
        </p:spPr>
      </p:pic>
    </p:spTree>
    <p:extLst>
      <p:ext uri="{BB962C8B-B14F-4D97-AF65-F5344CB8AC3E}">
        <p14:creationId xmlns:p14="http://schemas.microsoft.com/office/powerpoint/2010/main" val="132512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Cj043488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1730" y="5273676"/>
            <a:ext cx="2112433" cy="1584325"/>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MCj0310382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1" y="5489576"/>
            <a:ext cx="1634067" cy="1368425"/>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MCSY00940A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20867" y="5445125"/>
            <a:ext cx="1261533" cy="996950"/>
          </a:xfrm>
          <a:prstGeom prst="rect">
            <a:avLst/>
          </a:prstGeom>
          <a:noFill/>
          <a:extLst>
            <a:ext uri="{909E8E84-426E-40DD-AFC4-6F175D3DCCD1}">
              <a14:hiddenFill xmlns:a14="http://schemas.microsoft.com/office/drawing/2010/main">
                <a:solidFill>
                  <a:srgbClr val="FFFFFF"/>
                </a:solidFill>
              </a14:hiddenFill>
            </a:ext>
          </a:extLst>
        </p:spPr>
      </p:pic>
      <p:sp>
        <p:nvSpPr>
          <p:cNvPr id="15365" name="Rectangle 5"/>
          <p:cNvSpPr>
            <a:spLocks noGrp="1" noChangeArrowheads="1"/>
          </p:cNvSpPr>
          <p:nvPr>
            <p:ph type="title"/>
          </p:nvPr>
        </p:nvSpPr>
        <p:spPr>
          <a:xfrm>
            <a:off x="143339" y="499457"/>
            <a:ext cx="10972800" cy="666328"/>
          </a:xfrm>
        </p:spPr>
        <p:txBody>
          <a:bodyPr>
            <a:normAutofit fontScale="90000"/>
          </a:bodyPr>
          <a:lstStyle/>
          <a:p>
            <a:r>
              <a:rPr lang="en-GB" altLang="en-US" sz="4000" b="1" dirty="0" smtClean="0"/>
              <a:t>Review: Human Rights and social justice</a:t>
            </a:r>
            <a:br>
              <a:rPr lang="en-GB" altLang="en-US" sz="4000" b="1" dirty="0" smtClean="0"/>
            </a:br>
            <a:r>
              <a:rPr lang="en-GB" altLang="en-US" sz="4000" b="1" dirty="0" smtClean="0"/>
              <a:t>Sexism and religion - Christianity</a:t>
            </a:r>
            <a:endParaRPr lang="en-GB" altLang="en-US" sz="1800" b="1" dirty="0"/>
          </a:p>
        </p:txBody>
      </p:sp>
      <p:sp>
        <p:nvSpPr>
          <p:cNvPr id="15366" name="AutoShape 6"/>
          <p:cNvSpPr>
            <a:spLocks noChangeArrowheads="1"/>
          </p:cNvSpPr>
          <p:nvPr/>
        </p:nvSpPr>
        <p:spPr bwMode="auto">
          <a:xfrm>
            <a:off x="143339" y="1268760"/>
            <a:ext cx="3840824" cy="3889028"/>
          </a:xfrm>
          <a:prstGeom prst="wedgeRoundRectCallout">
            <a:avLst>
              <a:gd name="adj1" fmla="val -862"/>
              <a:gd name="adj2" fmla="val 59708"/>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2000" b="1" dirty="0">
                <a:solidFill>
                  <a:schemeClr val="bg1"/>
                </a:solidFill>
                <a:latin typeface="Comfortaa" panose="020F0603070000060003" pitchFamily="34" charset="0"/>
              </a:rPr>
              <a:t>Modern Protestants think that…. </a:t>
            </a:r>
          </a:p>
          <a:p>
            <a:pPr algn="ctr"/>
            <a:r>
              <a:rPr lang="en-GB" altLang="en-US" sz="2000" dirty="0">
                <a:solidFill>
                  <a:schemeClr val="bg1"/>
                </a:solidFill>
                <a:latin typeface="Comfortaa" panose="020F0603070000060003" pitchFamily="34" charset="0"/>
              </a:rPr>
              <a:t>Men and women have equal rights and they have women ministers and priests</a:t>
            </a:r>
          </a:p>
          <a:p>
            <a:pPr algn="ctr"/>
            <a:r>
              <a:rPr lang="en-GB" altLang="en-US" sz="2000" b="1" dirty="0">
                <a:solidFill>
                  <a:schemeClr val="bg1"/>
                </a:solidFill>
                <a:latin typeface="Comfortaa" panose="020F0603070000060003" pitchFamily="34" charset="0"/>
              </a:rPr>
              <a:t>Because…</a:t>
            </a:r>
          </a:p>
          <a:p>
            <a:pPr algn="ctr">
              <a:buFontTx/>
              <a:buChar char="•"/>
            </a:pPr>
            <a:r>
              <a:rPr lang="en-GB" altLang="en-US" sz="2000" dirty="0">
                <a:solidFill>
                  <a:schemeClr val="bg1"/>
                </a:solidFill>
                <a:latin typeface="Comfortaa" panose="020F0603070000060003" pitchFamily="34" charset="0"/>
              </a:rPr>
              <a:t>God created men and women </a:t>
            </a:r>
            <a:r>
              <a:rPr lang="en-GB" altLang="en-US" sz="2000" dirty="0" smtClean="0">
                <a:solidFill>
                  <a:schemeClr val="bg1"/>
                </a:solidFill>
                <a:latin typeface="Comfortaa" panose="020F0603070000060003" pitchFamily="34" charset="0"/>
              </a:rPr>
              <a:t>‘in his image’ and at </a:t>
            </a:r>
            <a:r>
              <a:rPr lang="en-GB" altLang="en-US" sz="2000" dirty="0">
                <a:solidFill>
                  <a:schemeClr val="bg1"/>
                </a:solidFill>
                <a:latin typeface="Comfortaa" panose="020F0603070000060003" pitchFamily="34" charset="0"/>
              </a:rPr>
              <a:t>the same </a:t>
            </a:r>
            <a:r>
              <a:rPr lang="en-GB" altLang="en-US" sz="2000" dirty="0" smtClean="0">
                <a:solidFill>
                  <a:schemeClr val="bg1"/>
                </a:solidFill>
                <a:latin typeface="Comfortaa" panose="020F0603070000060003" pitchFamily="34" charset="0"/>
              </a:rPr>
              <a:t>time, so they are equal</a:t>
            </a:r>
            <a:endParaRPr lang="en-GB" altLang="en-US" sz="2000" dirty="0">
              <a:solidFill>
                <a:schemeClr val="bg1"/>
              </a:solidFill>
              <a:latin typeface="Comfortaa" panose="020F0603070000060003" pitchFamily="34" charset="0"/>
            </a:endParaRPr>
          </a:p>
          <a:p>
            <a:pPr algn="ctr">
              <a:buFontTx/>
              <a:buChar char="•"/>
            </a:pPr>
            <a:r>
              <a:rPr lang="en-GB" altLang="en-US" sz="2000" dirty="0">
                <a:solidFill>
                  <a:schemeClr val="bg1"/>
                </a:solidFill>
                <a:latin typeface="Comfortaa" panose="020F0603070000060003" pitchFamily="34" charset="0"/>
              </a:rPr>
              <a:t>Jesus treated women as equals in the gospels</a:t>
            </a:r>
          </a:p>
        </p:txBody>
      </p:sp>
      <p:sp>
        <p:nvSpPr>
          <p:cNvPr id="15367" name="AutoShape 7"/>
          <p:cNvSpPr>
            <a:spLocks noChangeArrowheads="1"/>
          </p:cNvSpPr>
          <p:nvPr/>
        </p:nvSpPr>
        <p:spPr bwMode="auto">
          <a:xfrm>
            <a:off x="4176185" y="1143001"/>
            <a:ext cx="3758076" cy="4518025"/>
          </a:xfrm>
          <a:prstGeom prst="wedgeRoundRectCallout">
            <a:avLst>
              <a:gd name="adj1" fmla="val 35275"/>
              <a:gd name="adj2" fmla="val 55484"/>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2000" b="1" dirty="0">
                <a:solidFill>
                  <a:schemeClr val="bg1"/>
                </a:solidFill>
                <a:latin typeface="Comfortaa" panose="020F0603070000060003" pitchFamily="34" charset="0"/>
              </a:rPr>
              <a:t>Roman Catholics think that…</a:t>
            </a:r>
          </a:p>
          <a:p>
            <a:pPr algn="ctr"/>
            <a:r>
              <a:rPr lang="en-GB" altLang="en-US" sz="2000" dirty="0">
                <a:solidFill>
                  <a:schemeClr val="bg1"/>
                </a:solidFill>
                <a:latin typeface="Comfortaa" panose="020F0603070000060003" pitchFamily="34" charset="0"/>
              </a:rPr>
              <a:t> Men and women have equal rights and they can have any role in the church but they can’t be a priest or bishop.</a:t>
            </a:r>
          </a:p>
          <a:p>
            <a:pPr algn="ctr"/>
            <a:r>
              <a:rPr lang="en-GB" altLang="en-US" sz="2000" b="1" dirty="0">
                <a:solidFill>
                  <a:schemeClr val="bg1"/>
                </a:solidFill>
                <a:latin typeface="Comfortaa" panose="020F0603070000060003" pitchFamily="34" charset="0"/>
              </a:rPr>
              <a:t>Because…</a:t>
            </a:r>
          </a:p>
          <a:p>
            <a:pPr algn="ctr">
              <a:buFontTx/>
              <a:buChar char="•"/>
            </a:pPr>
            <a:r>
              <a:rPr lang="en-GB" altLang="en-US" sz="2000" dirty="0">
                <a:solidFill>
                  <a:schemeClr val="bg1"/>
                </a:solidFill>
                <a:latin typeface="Comfortaa" panose="020F0603070000060003" pitchFamily="34" charset="0"/>
              </a:rPr>
              <a:t>The Catholic Catechism says men and women are equal</a:t>
            </a:r>
          </a:p>
          <a:p>
            <a:pPr algn="ctr">
              <a:buFontTx/>
              <a:buChar char="•"/>
            </a:pPr>
            <a:r>
              <a:rPr lang="en-GB" altLang="en-US" sz="2000" dirty="0">
                <a:solidFill>
                  <a:schemeClr val="bg1"/>
                </a:solidFill>
                <a:latin typeface="Comfortaa" panose="020F0603070000060003" pitchFamily="34" charset="0"/>
              </a:rPr>
              <a:t> Only men can be priests because </a:t>
            </a:r>
            <a:r>
              <a:rPr lang="en-GB" altLang="en-US" sz="2000" dirty="0" smtClean="0">
                <a:solidFill>
                  <a:schemeClr val="bg1"/>
                </a:solidFill>
                <a:latin typeface="Comfortaa" panose="020F0603070000060003" pitchFamily="34" charset="0"/>
              </a:rPr>
              <a:t>Jesus only chose male disciples.</a:t>
            </a:r>
            <a:endParaRPr lang="en-GB" altLang="en-US" sz="2000" dirty="0">
              <a:solidFill>
                <a:schemeClr val="bg1"/>
              </a:solidFill>
              <a:latin typeface="Comfortaa" panose="020F0603070000060003" pitchFamily="34" charset="0"/>
            </a:endParaRPr>
          </a:p>
        </p:txBody>
      </p:sp>
      <p:sp>
        <p:nvSpPr>
          <p:cNvPr id="15368" name="AutoShape 8"/>
          <p:cNvSpPr>
            <a:spLocks noChangeArrowheads="1"/>
          </p:cNvSpPr>
          <p:nvPr/>
        </p:nvSpPr>
        <p:spPr bwMode="auto">
          <a:xfrm>
            <a:off x="8125885" y="1268760"/>
            <a:ext cx="3922777" cy="3889028"/>
          </a:xfrm>
          <a:prstGeom prst="wedgeRoundRectCallout">
            <a:avLst>
              <a:gd name="adj1" fmla="val -2791"/>
              <a:gd name="adj2" fmla="val 61003"/>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2000" b="1" dirty="0">
                <a:solidFill>
                  <a:schemeClr val="bg1"/>
                </a:solidFill>
                <a:latin typeface="Comfortaa" panose="020F0603070000060003" pitchFamily="34" charset="0"/>
              </a:rPr>
              <a:t>Traditional Protestants think that…</a:t>
            </a:r>
          </a:p>
          <a:p>
            <a:pPr algn="ctr"/>
            <a:r>
              <a:rPr lang="en-GB" altLang="en-US" sz="2000" dirty="0">
                <a:solidFill>
                  <a:schemeClr val="bg1"/>
                </a:solidFill>
                <a:latin typeface="Comfortaa" panose="020F0603070000060003" pitchFamily="34" charset="0"/>
              </a:rPr>
              <a:t>Men and women have separate and different roles and so cannot have equal rights</a:t>
            </a:r>
          </a:p>
          <a:p>
            <a:pPr algn="ctr"/>
            <a:r>
              <a:rPr lang="en-GB" altLang="en-US" sz="2000" b="1" dirty="0">
                <a:solidFill>
                  <a:schemeClr val="bg1"/>
                </a:solidFill>
                <a:latin typeface="Comfortaa" panose="020F0603070000060003" pitchFamily="34" charset="0"/>
              </a:rPr>
              <a:t>Because…</a:t>
            </a:r>
            <a:endParaRPr lang="en-GB" altLang="en-US" sz="2000" dirty="0">
              <a:solidFill>
                <a:schemeClr val="bg1"/>
              </a:solidFill>
              <a:latin typeface="Comfortaa" panose="020F0603070000060003" pitchFamily="34" charset="0"/>
            </a:endParaRPr>
          </a:p>
          <a:p>
            <a:pPr algn="ctr">
              <a:buFontTx/>
              <a:buChar char="•"/>
            </a:pPr>
            <a:r>
              <a:rPr lang="en-GB" altLang="en-US" sz="2000" dirty="0">
                <a:solidFill>
                  <a:schemeClr val="bg1"/>
                </a:solidFill>
                <a:latin typeface="Comfortaa" panose="020F0603070000060003" pitchFamily="34" charset="0"/>
              </a:rPr>
              <a:t>St Paul says women should not speak in church</a:t>
            </a:r>
          </a:p>
          <a:p>
            <a:pPr algn="ctr">
              <a:buFontTx/>
              <a:buChar char="•"/>
            </a:pPr>
            <a:r>
              <a:rPr lang="en-GB" altLang="en-US" sz="2000" dirty="0">
                <a:solidFill>
                  <a:schemeClr val="bg1"/>
                </a:solidFill>
                <a:latin typeface="Comfortaa" panose="020F0603070000060003" pitchFamily="34" charset="0"/>
              </a:rPr>
              <a:t>Jesus </a:t>
            </a:r>
            <a:r>
              <a:rPr lang="en-GB" altLang="en-US" sz="2000" dirty="0" smtClean="0">
                <a:solidFill>
                  <a:schemeClr val="bg1"/>
                </a:solidFill>
                <a:latin typeface="Comfortaa" panose="020F0603070000060003" pitchFamily="34" charset="0"/>
              </a:rPr>
              <a:t>mainly had </a:t>
            </a:r>
            <a:r>
              <a:rPr lang="en-GB" altLang="en-US" sz="2000" dirty="0">
                <a:solidFill>
                  <a:schemeClr val="bg1"/>
                </a:solidFill>
                <a:latin typeface="Comfortaa" panose="020F0603070000060003" pitchFamily="34" charset="0"/>
              </a:rPr>
              <a:t>male followers</a:t>
            </a:r>
          </a:p>
        </p:txBody>
      </p:sp>
    </p:spTree>
    <p:extLst>
      <p:ext uri="{BB962C8B-B14F-4D97-AF65-F5344CB8AC3E}">
        <p14:creationId xmlns:p14="http://schemas.microsoft.com/office/powerpoint/2010/main" val="304826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6">
                                            <p:txEl>
                                              <p:pRg st="1" end="1"/>
                                            </p:txEl>
                                          </p:spTgt>
                                        </p:tgtEl>
                                        <p:attrNameLst>
                                          <p:attrName>style.visibility</p:attrName>
                                        </p:attrNameLst>
                                      </p:cBhvr>
                                      <p:to>
                                        <p:strVal val="visible"/>
                                      </p:to>
                                    </p:set>
                                    <p:animEffect transition="in" filter="blinds(horizontal)">
                                      <p:cBhvr>
                                        <p:cTn id="7" dur="500"/>
                                        <p:tgtEl>
                                          <p:spTgt spid="1536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67">
                                            <p:txEl>
                                              <p:pRg st="1" end="1"/>
                                            </p:txEl>
                                          </p:spTgt>
                                        </p:tgtEl>
                                        <p:attrNameLst>
                                          <p:attrName>style.visibility</p:attrName>
                                        </p:attrNameLst>
                                      </p:cBhvr>
                                      <p:to>
                                        <p:strVal val="visible"/>
                                      </p:to>
                                    </p:set>
                                    <p:animEffect transition="in" filter="blinds(horizontal)">
                                      <p:cBhvr>
                                        <p:cTn id="12" dur="500"/>
                                        <p:tgtEl>
                                          <p:spTgt spid="153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368">
                                            <p:txEl>
                                              <p:pRg st="1" end="1"/>
                                            </p:txEl>
                                          </p:spTgt>
                                        </p:tgtEl>
                                        <p:attrNameLst>
                                          <p:attrName>style.visibility</p:attrName>
                                        </p:attrNameLst>
                                      </p:cBhvr>
                                      <p:to>
                                        <p:strVal val="visible"/>
                                      </p:to>
                                    </p:set>
                                    <p:animEffect transition="in" filter="blinds(horizontal)">
                                      <p:cBhvr>
                                        <p:cTn id="17" dur="500"/>
                                        <p:tgtEl>
                                          <p:spTgt spid="1536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5366">
                                            <p:txEl>
                                              <p:pRg st="3" end="3"/>
                                            </p:txEl>
                                          </p:spTgt>
                                        </p:tgtEl>
                                        <p:attrNameLst>
                                          <p:attrName>style.visibility</p:attrName>
                                        </p:attrNameLst>
                                      </p:cBhvr>
                                      <p:to>
                                        <p:strVal val="visible"/>
                                      </p:to>
                                    </p:set>
                                    <p:animEffect transition="in" filter="blinds(horizontal)">
                                      <p:cBhvr>
                                        <p:cTn id="22" dur="500"/>
                                        <p:tgtEl>
                                          <p:spTgt spid="15366">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5366">
                                            <p:txEl>
                                              <p:pRg st="4" end="4"/>
                                            </p:txEl>
                                          </p:spTgt>
                                        </p:tgtEl>
                                        <p:attrNameLst>
                                          <p:attrName>style.visibility</p:attrName>
                                        </p:attrNameLst>
                                      </p:cBhvr>
                                      <p:to>
                                        <p:strVal val="visible"/>
                                      </p:to>
                                    </p:set>
                                    <p:animEffect transition="in" filter="blinds(horizontal)">
                                      <p:cBhvr>
                                        <p:cTn id="25" dur="500"/>
                                        <p:tgtEl>
                                          <p:spTgt spid="15366">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15367">
                                            <p:txEl>
                                              <p:pRg st="3" end="3"/>
                                            </p:txEl>
                                          </p:spTgt>
                                        </p:tgtEl>
                                        <p:attrNameLst>
                                          <p:attrName>style.visibility</p:attrName>
                                        </p:attrNameLst>
                                      </p:cBhvr>
                                      <p:to>
                                        <p:strVal val="visible"/>
                                      </p:to>
                                    </p:set>
                                    <p:animEffect transition="in" filter="blinds(horizontal)">
                                      <p:cBhvr>
                                        <p:cTn id="30" dur="500"/>
                                        <p:tgtEl>
                                          <p:spTgt spid="15367">
                                            <p:txEl>
                                              <p:pRg st="3" end="3"/>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15367">
                                            <p:txEl>
                                              <p:pRg st="4" end="4"/>
                                            </p:txEl>
                                          </p:spTgt>
                                        </p:tgtEl>
                                        <p:attrNameLst>
                                          <p:attrName>style.visibility</p:attrName>
                                        </p:attrNameLst>
                                      </p:cBhvr>
                                      <p:to>
                                        <p:strVal val="visible"/>
                                      </p:to>
                                    </p:set>
                                    <p:animEffect transition="in" filter="blinds(horizontal)">
                                      <p:cBhvr>
                                        <p:cTn id="33" dur="500"/>
                                        <p:tgtEl>
                                          <p:spTgt spid="15367">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5368">
                                            <p:txEl>
                                              <p:pRg st="3" end="3"/>
                                            </p:txEl>
                                          </p:spTgt>
                                        </p:tgtEl>
                                        <p:attrNameLst>
                                          <p:attrName>style.visibility</p:attrName>
                                        </p:attrNameLst>
                                      </p:cBhvr>
                                      <p:to>
                                        <p:strVal val="visible"/>
                                      </p:to>
                                    </p:set>
                                    <p:animEffect transition="in" filter="blinds(horizontal)">
                                      <p:cBhvr>
                                        <p:cTn id="38" dur="500"/>
                                        <p:tgtEl>
                                          <p:spTgt spid="15368">
                                            <p:txEl>
                                              <p:pRg st="3" end="3"/>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15368">
                                            <p:txEl>
                                              <p:pRg st="4" end="4"/>
                                            </p:txEl>
                                          </p:spTgt>
                                        </p:tgtEl>
                                        <p:attrNameLst>
                                          <p:attrName>style.visibility</p:attrName>
                                        </p:attrNameLst>
                                      </p:cBhvr>
                                      <p:to>
                                        <p:strVal val="visible"/>
                                      </p:to>
                                    </p:set>
                                    <p:animEffect transition="in" filter="blinds(horizontal)">
                                      <p:cBhvr>
                                        <p:cTn id="41" dur="500"/>
                                        <p:tgtEl>
                                          <p:spTgt spid="153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sz="quarter" idx="1"/>
          </p:nvPr>
        </p:nvSpPr>
        <p:spPr>
          <a:xfrm>
            <a:off x="315310" y="953813"/>
            <a:ext cx="5692887" cy="2766849"/>
          </a:xfr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a:normAutofit/>
          </a:bodyPr>
          <a:lstStyle/>
          <a:p>
            <a:pPr eaLnBrk="1" hangingPunct="1">
              <a:buClr>
                <a:srgbClr val="FF0066"/>
              </a:buClr>
              <a:buFontTx/>
              <a:buNone/>
            </a:pPr>
            <a:r>
              <a:rPr lang="en-GB" altLang="en-US" sz="2800" b="1" u="sng" dirty="0" smtClean="0">
                <a:solidFill>
                  <a:schemeClr val="bg1">
                    <a:lumMod val="95000"/>
                    <a:lumOff val="5000"/>
                  </a:schemeClr>
                </a:solidFill>
                <a:latin typeface="Comfortaa" panose="020F0603070000060003" pitchFamily="34" charset="0"/>
              </a:rPr>
              <a:t>Justice</a:t>
            </a:r>
          </a:p>
          <a:p>
            <a:pPr>
              <a:buClr>
                <a:srgbClr val="C00000"/>
              </a:buClr>
            </a:pPr>
            <a:r>
              <a:rPr lang="en-GB" sz="2000" dirty="0" smtClean="0">
                <a:latin typeface="Comfortaa" panose="020F0603070000060003" pitchFamily="34" charset="0"/>
              </a:rPr>
              <a:t>Remember that social justice is to do with making sure everyone is treated fairly.</a:t>
            </a:r>
          </a:p>
          <a:p>
            <a:pPr>
              <a:buClr>
                <a:srgbClr val="C00000"/>
              </a:buClr>
            </a:pPr>
            <a:r>
              <a:rPr lang="en-GB" sz="2000" dirty="0" smtClean="0">
                <a:latin typeface="Comfortaa" panose="020F0603070000060003" pitchFamily="34" charset="0"/>
              </a:rPr>
              <a:t>“All his ways are just” Bible (</a:t>
            </a:r>
            <a:r>
              <a:rPr lang="en-GB" sz="2000" dirty="0" err="1" smtClean="0">
                <a:latin typeface="Comfortaa" panose="020F0603070000060003" pitchFamily="34" charset="0"/>
              </a:rPr>
              <a:t>reffering</a:t>
            </a:r>
            <a:r>
              <a:rPr lang="en-GB" sz="2000" dirty="0" smtClean="0">
                <a:latin typeface="Comfortaa" panose="020F0603070000060003" pitchFamily="34" charset="0"/>
              </a:rPr>
              <a:t> to God).</a:t>
            </a:r>
          </a:p>
          <a:p>
            <a:pPr>
              <a:buClr>
                <a:srgbClr val="C00000"/>
              </a:buClr>
            </a:pPr>
            <a:r>
              <a:rPr lang="en-GB" sz="2000" dirty="0" smtClean="0">
                <a:latin typeface="Comfortaa" panose="020F0603070000060003" pitchFamily="34" charset="0"/>
              </a:rPr>
              <a:t>“Let justice roll like a river, righteousness like an ever flowing stream.” Bible</a:t>
            </a:r>
            <a:endParaRPr lang="en-GB" sz="2000" dirty="0">
              <a:latin typeface="Comfortaa" panose="020F0603070000060003" pitchFamily="34" charset="0"/>
            </a:endParaRPr>
          </a:p>
        </p:txBody>
      </p:sp>
      <p:sp>
        <p:nvSpPr>
          <p:cNvPr id="3076" name="Rectangle 7"/>
          <p:cNvSpPr>
            <a:spLocks noGrp="1" noChangeArrowheads="1"/>
          </p:cNvSpPr>
          <p:nvPr>
            <p:ph sz="quarter" idx="2"/>
          </p:nvPr>
        </p:nvSpPr>
        <p:spPr>
          <a:xfrm>
            <a:off x="6150303" y="961696"/>
            <a:ext cx="5754555" cy="3094489"/>
          </a:xfr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buClr>
                <a:srgbClr val="FF0066"/>
              </a:buClr>
              <a:buNone/>
            </a:pPr>
            <a:r>
              <a:rPr lang="en-GB" altLang="en-US" sz="2400" b="1" u="sng" dirty="0" smtClean="0">
                <a:solidFill>
                  <a:schemeClr val="bg1">
                    <a:lumMod val="95000"/>
                    <a:lumOff val="5000"/>
                  </a:schemeClr>
                </a:solidFill>
                <a:latin typeface="Comfortaa" panose="020F0603070000060003" pitchFamily="34" charset="0"/>
              </a:rPr>
              <a:t>Prejudice</a:t>
            </a:r>
          </a:p>
          <a:p>
            <a:pPr>
              <a:buClr>
                <a:srgbClr val="FF0066"/>
              </a:buClr>
            </a:pPr>
            <a:r>
              <a:rPr lang="en-GB" altLang="en-US" sz="2000" dirty="0" smtClean="0">
                <a:solidFill>
                  <a:schemeClr val="bg1">
                    <a:lumMod val="95000"/>
                    <a:lumOff val="5000"/>
                  </a:schemeClr>
                </a:solidFill>
                <a:latin typeface="Comfortaa" panose="020F0603070000060003" pitchFamily="34" charset="0"/>
              </a:rPr>
              <a:t>Unfairly judging someone before facts are known.</a:t>
            </a:r>
          </a:p>
          <a:p>
            <a:pPr>
              <a:buClr>
                <a:srgbClr val="FF0066"/>
              </a:buClr>
            </a:pPr>
            <a:r>
              <a:rPr lang="en-GB" altLang="en-US" sz="2000" dirty="0" smtClean="0">
                <a:solidFill>
                  <a:schemeClr val="bg1">
                    <a:lumMod val="95000"/>
                    <a:lumOff val="5000"/>
                  </a:schemeClr>
                </a:solidFill>
                <a:latin typeface="Comfortaa" panose="020F0603070000060003" pitchFamily="34" charset="0"/>
              </a:rPr>
              <a:t>This includes racism, sexism, homophobia, </a:t>
            </a:r>
            <a:r>
              <a:rPr lang="en-GB" altLang="en-US" sz="2000" dirty="0" err="1" smtClean="0">
                <a:solidFill>
                  <a:schemeClr val="bg1">
                    <a:lumMod val="95000"/>
                    <a:lumOff val="5000"/>
                  </a:schemeClr>
                </a:solidFill>
                <a:latin typeface="Comfortaa" panose="020F0603070000060003" pitchFamily="34" charset="0"/>
              </a:rPr>
              <a:t>Islamophobia</a:t>
            </a:r>
            <a:r>
              <a:rPr lang="en-GB" altLang="en-US" sz="2000" dirty="0" smtClean="0">
                <a:solidFill>
                  <a:schemeClr val="bg1">
                    <a:lumMod val="95000"/>
                    <a:lumOff val="5000"/>
                  </a:schemeClr>
                </a:solidFill>
                <a:latin typeface="Comfortaa" panose="020F0603070000060003" pitchFamily="34" charset="0"/>
              </a:rPr>
              <a:t>, prejudice against disabilities etc.</a:t>
            </a:r>
          </a:p>
          <a:p>
            <a:pPr>
              <a:buClr>
                <a:srgbClr val="FF0066"/>
              </a:buClr>
            </a:pPr>
            <a:r>
              <a:rPr lang="en-GB" altLang="en-US" sz="2000" dirty="0" smtClean="0">
                <a:solidFill>
                  <a:schemeClr val="bg1">
                    <a:lumMod val="95000"/>
                    <a:lumOff val="5000"/>
                  </a:schemeClr>
                </a:solidFill>
                <a:latin typeface="Comfortaa" panose="020F0603070000060003" pitchFamily="34" charset="0"/>
              </a:rPr>
              <a:t>The Bible states that all humans are made “in the image of God”/sanctity of life.</a:t>
            </a:r>
          </a:p>
          <a:p>
            <a:pPr>
              <a:buClr>
                <a:srgbClr val="FF0066"/>
              </a:buClr>
            </a:pPr>
            <a:r>
              <a:rPr lang="en-GB" altLang="en-US" sz="2000" dirty="0" smtClean="0">
                <a:solidFill>
                  <a:schemeClr val="bg1">
                    <a:lumMod val="95000"/>
                    <a:lumOff val="5000"/>
                  </a:schemeClr>
                </a:solidFill>
                <a:latin typeface="Comfortaa" panose="020F0603070000060003" pitchFamily="34" charset="0"/>
              </a:rPr>
              <a:t>“There is neither Jew nor Greek, slave nor free, male or female, you are all one in Christ” Bible.</a:t>
            </a:r>
            <a:endParaRPr lang="en-GB" altLang="en-US" sz="2000" dirty="0">
              <a:solidFill>
                <a:schemeClr val="bg1">
                  <a:lumMod val="95000"/>
                  <a:lumOff val="5000"/>
                </a:schemeClr>
              </a:solidFill>
              <a:latin typeface="Comfortaa" panose="020F0603070000060003" pitchFamily="34" charset="0"/>
            </a:endParaRPr>
          </a:p>
        </p:txBody>
      </p:sp>
      <p:sp>
        <p:nvSpPr>
          <p:cNvPr id="3078" name="Rectangle 9"/>
          <p:cNvSpPr>
            <a:spLocks noGrp="1" noChangeArrowheads="1"/>
          </p:cNvSpPr>
          <p:nvPr>
            <p:ph sz="quarter" idx="4"/>
          </p:nvPr>
        </p:nvSpPr>
        <p:spPr>
          <a:xfrm>
            <a:off x="288764" y="3815660"/>
            <a:ext cx="5768429" cy="2774731"/>
          </a:xfr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a:normAutofit/>
          </a:bodyPr>
          <a:lstStyle/>
          <a:p>
            <a:pPr eaLnBrk="1" hangingPunct="1">
              <a:buClr>
                <a:srgbClr val="FF0066"/>
              </a:buClr>
              <a:buFontTx/>
              <a:buNone/>
            </a:pPr>
            <a:r>
              <a:rPr lang="en-GB" altLang="en-US" sz="2800" b="1" u="sng" dirty="0" smtClean="0">
                <a:solidFill>
                  <a:schemeClr val="bg1">
                    <a:lumMod val="95000"/>
                    <a:lumOff val="5000"/>
                  </a:schemeClr>
                </a:solidFill>
                <a:latin typeface="Comfortaa" panose="020F0603070000060003" pitchFamily="34" charset="0"/>
              </a:rPr>
              <a:t>Martin Luther King </a:t>
            </a:r>
            <a:r>
              <a:rPr lang="en-GB" altLang="en-US" sz="2800" b="1" u="sng" dirty="0" err="1" smtClean="0">
                <a:solidFill>
                  <a:schemeClr val="bg1">
                    <a:lumMod val="95000"/>
                    <a:lumOff val="5000"/>
                  </a:schemeClr>
                </a:solidFill>
                <a:latin typeface="Comfortaa" panose="020F0603070000060003" pitchFamily="34" charset="0"/>
              </a:rPr>
              <a:t>Jr</a:t>
            </a:r>
            <a:endParaRPr lang="en-GB" altLang="en-US" sz="2800" b="1" u="sng" dirty="0" smtClean="0">
              <a:solidFill>
                <a:schemeClr val="bg1">
                  <a:lumMod val="95000"/>
                  <a:lumOff val="5000"/>
                </a:schemeClr>
              </a:solidFill>
              <a:latin typeface="Comfortaa" panose="020F0603070000060003" pitchFamily="34" charset="0"/>
            </a:endParaRPr>
          </a:p>
          <a:p>
            <a:pPr>
              <a:buClr>
                <a:srgbClr val="FF0066"/>
              </a:buClr>
            </a:pPr>
            <a:r>
              <a:rPr lang="en-GB" sz="2000" dirty="0" smtClean="0">
                <a:solidFill>
                  <a:schemeClr val="bg1">
                    <a:lumMod val="95000"/>
                    <a:lumOff val="5000"/>
                  </a:schemeClr>
                </a:solidFill>
                <a:latin typeface="Comfortaa" panose="020F0603070000060003" pitchFamily="34" charset="0"/>
              </a:rPr>
              <a:t>Baptist minister and civil rights activist. Stood up for rights for black people in America and protested segregation laws.</a:t>
            </a:r>
          </a:p>
          <a:p>
            <a:pPr>
              <a:buClr>
                <a:srgbClr val="FF0066"/>
              </a:buClr>
            </a:pPr>
            <a:r>
              <a:rPr lang="en-GB" sz="2000" dirty="0" smtClean="0">
                <a:solidFill>
                  <a:schemeClr val="bg1">
                    <a:lumMod val="95000"/>
                    <a:lumOff val="5000"/>
                  </a:schemeClr>
                </a:solidFill>
                <a:latin typeface="Comfortaa" panose="020F0603070000060003" pitchFamily="34" charset="0"/>
              </a:rPr>
              <a:t>Excellent example to use for the exam – he is Christian!</a:t>
            </a:r>
          </a:p>
        </p:txBody>
      </p:sp>
      <p:sp>
        <p:nvSpPr>
          <p:cNvPr id="6" name="Rectangle 6"/>
          <p:cNvSpPr>
            <a:spLocks noGrp="1" noChangeArrowheads="1"/>
          </p:cNvSpPr>
          <p:nvPr>
            <p:ph sz="quarter" idx="1"/>
          </p:nvPr>
        </p:nvSpPr>
        <p:spPr>
          <a:xfrm>
            <a:off x="6170867" y="4193425"/>
            <a:ext cx="5645995" cy="2348052"/>
          </a:xfr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0" indent="0">
              <a:buNone/>
            </a:pPr>
            <a:r>
              <a:rPr lang="en-GB" sz="2800" b="1" u="sng" dirty="0" smtClean="0">
                <a:latin typeface="Comfortaa" panose="020F0603070000060003" pitchFamily="34" charset="0"/>
              </a:rPr>
              <a:t>Discrimination</a:t>
            </a:r>
          </a:p>
          <a:p>
            <a:r>
              <a:rPr lang="en-GB" altLang="en-US" sz="2800" dirty="0" smtClean="0">
                <a:latin typeface="Comfortaa" panose="020F0603070000060003" pitchFamily="34" charset="0"/>
              </a:rPr>
              <a:t>Actions that result from prejudiced views e.g. not giving someone a job because they are gay.</a:t>
            </a:r>
          </a:p>
          <a:p>
            <a:r>
              <a:rPr lang="en-GB" altLang="en-US" sz="2800" dirty="0" smtClean="0">
                <a:latin typeface="Comfortaa" panose="020F0603070000060003" pitchFamily="34" charset="0"/>
              </a:rPr>
              <a:t>The parable of the good Samaritan teaches Christians that compassion should be shown towards anyone regardless of their background. Do not discriminate!</a:t>
            </a:r>
            <a:endParaRPr lang="en-GB" altLang="en-US" sz="2800" dirty="0">
              <a:latin typeface="Comfortaa" panose="020F0603070000060003" pitchFamily="34" charset="0"/>
            </a:endParaRPr>
          </a:p>
        </p:txBody>
      </p:sp>
      <p:sp>
        <p:nvSpPr>
          <p:cNvPr id="2" name="Title 1"/>
          <p:cNvSpPr>
            <a:spLocks noGrp="1"/>
          </p:cNvSpPr>
          <p:nvPr>
            <p:ph type="title" sz="quarter"/>
          </p:nvPr>
        </p:nvSpPr>
        <p:spPr/>
        <p:txBody>
          <a:bodyPr/>
          <a:lstStyle/>
          <a:p>
            <a:endParaRPr lang="en-GB"/>
          </a:p>
        </p:txBody>
      </p:sp>
    </p:spTree>
    <p:extLst>
      <p:ext uri="{BB962C8B-B14F-4D97-AF65-F5344CB8AC3E}">
        <p14:creationId xmlns:p14="http://schemas.microsoft.com/office/powerpoint/2010/main" val="2438695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6">
                                            <p:bg/>
                                          </p:spTgt>
                                        </p:tgtEl>
                                        <p:attrNameLst>
                                          <p:attrName>style.visibility</p:attrName>
                                        </p:attrNameLst>
                                      </p:cBhvr>
                                      <p:to>
                                        <p:strVal val="visible"/>
                                      </p:to>
                                    </p:set>
                                    <p:animEffect transition="in" filter="wipe(down)">
                                      <p:cBhvr>
                                        <p:cTn id="12" dur="500"/>
                                        <p:tgtEl>
                                          <p:spTgt spid="3076">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Effect transition="in" filter="wipe(down)">
                                      <p:cBhvr>
                                        <p:cTn id="15" dur="500"/>
                                        <p:tgtEl>
                                          <p:spTgt spid="3076">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076">
                                            <p:txEl>
                                              <p:pRg st="1" end="1"/>
                                            </p:txEl>
                                          </p:spTgt>
                                        </p:tgtEl>
                                        <p:attrNameLst>
                                          <p:attrName>style.visibility</p:attrName>
                                        </p:attrNameLst>
                                      </p:cBhvr>
                                      <p:to>
                                        <p:strVal val="visible"/>
                                      </p:to>
                                    </p:set>
                                    <p:animEffect transition="in" filter="wipe(down)">
                                      <p:cBhvr>
                                        <p:cTn id="18" dur="500"/>
                                        <p:tgtEl>
                                          <p:spTgt spid="3076">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076">
                                            <p:txEl>
                                              <p:pRg st="2" end="2"/>
                                            </p:txEl>
                                          </p:spTgt>
                                        </p:tgtEl>
                                        <p:attrNameLst>
                                          <p:attrName>style.visibility</p:attrName>
                                        </p:attrNameLst>
                                      </p:cBhvr>
                                      <p:to>
                                        <p:strVal val="visible"/>
                                      </p:to>
                                    </p:set>
                                    <p:animEffect transition="in" filter="wipe(down)">
                                      <p:cBhvr>
                                        <p:cTn id="21" dur="500"/>
                                        <p:tgtEl>
                                          <p:spTgt spid="3076">
                                            <p:txEl>
                                              <p:pRg st="2" end="2"/>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076">
                                            <p:txEl>
                                              <p:pRg st="3" end="3"/>
                                            </p:txEl>
                                          </p:spTgt>
                                        </p:tgtEl>
                                        <p:attrNameLst>
                                          <p:attrName>style.visibility</p:attrName>
                                        </p:attrNameLst>
                                      </p:cBhvr>
                                      <p:to>
                                        <p:strVal val="visible"/>
                                      </p:to>
                                    </p:set>
                                    <p:animEffect transition="in" filter="wipe(down)">
                                      <p:cBhvr>
                                        <p:cTn id="24" dur="500"/>
                                        <p:tgtEl>
                                          <p:spTgt spid="3076">
                                            <p:txEl>
                                              <p:pRg st="3" end="3"/>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076">
                                            <p:txEl>
                                              <p:pRg st="4" end="4"/>
                                            </p:txEl>
                                          </p:spTgt>
                                        </p:tgtEl>
                                        <p:attrNameLst>
                                          <p:attrName>style.visibility</p:attrName>
                                        </p:attrNameLst>
                                      </p:cBhvr>
                                      <p:to>
                                        <p:strVal val="visible"/>
                                      </p:to>
                                    </p:set>
                                    <p:animEffect transition="in" filter="wipe(down)">
                                      <p:cBhvr>
                                        <p:cTn id="27" dur="500"/>
                                        <p:tgtEl>
                                          <p:spTgt spid="30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078">
                                            <p:bg/>
                                          </p:spTgt>
                                        </p:tgtEl>
                                        <p:attrNameLst>
                                          <p:attrName>style.visibility</p:attrName>
                                        </p:attrNameLst>
                                      </p:cBhvr>
                                      <p:to>
                                        <p:strVal val="visible"/>
                                      </p:to>
                                    </p:set>
                                    <p:animEffect transition="in" filter="wipe(down)">
                                      <p:cBhvr>
                                        <p:cTn id="32" dur="500"/>
                                        <p:tgtEl>
                                          <p:spTgt spid="3078">
                                            <p:bg/>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078">
                                            <p:txEl>
                                              <p:pRg st="0" end="0"/>
                                            </p:txEl>
                                          </p:spTgt>
                                        </p:tgtEl>
                                        <p:attrNameLst>
                                          <p:attrName>style.visibility</p:attrName>
                                        </p:attrNameLst>
                                      </p:cBhvr>
                                      <p:to>
                                        <p:strVal val="visible"/>
                                      </p:to>
                                    </p:set>
                                    <p:animEffect transition="in" filter="wipe(down)">
                                      <p:cBhvr>
                                        <p:cTn id="35" dur="500"/>
                                        <p:tgtEl>
                                          <p:spTgt spid="307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Effect transition="in" filter="wipe(down)">
                                      <p:cBhvr>
                                        <p:cTn id="40" dur="500"/>
                                        <p:tgtEl>
                                          <p:spTgt spid="6">
                                            <p:bg/>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wipe(down)">
                                      <p:cBhvr>
                                        <p:cTn id="43" dur="500"/>
                                        <p:tgtEl>
                                          <p:spTgt spid="6">
                                            <p:txEl>
                                              <p:pRg st="0" end="0"/>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wipe(down)">
                                      <p:cBhvr>
                                        <p:cTn id="46" dur="500"/>
                                        <p:tgtEl>
                                          <p:spTgt spid="6">
                                            <p:txEl>
                                              <p:pRg st="1" end="1"/>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wipe(down)">
                                      <p:cBhvr>
                                        <p:cTn id="4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animBg="1"/>
      <p:bldP spid="3076" grpId="0" build="allAtOnce" animBg="1"/>
      <p:bldP spid="3078" grpId="0" build="allAtOnce" animBg="1"/>
      <p:bldP spid="6"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92339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9218" name="Rectangle 2"/>
          <p:cNvSpPr>
            <a:spLocks noGrp="1"/>
          </p:cNvSpPr>
          <p:nvPr>
            <p:ph type="title"/>
          </p:nvPr>
        </p:nvSpPr>
        <p:spPr>
          <a:xfrm>
            <a:off x="810000" y="-34072"/>
            <a:ext cx="10571998" cy="970450"/>
          </a:xfrm>
        </p:spPr>
        <p:txBody>
          <a:bodyPr/>
          <a:lstStyle/>
          <a:p>
            <a:r>
              <a:rPr lang="en-GB" altLang="en-US" dirty="0" smtClean="0"/>
              <a:t>Poverty and exploitation of the poor</a:t>
            </a:r>
          </a:p>
        </p:txBody>
      </p:sp>
      <p:sp>
        <p:nvSpPr>
          <p:cNvPr id="9219" name="Rectangle 3"/>
          <p:cNvSpPr>
            <a:spLocks noGrp="1"/>
          </p:cNvSpPr>
          <p:nvPr>
            <p:ph type="body" sz="half" idx="1"/>
          </p:nvPr>
        </p:nvSpPr>
        <p:spPr>
          <a:xfrm>
            <a:off x="818712" y="1347539"/>
            <a:ext cx="10515035" cy="3200399"/>
          </a:xfrm>
          <a:solidFill>
            <a:schemeClr val="accent1">
              <a:lumMod val="60000"/>
              <a:lumOff val="40000"/>
            </a:schemeClr>
          </a:solidFill>
        </p:spPr>
        <p:txBody>
          <a:bodyPr>
            <a:normAutofit/>
          </a:bodyPr>
          <a:lstStyle/>
          <a:p>
            <a:pPr>
              <a:buClr>
                <a:srgbClr val="C00000"/>
              </a:buClr>
            </a:pPr>
            <a:r>
              <a:rPr lang="en-GB" altLang="en-US" sz="2000" dirty="0" smtClean="0">
                <a:solidFill>
                  <a:schemeClr val="bg1"/>
                </a:solidFill>
              </a:rPr>
              <a:t>Poverty is the state of being without money, food or other basic needs.</a:t>
            </a:r>
          </a:p>
          <a:p>
            <a:pPr>
              <a:buClr>
                <a:srgbClr val="C00000"/>
              </a:buClr>
            </a:pPr>
            <a:r>
              <a:rPr lang="en-GB" altLang="en-US" sz="2000" dirty="0" smtClean="0">
                <a:solidFill>
                  <a:schemeClr val="bg1"/>
                </a:solidFill>
              </a:rPr>
              <a:t>Most extreme poverty is in LEDCs, however poverty exists In Britain too. Welfare benefits from the Government help but many find themselves homeless. 320,000 people were homeless last year.</a:t>
            </a:r>
          </a:p>
          <a:p>
            <a:pPr>
              <a:buClr>
                <a:srgbClr val="C00000"/>
              </a:buClr>
            </a:pPr>
            <a:r>
              <a:rPr lang="en-GB" altLang="en-US" sz="2000" dirty="0" smtClean="0">
                <a:solidFill>
                  <a:schemeClr val="bg1"/>
                </a:solidFill>
              </a:rPr>
              <a:t>Poverty is cause by: borrowing money you can’t repay (debt), exploitation, war, corrupt leaders, natural disasters etc.</a:t>
            </a:r>
          </a:p>
          <a:p>
            <a:pPr>
              <a:buClr>
                <a:srgbClr val="C00000"/>
              </a:buClr>
            </a:pPr>
            <a:r>
              <a:rPr lang="en-GB" altLang="en-US" sz="2000" dirty="0" smtClean="0">
                <a:solidFill>
                  <a:schemeClr val="bg1"/>
                </a:solidFill>
              </a:rPr>
              <a:t>In the UK, the biggest causes are unemployment, low wages, addiction and debt.</a:t>
            </a:r>
          </a:p>
        </p:txBody>
      </p:sp>
      <p:sp>
        <p:nvSpPr>
          <p:cNvPr id="2" name="Rounded Rectangle 1"/>
          <p:cNvSpPr/>
          <p:nvPr/>
        </p:nvSpPr>
        <p:spPr>
          <a:xfrm>
            <a:off x="239349" y="4499812"/>
            <a:ext cx="11713301" cy="218324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2000" b="1" u="sng" dirty="0" smtClean="0">
              <a:solidFill>
                <a:sysClr val="windowText" lastClr="000000"/>
              </a:solidFill>
              <a:latin typeface="Comfortaa" panose="020F0603070000060003" pitchFamily="34" charset="0"/>
            </a:endParaRPr>
          </a:p>
          <a:p>
            <a:pPr algn="ctr"/>
            <a:r>
              <a:rPr lang="en-GB" sz="2000" b="1" u="sng" dirty="0" smtClean="0">
                <a:solidFill>
                  <a:sysClr val="windowText" lastClr="000000"/>
                </a:solidFill>
                <a:latin typeface="Comfortaa" panose="020F0603070000060003" pitchFamily="34" charset="0"/>
              </a:rPr>
              <a:t>Exploitation</a:t>
            </a:r>
          </a:p>
          <a:p>
            <a:pPr algn="ctr"/>
            <a:r>
              <a:rPr lang="en-GB" sz="2000" dirty="0" smtClean="0">
                <a:solidFill>
                  <a:sysClr val="windowText" lastClr="000000"/>
                </a:solidFill>
                <a:latin typeface="Comfortaa" panose="020F0603070000060003" pitchFamily="34" charset="0"/>
              </a:rPr>
              <a:t>This is when powerful people mistreat vulnerable people.</a:t>
            </a:r>
          </a:p>
          <a:p>
            <a:pPr algn="ctr"/>
            <a:r>
              <a:rPr lang="en-GB" sz="2000" u="sng" dirty="0" smtClean="0">
                <a:solidFill>
                  <a:sysClr val="windowText" lastClr="000000"/>
                </a:solidFill>
                <a:latin typeface="Comfortaa" panose="020F0603070000060003" pitchFamily="34" charset="0"/>
              </a:rPr>
              <a:t>Examples include</a:t>
            </a:r>
            <a:r>
              <a:rPr lang="en-GB" sz="2000" dirty="0" smtClean="0">
                <a:solidFill>
                  <a:sysClr val="windowText" lastClr="000000"/>
                </a:solidFill>
                <a:latin typeface="Comfortaa" panose="020F0603070000060003" pitchFamily="34" charset="0"/>
              </a:rPr>
              <a:t>: making clothes factory workers work in stuffy, hot crowded factories for very little pay, putting excessive interest rates on loans, human trafficking – criminals moving people around to use them for work e.g. to move drugs from one country to the other to then sell, for prostitution etc.</a:t>
            </a:r>
          </a:p>
          <a:p>
            <a:pPr algn="ctr"/>
            <a:endParaRPr lang="en-GB" sz="2000" dirty="0">
              <a:solidFill>
                <a:schemeClr val="bg1"/>
              </a:solidFill>
              <a:latin typeface="Comfortaa" panose="020F0603070000060003" pitchFamily="34" charset="0"/>
            </a:endParaRPr>
          </a:p>
        </p:txBody>
      </p:sp>
    </p:spTree>
    <p:extLst>
      <p:ext uri="{BB962C8B-B14F-4D97-AF65-F5344CB8AC3E}">
        <p14:creationId xmlns:p14="http://schemas.microsoft.com/office/powerpoint/2010/main" val="127607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3265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778762352"/>
              </p:ext>
            </p:extLst>
          </p:nvPr>
        </p:nvGraphicFramePr>
        <p:xfrm>
          <a:off x="127573" y="945116"/>
          <a:ext cx="11905323" cy="5904194"/>
        </p:xfrm>
        <a:graphic>
          <a:graphicData uri="http://schemas.openxmlformats.org/drawingml/2006/table">
            <a:tbl>
              <a:tblPr firstRow="1" bandRow="1">
                <a:tableStyleId>{5C22544A-7EE6-4342-B048-85BDC9FD1C3A}</a:tableStyleId>
              </a:tblPr>
              <a:tblGrid>
                <a:gridCol w="3968441"/>
                <a:gridCol w="3968441"/>
                <a:gridCol w="3968441"/>
              </a:tblGrid>
              <a:tr h="451040">
                <a:tc>
                  <a:txBody>
                    <a:bodyPr/>
                    <a:lstStyle/>
                    <a:p>
                      <a:pPr algn="ctr"/>
                      <a:r>
                        <a:rPr lang="en-GB" sz="2400" dirty="0" smtClean="0"/>
                        <a:t>Tithes</a:t>
                      </a:r>
                      <a:endParaRPr lang="en-GB" sz="2400" dirty="0"/>
                    </a:p>
                  </a:txBody>
                  <a:tcPr marL="121920" marR="121920">
                    <a:solidFill>
                      <a:srgbClr val="FF0000"/>
                    </a:solidFill>
                  </a:tcPr>
                </a:tc>
                <a:tc>
                  <a:txBody>
                    <a:bodyPr/>
                    <a:lstStyle/>
                    <a:p>
                      <a:pPr algn="ctr"/>
                      <a:r>
                        <a:rPr lang="en-GB" sz="2400" dirty="0" err="1" smtClean="0"/>
                        <a:t>Zakah</a:t>
                      </a:r>
                      <a:r>
                        <a:rPr lang="en-GB" sz="2400" dirty="0" smtClean="0"/>
                        <a:t>/</a:t>
                      </a:r>
                      <a:r>
                        <a:rPr lang="en-GB" sz="2400" dirty="0" err="1" smtClean="0"/>
                        <a:t>Sadaqah</a:t>
                      </a:r>
                      <a:endParaRPr lang="en-GB" sz="2400" dirty="0"/>
                    </a:p>
                  </a:txBody>
                  <a:tcPr marL="121920" marR="121920">
                    <a:solidFill>
                      <a:srgbClr val="FF0000"/>
                    </a:solidFill>
                  </a:tcPr>
                </a:tc>
                <a:tc>
                  <a:txBody>
                    <a:bodyPr/>
                    <a:lstStyle/>
                    <a:p>
                      <a:pPr algn="ctr"/>
                      <a:r>
                        <a:rPr lang="en-GB" sz="2400" dirty="0" smtClean="0"/>
                        <a:t>Parable of sheep and goats</a:t>
                      </a:r>
                      <a:endParaRPr lang="en-GB" sz="2400" dirty="0"/>
                    </a:p>
                  </a:txBody>
                  <a:tcPr marL="121920" marR="121920">
                    <a:solidFill>
                      <a:srgbClr val="FF0000"/>
                    </a:solidFill>
                  </a:tcPr>
                </a:tc>
              </a:tr>
              <a:tr h="2104851">
                <a:tc>
                  <a:txBody>
                    <a:bodyPr/>
                    <a:lstStyle/>
                    <a:p>
                      <a:pPr algn="ctr"/>
                      <a:r>
                        <a:rPr lang="en-GB" sz="2000" dirty="0" smtClean="0"/>
                        <a:t>This was established in the Bible – one tenth of earnings given to charit</a:t>
                      </a:r>
                      <a:r>
                        <a:rPr lang="en-GB" sz="2000" baseline="0" dirty="0" smtClean="0"/>
                        <a:t>y or to the Church. This giving is an act of worship in Christianity.</a:t>
                      </a:r>
                      <a:endParaRPr lang="en-GB" sz="2000" dirty="0"/>
                    </a:p>
                  </a:txBody>
                  <a:tcPr marL="121920" marR="121920">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2000" dirty="0" smtClean="0">
                        <a:solidFill>
                          <a:sysClr val="windowText" lastClr="00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2000" b="0" i="0" kern="1200" dirty="0" err="1" smtClean="0">
                          <a:solidFill>
                            <a:schemeClr val="dk1"/>
                          </a:solidFill>
                          <a:effectLst/>
                          <a:latin typeface="+mn-lt"/>
                          <a:ea typeface="+mn-ea"/>
                          <a:cs typeface="+mn-cs"/>
                        </a:rPr>
                        <a:t>Zakah</a:t>
                      </a:r>
                      <a:r>
                        <a:rPr lang="en-GB" sz="2000" b="0" i="0" kern="1200" dirty="0" smtClean="0">
                          <a:solidFill>
                            <a:schemeClr val="dk1"/>
                          </a:solidFill>
                          <a:effectLst/>
                          <a:latin typeface="+mn-lt"/>
                          <a:ea typeface="+mn-ea"/>
                          <a:cs typeface="+mn-cs"/>
                        </a:rPr>
                        <a:t> is the obligatory 2.5% earnings, </a:t>
                      </a:r>
                      <a:r>
                        <a:rPr lang="en-GB" sz="2000" b="0" i="0" kern="1200" dirty="0" err="1" smtClean="0">
                          <a:solidFill>
                            <a:schemeClr val="dk1"/>
                          </a:solidFill>
                          <a:effectLst/>
                          <a:latin typeface="+mn-lt"/>
                          <a:ea typeface="+mn-ea"/>
                          <a:cs typeface="+mn-cs"/>
                        </a:rPr>
                        <a:t>Zakah</a:t>
                      </a:r>
                      <a:r>
                        <a:rPr lang="en-GB" sz="2000" b="0" i="0" kern="1200" dirty="0" smtClean="0">
                          <a:solidFill>
                            <a:schemeClr val="dk1"/>
                          </a:solidFill>
                          <a:effectLst/>
                          <a:latin typeface="+mn-lt"/>
                          <a:ea typeface="+mn-ea"/>
                          <a:cs typeface="+mn-cs"/>
                        </a:rPr>
                        <a:t> means ‘purification’ so doing it helps purify Muslims of greed. </a:t>
                      </a:r>
                      <a:r>
                        <a:rPr lang="en-GB" sz="2000" b="0" i="0" kern="1200" dirty="0" err="1" smtClean="0">
                          <a:solidFill>
                            <a:schemeClr val="dk1"/>
                          </a:solidFill>
                          <a:effectLst/>
                          <a:latin typeface="+mn-lt"/>
                          <a:ea typeface="+mn-ea"/>
                          <a:cs typeface="+mn-cs"/>
                        </a:rPr>
                        <a:t>Sadaqah</a:t>
                      </a:r>
                      <a:r>
                        <a:rPr lang="en-GB" sz="2000" b="0" i="0" kern="1200" dirty="0" smtClean="0">
                          <a:solidFill>
                            <a:schemeClr val="dk1"/>
                          </a:solidFill>
                          <a:effectLst/>
                          <a:latin typeface="+mn-lt"/>
                          <a:ea typeface="+mn-ea"/>
                          <a:cs typeface="+mn-cs"/>
                        </a:rPr>
                        <a:t> is anything voluntary given as well as </a:t>
                      </a:r>
                      <a:r>
                        <a:rPr lang="en-GB" sz="2000" b="0" i="0" kern="1200" dirty="0" err="1" smtClean="0">
                          <a:solidFill>
                            <a:schemeClr val="dk1"/>
                          </a:solidFill>
                          <a:effectLst/>
                          <a:latin typeface="+mn-lt"/>
                          <a:ea typeface="+mn-ea"/>
                          <a:cs typeface="+mn-cs"/>
                        </a:rPr>
                        <a:t>Zakah</a:t>
                      </a:r>
                      <a:r>
                        <a:rPr lang="en-GB" sz="2000" b="0" i="0" kern="1200" dirty="0" smtClean="0">
                          <a:solidFill>
                            <a:schemeClr val="dk1"/>
                          </a:solidFill>
                          <a:effectLst/>
                          <a:latin typeface="+mn-lt"/>
                          <a:ea typeface="+mn-ea"/>
                          <a:cs typeface="+mn-cs"/>
                        </a:rPr>
                        <a:t>.</a:t>
                      </a:r>
                      <a:endParaRPr lang="en-GB" sz="2000" dirty="0">
                        <a:solidFill>
                          <a:sysClr val="windowText" lastClr="000000"/>
                        </a:solidFill>
                      </a:endParaRPr>
                    </a:p>
                  </a:txBody>
                  <a:tcPr marL="121920" marR="121920">
                    <a:solidFill>
                      <a:schemeClr val="accent3">
                        <a:lumMod val="40000"/>
                        <a:lumOff val="60000"/>
                      </a:schemeClr>
                    </a:solidFill>
                  </a:tcPr>
                </a:tc>
                <a:tc>
                  <a:txBody>
                    <a:bodyPr/>
                    <a:lstStyle/>
                    <a:p>
                      <a:pPr algn="ctr"/>
                      <a:r>
                        <a:rPr lang="en-GB" sz="2000" dirty="0" smtClean="0">
                          <a:solidFill>
                            <a:sysClr val="windowText" lastClr="000000"/>
                          </a:solidFill>
                        </a:rPr>
                        <a:t>Great value parable! Those who are ‘righteous,’ and get to heaven – the metaphorical</a:t>
                      </a:r>
                      <a:r>
                        <a:rPr lang="en-GB" sz="2000" baseline="0" dirty="0" smtClean="0">
                          <a:solidFill>
                            <a:sysClr val="windowText" lastClr="000000"/>
                          </a:solidFill>
                        </a:rPr>
                        <a:t> sheep – do things including feeding the hungry and thirsty, looking after the sick, visiting those in prison, clothing the naked.</a:t>
                      </a:r>
                      <a:endParaRPr lang="en-GB" sz="2000" dirty="0" smtClean="0">
                        <a:solidFill>
                          <a:sysClr val="windowText" lastClr="000000"/>
                        </a:solidFill>
                      </a:endParaRPr>
                    </a:p>
                  </a:txBody>
                  <a:tcPr marL="121920" marR="121920">
                    <a:solidFill>
                      <a:schemeClr val="accent3">
                        <a:lumMod val="40000"/>
                        <a:lumOff val="60000"/>
                      </a:schemeClr>
                    </a:solidFill>
                  </a:tcPr>
                </a:tc>
              </a:tr>
              <a:tr h="5217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smtClean="0">
                          <a:solidFill>
                            <a:schemeClr val="tx1"/>
                          </a:solidFill>
                        </a:rPr>
                        <a:t>The</a:t>
                      </a:r>
                      <a:r>
                        <a:rPr lang="en-GB" sz="2400" b="1" baseline="0" dirty="0" smtClean="0">
                          <a:solidFill>
                            <a:schemeClr val="tx1"/>
                          </a:solidFill>
                        </a:rPr>
                        <a:t> one about the camel</a:t>
                      </a:r>
                      <a:endParaRPr lang="en-GB" sz="2400" b="1" dirty="0">
                        <a:solidFill>
                          <a:schemeClr val="tx1"/>
                        </a:solidFill>
                      </a:endParaRPr>
                    </a:p>
                  </a:txBody>
                  <a:tcPr marL="121920" marR="121920">
                    <a:solidFill>
                      <a:srgbClr val="FF0000"/>
                    </a:solidFill>
                  </a:tcPr>
                </a:tc>
                <a:tc>
                  <a:txBody>
                    <a:bodyPr/>
                    <a:lstStyle/>
                    <a:p>
                      <a:pPr algn="ctr"/>
                      <a:r>
                        <a:rPr lang="en-GB" sz="2400" b="1" dirty="0" smtClean="0">
                          <a:solidFill>
                            <a:schemeClr val="tx1"/>
                          </a:solidFill>
                        </a:rPr>
                        <a:t>Rich man and Lazarus</a:t>
                      </a:r>
                      <a:endParaRPr lang="en-GB" sz="2400" b="1" dirty="0">
                        <a:solidFill>
                          <a:schemeClr val="tx1"/>
                        </a:solidFill>
                      </a:endParaRPr>
                    </a:p>
                  </a:txBody>
                  <a:tcPr marL="121920" marR="121920">
                    <a:solidFill>
                      <a:srgbClr val="FF0000"/>
                    </a:solidFill>
                  </a:tcPr>
                </a:tc>
                <a:tc>
                  <a:txBody>
                    <a:bodyPr/>
                    <a:lstStyle/>
                    <a:p>
                      <a:pPr algn="ctr"/>
                      <a:r>
                        <a:rPr lang="en-GB" sz="2400" b="1" dirty="0" smtClean="0">
                          <a:solidFill>
                            <a:schemeClr val="tx1"/>
                          </a:solidFill>
                        </a:rPr>
                        <a:t>One more</a:t>
                      </a:r>
                      <a:endParaRPr lang="en-GB" sz="2400" b="1" dirty="0">
                        <a:solidFill>
                          <a:schemeClr val="tx1"/>
                        </a:solidFill>
                      </a:endParaRPr>
                    </a:p>
                  </a:txBody>
                  <a:tcPr marL="121920" marR="121920">
                    <a:solidFill>
                      <a:srgbClr val="FF0000"/>
                    </a:solidFill>
                  </a:tcPr>
                </a:tc>
              </a:tr>
              <a:tr h="2029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dirty="0" smtClean="0">
                        <a:solidFill>
                          <a:sysClr val="windowText" lastClr="00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kern="1200" dirty="0" smtClean="0">
                          <a:solidFill>
                            <a:schemeClr val="dk1"/>
                          </a:solidFill>
                          <a:effectLst/>
                          <a:latin typeface="+mn-lt"/>
                          <a:ea typeface="+mn-ea"/>
                          <a:cs typeface="+mn-cs"/>
                        </a:rPr>
                        <a:t>‘it is easier for a</a:t>
                      </a:r>
                      <a:r>
                        <a:rPr lang="en-GB" sz="1800" b="0" i="0" kern="1200" baseline="0" dirty="0" smtClean="0">
                          <a:solidFill>
                            <a:schemeClr val="dk1"/>
                          </a:solidFill>
                          <a:effectLst/>
                          <a:latin typeface="+mn-lt"/>
                          <a:ea typeface="+mn-ea"/>
                          <a:cs typeface="+mn-cs"/>
                        </a:rPr>
                        <a:t> camel to pass through the eye of a needle than a rich man to enter heaven.’ Matthew 19:24</a:t>
                      </a:r>
                      <a:endParaRPr lang="en-GB" sz="1600" dirty="0">
                        <a:solidFill>
                          <a:sysClr val="windowText" lastClr="000000"/>
                        </a:solidFill>
                      </a:endParaRPr>
                    </a:p>
                  </a:txBody>
                  <a:tcPr marL="121920" marR="121920">
                    <a:solidFill>
                      <a:schemeClr val="accent3">
                        <a:lumMod val="40000"/>
                        <a:lumOff val="60000"/>
                      </a:schemeClr>
                    </a:solidFill>
                  </a:tcPr>
                </a:tc>
                <a:tc>
                  <a:txBody>
                    <a:bodyPr/>
                    <a:lstStyle/>
                    <a:p>
                      <a:pPr algn="ctr"/>
                      <a:endParaRPr lang="en-GB" sz="1600" dirty="0" smtClean="0">
                        <a:solidFill>
                          <a:sysClr val="windowText" lastClr="000000"/>
                        </a:solidFill>
                      </a:endParaRPr>
                    </a:p>
                    <a:p>
                      <a:pPr algn="ctr"/>
                      <a:r>
                        <a:rPr lang="en-GB" sz="1800" b="0" i="0" kern="1200" baseline="0" dirty="0" smtClean="0">
                          <a:solidFill>
                            <a:schemeClr val="dk1"/>
                          </a:solidFill>
                          <a:effectLst/>
                          <a:latin typeface="+mn-lt"/>
                          <a:ea typeface="+mn-ea"/>
                          <a:cs typeface="+mn-cs"/>
                        </a:rPr>
                        <a:t>The rich man ignores Lazarus’ pleas for help in his lifetime so suffers in the next (hell.)</a:t>
                      </a:r>
                      <a:r>
                        <a:rPr lang="en-GB" sz="1800" b="0" i="0" kern="1200" dirty="0" smtClean="0">
                          <a:solidFill>
                            <a:schemeClr val="dk1"/>
                          </a:solidFill>
                          <a:effectLst/>
                          <a:latin typeface="+mn-lt"/>
                          <a:ea typeface="+mn-ea"/>
                          <a:cs typeface="+mn-cs"/>
                        </a:rPr>
                        <a:t> Lazarus automatically</a:t>
                      </a:r>
                      <a:r>
                        <a:rPr lang="en-GB" sz="1800" b="0" i="0" kern="1200" baseline="0" dirty="0" smtClean="0">
                          <a:solidFill>
                            <a:schemeClr val="dk1"/>
                          </a:solidFill>
                          <a:effectLst/>
                          <a:latin typeface="+mn-lt"/>
                          <a:ea typeface="+mn-ea"/>
                          <a:cs typeface="+mn-cs"/>
                        </a:rPr>
                        <a:t> goes to heaven because he is poor. </a:t>
                      </a:r>
                      <a:endParaRPr lang="en-GB" sz="1800" b="0" i="0" kern="1200" dirty="0" smtClean="0">
                        <a:solidFill>
                          <a:schemeClr val="dk1"/>
                        </a:solidFill>
                        <a:effectLst/>
                        <a:latin typeface="+mn-lt"/>
                        <a:ea typeface="+mn-ea"/>
                        <a:cs typeface="+mn-cs"/>
                      </a:endParaRPr>
                    </a:p>
                    <a:p>
                      <a:pPr algn="ctr"/>
                      <a:endParaRPr lang="en-GB" sz="1600" dirty="0">
                        <a:solidFill>
                          <a:sysClr val="windowText" lastClr="000000"/>
                        </a:solidFill>
                      </a:endParaRPr>
                    </a:p>
                  </a:txBody>
                  <a:tcPr marL="121920" marR="121920">
                    <a:solidFill>
                      <a:schemeClr val="accent3">
                        <a:lumMod val="40000"/>
                        <a:lumOff val="60000"/>
                      </a:schemeClr>
                    </a:solidFill>
                  </a:tcPr>
                </a:tc>
                <a:tc>
                  <a:txBody>
                    <a:bodyPr/>
                    <a:lstStyle/>
                    <a:p>
                      <a:pPr algn="ctr"/>
                      <a:endParaRPr lang="en-GB" sz="1600" dirty="0" smtClean="0">
                        <a:solidFill>
                          <a:sysClr val="windowText" lastClr="000000"/>
                        </a:solidFill>
                      </a:endParaRPr>
                    </a:p>
                    <a:p>
                      <a:pPr algn="ctr"/>
                      <a:r>
                        <a:rPr lang="en-GB" sz="1800" b="0" i="0" kern="1200" dirty="0" smtClean="0">
                          <a:solidFill>
                            <a:schemeClr val="dk1"/>
                          </a:solidFill>
                          <a:effectLst/>
                          <a:latin typeface="+mn-lt"/>
                          <a:ea typeface="+mn-ea"/>
                          <a:cs typeface="+mn-cs"/>
                        </a:rPr>
                        <a:t>‘The love</a:t>
                      </a:r>
                      <a:r>
                        <a:rPr lang="en-GB" sz="1800" b="0" i="0" kern="1200" baseline="0" dirty="0" smtClean="0">
                          <a:solidFill>
                            <a:schemeClr val="dk1"/>
                          </a:solidFill>
                          <a:effectLst/>
                          <a:latin typeface="+mn-lt"/>
                          <a:ea typeface="+mn-ea"/>
                          <a:cs typeface="+mn-cs"/>
                        </a:rPr>
                        <a:t> of </a:t>
                      </a:r>
                      <a:r>
                        <a:rPr lang="en-GB" sz="1800" b="0" i="0" kern="1200" dirty="0" smtClean="0">
                          <a:solidFill>
                            <a:schemeClr val="dk1"/>
                          </a:solidFill>
                          <a:effectLst/>
                          <a:latin typeface="+mn-lt"/>
                          <a:ea typeface="+mn-ea"/>
                          <a:cs typeface="+mn-cs"/>
                        </a:rPr>
                        <a:t>money</a:t>
                      </a:r>
                      <a:r>
                        <a:rPr lang="en-GB" sz="1800" b="0" i="0" kern="1200" baseline="0" dirty="0" smtClean="0">
                          <a:solidFill>
                            <a:schemeClr val="dk1"/>
                          </a:solidFill>
                          <a:effectLst/>
                          <a:latin typeface="+mn-lt"/>
                          <a:ea typeface="+mn-ea"/>
                          <a:cs typeface="+mn-cs"/>
                        </a:rPr>
                        <a:t> is the root of all evil’ 1 Timothy 6:10</a:t>
                      </a:r>
                      <a:endParaRPr lang="en-GB" sz="1600" dirty="0">
                        <a:solidFill>
                          <a:sysClr val="windowText" lastClr="000000"/>
                        </a:solidFill>
                      </a:endParaRPr>
                    </a:p>
                  </a:txBody>
                  <a:tcPr marL="121920" marR="121920">
                    <a:solidFill>
                      <a:schemeClr val="accent3">
                        <a:lumMod val="40000"/>
                        <a:lumOff val="60000"/>
                      </a:schemeClr>
                    </a:solidFill>
                  </a:tcPr>
                </a:tc>
              </a:tr>
            </a:tbl>
          </a:graphicData>
        </a:graphic>
      </p:graphicFrame>
      <p:sp>
        <p:nvSpPr>
          <p:cNvPr id="3" name="Rounded Rectangle 2"/>
          <p:cNvSpPr/>
          <p:nvPr/>
        </p:nvSpPr>
        <p:spPr>
          <a:xfrm>
            <a:off x="409903" y="75509"/>
            <a:ext cx="11303876" cy="788276"/>
          </a:xfrm>
          <a:prstGeom prst="roundRect">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800" b="1" dirty="0" smtClean="0">
                <a:solidFill>
                  <a:schemeClr val="bg1"/>
                </a:solidFill>
              </a:rPr>
              <a:t>Religious teachings/examples about wealth</a:t>
            </a:r>
            <a:endParaRPr lang="en-GB" sz="2800" b="1" dirty="0">
              <a:solidFill>
                <a:schemeClr val="bg1"/>
              </a:solidFill>
            </a:endParaRPr>
          </a:p>
        </p:txBody>
      </p:sp>
    </p:spTree>
    <p:extLst>
      <p:ext uri="{BB962C8B-B14F-4D97-AF65-F5344CB8AC3E}">
        <p14:creationId xmlns:p14="http://schemas.microsoft.com/office/powerpoint/2010/main" val="279787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7AF46513-5B0D-4B03-9323-32F3F0BFC9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TotalTime>
  <Words>1165</Words>
  <Application>Microsoft Office PowerPoint</Application>
  <PresentationFormat>Custom</PresentationFormat>
  <Paragraphs>143</Paragraphs>
  <Slides>12</Slides>
  <Notes>8</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Quotable</vt:lpstr>
      <vt:lpstr>1_Quotable</vt:lpstr>
      <vt:lpstr>Interleaving Revision - Lesson 4 </vt:lpstr>
      <vt:lpstr>RS homework – due Tuesday 12th March</vt:lpstr>
      <vt:lpstr>Interleaving revision- Lesson Format </vt:lpstr>
      <vt:lpstr>Exam practice- Religion, Crime and Punishment</vt:lpstr>
      <vt:lpstr>RS homework due Tuesday 5th March Exam practice- Relationships &amp; Families</vt:lpstr>
      <vt:lpstr>Review: Human Rights and social justice Sexism and religion - Christianity</vt:lpstr>
      <vt:lpstr>PowerPoint Presentation</vt:lpstr>
      <vt:lpstr>Poverty and exploitation of the poor</vt:lpstr>
      <vt:lpstr>PowerPoint Presentation</vt:lpstr>
      <vt:lpstr>PowerPoint Presentation</vt:lpstr>
      <vt:lpstr>Quiz Religion, Peace and Conflict</vt:lpstr>
      <vt:lpstr>Test the Teacher Religion, Relationships and Families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Ms. Bennett Stanley</cp:lastModifiedBy>
  <cp:revision>90</cp:revision>
  <cp:lastPrinted>2019-02-26T07:48:45Z</cp:lastPrinted>
  <dcterms:created xsi:type="dcterms:W3CDTF">2017-03-19T09:57:24Z</dcterms:created>
  <dcterms:modified xsi:type="dcterms:W3CDTF">2019-03-05T07:55:25Z</dcterms:modified>
</cp:coreProperties>
</file>