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5.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82" r:id="rId2"/>
    <p:sldMasterId id="2147483697" r:id="rId3"/>
    <p:sldMasterId id="2147483712" r:id="rId4"/>
    <p:sldMasterId id="2147483727" r:id="rId5"/>
    <p:sldMasterId id="2147483742" r:id="rId6"/>
  </p:sldMasterIdLst>
  <p:notesMasterIdLst>
    <p:notesMasterId r:id="rId21"/>
  </p:notesMasterIdLst>
  <p:sldIdLst>
    <p:sldId id="276" r:id="rId7"/>
    <p:sldId id="275" r:id="rId8"/>
    <p:sldId id="256" r:id="rId9"/>
    <p:sldId id="263" r:id="rId10"/>
    <p:sldId id="264" r:id="rId11"/>
    <p:sldId id="261" r:id="rId12"/>
    <p:sldId id="260" r:id="rId13"/>
    <p:sldId id="268" r:id="rId14"/>
    <p:sldId id="267" r:id="rId15"/>
    <p:sldId id="270" r:id="rId16"/>
    <p:sldId id="272" r:id="rId17"/>
    <p:sldId id="259" r:id="rId18"/>
    <p:sldId id="265" r:id="rId19"/>
    <p:sldId id="274" r:id="rId20"/>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CFF0"/>
    <a:srgbClr val="BD92DE"/>
    <a:srgbClr val="D1B2E8"/>
    <a:srgbClr val="FFDA65"/>
    <a:srgbClr val="E789E0"/>
    <a:srgbClr val="FF00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56661" autoAdjust="0"/>
  </p:normalViewPr>
  <p:slideViewPr>
    <p:cSldViewPr snapToGrid="0">
      <p:cViewPr>
        <p:scale>
          <a:sx n="60" d="100"/>
          <a:sy n="60" d="100"/>
        </p:scale>
        <p:origin x="-1122"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F0153AF-D7DD-4168-933F-B64335B4567B}" type="datetimeFigureOut">
              <a:rPr lang="en-GB" smtClean="0"/>
              <a:t>26/02/2018</a:t>
            </a:fld>
            <a:endParaRPr lang="en-GB"/>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E5DB5AE-5E6A-4921-A1A3-18863112CD7D}" type="slidenum">
              <a:rPr lang="en-GB" smtClean="0"/>
              <a:t>‹#›</a:t>
            </a:fld>
            <a:endParaRPr lang="en-GB"/>
          </a:p>
        </p:txBody>
      </p:sp>
    </p:spTree>
    <p:extLst>
      <p:ext uri="{BB962C8B-B14F-4D97-AF65-F5344CB8AC3E}">
        <p14:creationId xmlns:p14="http://schemas.microsoft.com/office/powerpoint/2010/main" val="412739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Both from AQA sample materials:</a:t>
            </a:r>
            <a:r>
              <a:rPr lang="en-GB" baseline="0" dirty="0" smtClean="0"/>
              <a:t> http://filestore.aqa.org.uk/resources/rs/AQA-806213-SMS-S1.PDF</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5</a:t>
            </a:fld>
            <a:endParaRPr lang="en-GB"/>
          </a:p>
        </p:txBody>
      </p:sp>
    </p:spTree>
    <p:extLst>
      <p:ext uri="{BB962C8B-B14F-4D97-AF65-F5344CB8AC3E}">
        <p14:creationId xmlns:p14="http://schemas.microsoft.com/office/powerpoint/2010/main" val="3841676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Nuclear family, stepfamily, extended family </a:t>
            </a:r>
            <a:r>
              <a:rPr lang="en-GB" baseline="0" dirty="0" smtClean="0"/>
              <a:t>2) Islam- same sex relationships are against natural law created by God, Homosexuality is a choice, The Qur’an and hadith both say homosexuality is wrong ‘must you unlike others lust after males and abandon the wives that God has created for you? You are exceeding all bounds,’ in Muslim majority countries punishment for homosexuality is severe but there must be two witnesses or confession, some groups more liberal e.g. the Inclusive Mosque Initiative, recent surveys suggest only around a quarter of British Muslims have an issue with homosexuality. Christianity- homosexuality is forbidden as it goes against God’s intention for sex and marriage to be exclusively heterosexual e.g. the command to ‘go forth and multiply’ or ‘increase in number’ as written in Genesis and that ‘a man shall become one flesh with his wife.’ Also goes against command in Leviticus to not have sex with a man (as a man). Catholics may say it is only penetrative gay sex which is sinful, so they accept gay couples if they are celibate. Modern Christians would say it is the most loving thing to do to adapt Biblical teachings to a modern context and support homosexual relationships.</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6</a:t>
            </a:fld>
            <a:endParaRPr lang="en-GB"/>
          </a:p>
        </p:txBody>
      </p:sp>
    </p:spTree>
    <p:extLst>
      <p:ext uri="{BB962C8B-B14F-4D97-AF65-F5344CB8AC3E}">
        <p14:creationId xmlns:p14="http://schemas.microsoft.com/office/powerpoint/2010/main" val="2820296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Didn’t get round to going </a:t>
            </a:r>
            <a:r>
              <a:rPr lang="en-GB" smtClean="0"/>
              <a:t>through this.</a:t>
            </a:r>
            <a:endParaRPr lang="en-GB"/>
          </a:p>
        </p:txBody>
      </p:sp>
      <p:sp>
        <p:nvSpPr>
          <p:cNvPr id="4" name="Slide Number Placeholder 3"/>
          <p:cNvSpPr>
            <a:spLocks noGrp="1"/>
          </p:cNvSpPr>
          <p:nvPr>
            <p:ph type="sldNum" sz="quarter" idx="10"/>
          </p:nvPr>
        </p:nvSpPr>
        <p:spPr/>
        <p:txBody>
          <a:bodyPr/>
          <a:lstStyle/>
          <a:p>
            <a:fld id="{8E5DB5AE-5E6A-4921-A1A3-18863112CD7D}" type="slidenum">
              <a:rPr lang="en-GB" smtClean="0"/>
              <a:t>10</a:t>
            </a:fld>
            <a:endParaRPr lang="en-GB"/>
          </a:p>
        </p:txBody>
      </p:sp>
    </p:spTree>
    <p:extLst>
      <p:ext uri="{BB962C8B-B14F-4D97-AF65-F5344CB8AC3E}">
        <p14:creationId xmlns:p14="http://schemas.microsoft.com/office/powerpoint/2010/main" val="1067237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1) Remembers the battle of Karbala and death of </a:t>
            </a:r>
            <a:r>
              <a:rPr lang="en-GB" baseline="0" dirty="0" err="1" smtClean="0"/>
              <a:t>Husayn</a:t>
            </a:r>
            <a:r>
              <a:rPr lang="en-GB" baseline="0" dirty="0" smtClean="0"/>
              <a:t> (grandson of Muhammad) 2) a mountain where Muslims completing the Hajj rituals go to pray. It is important as it is thought to be where Muhammad gave his last sermon and it is said God will forgive the sins of those who pray there. 3)</a:t>
            </a:r>
            <a:r>
              <a:rPr lang="en-GB" dirty="0" smtClean="0"/>
              <a:t> Important in Shi’a Islam and means ‘fifth.’ Give 20% of earnings after deductions</a:t>
            </a:r>
            <a:r>
              <a:rPr lang="en-GB" baseline="0" dirty="0" smtClean="0"/>
              <a:t> to worthy causes such as religious leaders and the poor. </a:t>
            </a:r>
            <a:r>
              <a:rPr lang="en-GB" dirty="0" smtClean="0"/>
              <a:t>4) kneeling with forehead, nose, hands, knees and toes touching the floor,</a:t>
            </a:r>
            <a:r>
              <a:rPr lang="en-GB" baseline="0" dirty="0" smtClean="0"/>
              <a:t> it shows submission to God and obedience.</a:t>
            </a:r>
            <a:r>
              <a:rPr lang="en-GB" dirty="0" smtClean="0"/>
              <a:t> </a:t>
            </a:r>
            <a:r>
              <a:rPr lang="en-GB" baseline="0" dirty="0" smtClean="0"/>
              <a:t>5) the </a:t>
            </a:r>
            <a:r>
              <a:rPr lang="en-GB" baseline="0" dirty="0" err="1" smtClean="0"/>
              <a:t>qiblah</a:t>
            </a:r>
            <a:r>
              <a:rPr lang="en-GB" baseline="0" dirty="0" smtClean="0"/>
              <a:t> is the wall where the </a:t>
            </a:r>
            <a:r>
              <a:rPr lang="en-GB" baseline="0" dirty="0" err="1" smtClean="0"/>
              <a:t>mihrab</a:t>
            </a:r>
            <a:r>
              <a:rPr lang="en-GB" baseline="0" dirty="0" smtClean="0"/>
              <a:t> is found in a mosque. The </a:t>
            </a:r>
            <a:r>
              <a:rPr lang="en-GB" baseline="0" dirty="0" err="1" smtClean="0"/>
              <a:t>Mihrab</a:t>
            </a:r>
            <a:r>
              <a:rPr lang="en-GB" baseline="0" dirty="0" smtClean="0"/>
              <a:t> is a semi circular niche which indicates the direction of Makkah. 6) </a:t>
            </a:r>
            <a:r>
              <a:rPr lang="en-GB" baseline="0" dirty="0" err="1" smtClean="0"/>
              <a:t>Shahadah</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12</a:t>
            </a:fld>
            <a:endParaRPr lang="en-GB"/>
          </a:p>
        </p:txBody>
      </p:sp>
    </p:spTree>
    <p:extLst>
      <p:ext uri="{BB962C8B-B14F-4D97-AF65-F5344CB8AC3E}">
        <p14:creationId xmlns:p14="http://schemas.microsoft.com/office/powerpoint/2010/main" val="321555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Explain</a:t>
            </a:r>
            <a:r>
              <a:rPr lang="en-GB" baseline="0" dirty="0" smtClean="0"/>
              <a:t> two contrasting ways Christians celebrate Easter (4 marks), Explain two ways in which a baptism could take place (4 marks), Explain two contrasting ways to worship (</a:t>
            </a:r>
            <a:r>
              <a:rPr lang="en-GB" baseline="0" smtClean="0"/>
              <a:t>5 marks).</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13</a:t>
            </a:fld>
            <a:endParaRPr lang="en-GB"/>
          </a:p>
        </p:txBody>
      </p:sp>
    </p:spTree>
    <p:extLst>
      <p:ext uri="{BB962C8B-B14F-4D97-AF65-F5344CB8AC3E}">
        <p14:creationId xmlns:p14="http://schemas.microsoft.com/office/powerpoint/2010/main" val="179142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6623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3673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57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482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532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363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593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761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2/26/2018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7265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60267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369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805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5171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47823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998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3247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19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8775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68732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75472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27147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50167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2/26/2018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90247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5971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3547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39678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80164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021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84606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03401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41900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4511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7514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57347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018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82259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2/26/2018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15609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88107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6287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4744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50666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52897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84761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93087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59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01717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20458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92108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165450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011563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2/26/2018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8200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34257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813300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958299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8664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44379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AAAD444-B0BB-407F-AF3C-B755CBEAE815}" type="slidenum">
              <a:rPr lang="en-GB"/>
              <a:pPr>
                <a:defRPr/>
              </a:pPr>
              <a:t>‹#›</a:t>
            </a:fld>
            <a:endParaRPr lang="en-GB"/>
          </a:p>
        </p:txBody>
      </p:sp>
    </p:spTree>
    <p:extLst>
      <p:ext uri="{BB962C8B-B14F-4D97-AF65-F5344CB8AC3E}">
        <p14:creationId xmlns:p14="http://schemas.microsoft.com/office/powerpoint/2010/main" val="37791298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07745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42510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8597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7313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934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06132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5739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29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2/26/2018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15532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91357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690988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6483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565657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498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2/26/2018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6" Type="http://schemas.openxmlformats.org/officeDocument/2006/relationships/theme" Target="../theme/theme5.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theme" Target="../theme/theme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2/26/2018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2/26/2018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5420605"/>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2/26/2018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290421"/>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2/26/2018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1399311"/>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2/26/2018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3328061"/>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57"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2/26/2018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506468"/>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683671"/>
            <a:ext cx="10571998" cy="970450"/>
          </a:xfrm>
        </p:spPr>
        <p:txBody>
          <a:bodyPr/>
          <a:lstStyle/>
          <a:p>
            <a:r>
              <a:rPr lang="en-GB" sz="3200" dirty="0" smtClean="0"/>
              <a:t>RS Homework </a:t>
            </a:r>
            <a:br>
              <a:rPr lang="en-GB" sz="3200" dirty="0" smtClean="0"/>
            </a:br>
            <a:r>
              <a:rPr lang="en-GB" sz="3200" dirty="0" smtClean="0"/>
              <a:t>You will have your first ‘mini mock’ on Monday 5</a:t>
            </a:r>
            <a:r>
              <a:rPr lang="en-GB" sz="3200" baseline="30000" dirty="0" smtClean="0"/>
              <a:t>th</a:t>
            </a:r>
            <a:r>
              <a:rPr lang="en-GB" sz="3200" dirty="0" smtClean="0"/>
              <a:t> March</a:t>
            </a:r>
            <a:endParaRPr lang="en-GB" sz="3200" dirty="0"/>
          </a:p>
        </p:txBody>
      </p:sp>
      <p:sp>
        <p:nvSpPr>
          <p:cNvPr id="3" name="Content Placeholder 2"/>
          <p:cNvSpPr>
            <a:spLocks noGrp="1"/>
          </p:cNvSpPr>
          <p:nvPr>
            <p:ph idx="1"/>
          </p:nvPr>
        </p:nvSpPr>
        <p:spPr/>
        <p:txBody>
          <a:bodyPr>
            <a:normAutofit/>
          </a:bodyPr>
          <a:lstStyle/>
          <a:p>
            <a:r>
              <a:rPr lang="en-GB" sz="3600" dirty="0" smtClean="0"/>
              <a:t>Your HW is to revise for your mini mock.</a:t>
            </a:r>
          </a:p>
          <a:p>
            <a:endParaRPr lang="en-GB" sz="3600" dirty="0" smtClean="0"/>
          </a:p>
          <a:p>
            <a:r>
              <a:rPr lang="en-GB" sz="3600" dirty="0" smtClean="0"/>
              <a:t>This will be a full exam Q on </a:t>
            </a:r>
            <a:r>
              <a:rPr lang="en-GB" sz="3600" u="sng" dirty="0" smtClean="0"/>
              <a:t>Islam: Beliefs and Teachings.</a:t>
            </a:r>
            <a:endParaRPr lang="en-GB" sz="3600" u="sng" dirty="0"/>
          </a:p>
        </p:txBody>
      </p:sp>
    </p:spTree>
    <p:extLst>
      <p:ext uri="{BB962C8B-B14F-4D97-AF65-F5344CB8AC3E}">
        <p14:creationId xmlns:p14="http://schemas.microsoft.com/office/powerpoint/2010/main" val="2524538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sz="quarter"/>
          </p:nvPr>
        </p:nvSpPr>
        <p:spPr>
          <a:xfrm>
            <a:off x="189186" y="0"/>
            <a:ext cx="10972800" cy="777876"/>
          </a:xfrm>
        </p:spPr>
        <p:txBody>
          <a:bodyPr/>
          <a:lstStyle/>
          <a:p>
            <a:pPr eaLnBrk="1" hangingPunct="1"/>
            <a:r>
              <a:rPr lang="en-GB" altLang="en-US" dirty="0" smtClean="0"/>
              <a:t>Angels (</a:t>
            </a:r>
            <a:r>
              <a:rPr lang="en-GB" altLang="en-US" dirty="0" err="1" smtClean="0"/>
              <a:t>Malaikah</a:t>
            </a:r>
            <a:r>
              <a:rPr lang="en-GB" altLang="en-US" dirty="0" smtClean="0"/>
              <a:t>)</a:t>
            </a:r>
          </a:p>
        </p:txBody>
      </p:sp>
      <p:sp>
        <p:nvSpPr>
          <p:cNvPr id="7173" name="Content Placeholder 5"/>
          <p:cNvSpPr>
            <a:spLocks noGrp="1"/>
          </p:cNvSpPr>
          <p:nvPr>
            <p:ph sz="quarter" idx="4"/>
          </p:nvPr>
        </p:nvSpPr>
        <p:spPr>
          <a:xfrm>
            <a:off x="243565" y="898635"/>
            <a:ext cx="7213525" cy="5599004"/>
          </a:xfrm>
          <a:solidFill>
            <a:schemeClr val="accent1"/>
          </a:solidFill>
          <a:ln>
            <a:solidFill>
              <a:srgbClr val="00B050"/>
            </a:solidFill>
          </a:ln>
        </p:spPr>
        <p:txBody>
          <a:bodyPr>
            <a:noAutofit/>
          </a:bodyPr>
          <a:lstStyle/>
          <a:p>
            <a:pPr eaLnBrk="1" hangingPunct="1">
              <a:buFontTx/>
              <a:buNone/>
            </a:pPr>
            <a:r>
              <a:rPr lang="en-GB" altLang="en-US" b="1" dirty="0" smtClean="0"/>
              <a:t>Islamic tradition says angels bring God’s message to prophets. One of the 6 articles of faith in Sunni Islam. </a:t>
            </a:r>
          </a:p>
          <a:p>
            <a:pPr eaLnBrk="1" hangingPunct="1">
              <a:buFontTx/>
              <a:buNone/>
            </a:pPr>
            <a:r>
              <a:rPr lang="en-GB" altLang="en-US" b="1" dirty="0" smtClean="0"/>
              <a:t>Created by God from light ‘Praise be to God, creator of the heavens and earth, who made angels messengers with two, three, four pairs of wings.’ Qur’an 35</a:t>
            </a:r>
          </a:p>
          <a:p>
            <a:pPr eaLnBrk="1" hangingPunct="1">
              <a:buFontTx/>
              <a:buNone/>
            </a:pPr>
            <a:r>
              <a:rPr lang="en-GB" altLang="en-US" b="1" dirty="0" smtClean="0"/>
              <a:t>Angels are pure and sinless so are able to reveal God’s words to humans. Unlike humans they don’t have free will so have to do as God pleases.</a:t>
            </a:r>
          </a:p>
          <a:p>
            <a:pPr eaLnBrk="1" hangingPunct="1">
              <a:buFontTx/>
              <a:buNone/>
            </a:pPr>
            <a:r>
              <a:rPr lang="en-GB" altLang="en-US" b="1" dirty="0" smtClean="0"/>
              <a:t>Involved in a person’s life from not long after conception until death. The Qur’an mentions that some are guardian angels who take care of you. Others record your thoughts and actions in a book of deeds which is used by God on judgement day. </a:t>
            </a:r>
            <a:r>
              <a:rPr lang="en-GB" altLang="en-US" b="1" dirty="0" err="1" smtClean="0"/>
              <a:t>Israfil</a:t>
            </a:r>
            <a:r>
              <a:rPr lang="en-GB" altLang="en-US" b="1" dirty="0" smtClean="0"/>
              <a:t> will blow a trumpet to announce the day of judgement.</a:t>
            </a:r>
          </a:p>
          <a:p>
            <a:pPr eaLnBrk="1" hangingPunct="1">
              <a:buFontTx/>
              <a:buNone/>
            </a:pPr>
            <a:r>
              <a:rPr lang="en-GB" altLang="en-US" b="1" dirty="0" smtClean="0"/>
              <a:t>Angels can take on human form when they appear to people on earth such as Ibrahim and Maryam (Mary). </a:t>
            </a:r>
            <a:endParaRPr lang="en-GB" altLang="en-US" b="1" dirty="0"/>
          </a:p>
        </p:txBody>
      </p:sp>
      <p:sp>
        <p:nvSpPr>
          <p:cNvPr id="3" name="Content Placeholder 2"/>
          <p:cNvSpPr>
            <a:spLocks noGrp="1"/>
          </p:cNvSpPr>
          <p:nvPr>
            <p:ph sz="quarter" idx="2"/>
          </p:nvPr>
        </p:nvSpPr>
        <p:spPr>
          <a:xfrm>
            <a:off x="7567449" y="157655"/>
            <a:ext cx="4493172" cy="6542690"/>
          </a:xfrm>
          <a:ln>
            <a:solidFill>
              <a:schemeClr val="tx1"/>
            </a:solidFill>
          </a:ln>
        </p:spPr>
        <p:txBody>
          <a:bodyPr>
            <a:normAutofit lnSpcReduction="10000"/>
          </a:bodyPr>
          <a:lstStyle/>
          <a:p>
            <a:r>
              <a:rPr lang="en-GB" sz="3500" b="1" dirty="0" err="1" smtClean="0"/>
              <a:t>Jibril</a:t>
            </a:r>
            <a:r>
              <a:rPr lang="en-GB" sz="3500" b="1" dirty="0" smtClean="0"/>
              <a:t> and </a:t>
            </a:r>
            <a:r>
              <a:rPr lang="en-GB" sz="3500" b="1" dirty="0" err="1" smtClean="0"/>
              <a:t>Mika’il</a:t>
            </a:r>
            <a:endParaRPr lang="en-GB" sz="3500" b="1" dirty="0" smtClean="0"/>
          </a:p>
          <a:p>
            <a:pPr marL="0" indent="0">
              <a:buNone/>
            </a:pPr>
            <a:r>
              <a:rPr lang="en-GB" b="1" dirty="0" smtClean="0"/>
              <a:t>Higher status than other angels, archangel. Revealed the words of the Qur’an to Muhammad.</a:t>
            </a:r>
          </a:p>
          <a:p>
            <a:pPr marL="0" indent="0">
              <a:buNone/>
            </a:pPr>
            <a:r>
              <a:rPr lang="en-GB" b="1" dirty="0" smtClean="0"/>
              <a:t>Islamic tradition claims he visited Muhammad as a child. One story says that he and </a:t>
            </a:r>
            <a:r>
              <a:rPr lang="en-GB" b="1" dirty="0" err="1" smtClean="0"/>
              <a:t>Mika’il</a:t>
            </a:r>
            <a:r>
              <a:rPr lang="en-GB" b="1" dirty="0" smtClean="0"/>
              <a:t> came to Muhammad one night and purified his heart so that he could receive God’s revelation later in life.</a:t>
            </a:r>
          </a:p>
          <a:p>
            <a:pPr marL="0" indent="0">
              <a:buNone/>
            </a:pPr>
            <a:r>
              <a:rPr lang="en-GB" b="1" dirty="0" smtClean="0"/>
              <a:t>After the visions in the cave on </a:t>
            </a:r>
            <a:r>
              <a:rPr lang="en-GB" b="1" dirty="0" err="1" smtClean="0"/>
              <a:t>Moun</a:t>
            </a:r>
            <a:r>
              <a:rPr lang="en-GB" b="1" dirty="0" smtClean="0"/>
              <a:t> Hira, </a:t>
            </a:r>
            <a:r>
              <a:rPr lang="en-GB" b="1" dirty="0" err="1" smtClean="0"/>
              <a:t>Jibril</a:t>
            </a:r>
            <a:r>
              <a:rPr lang="en-GB" b="1" dirty="0" smtClean="0"/>
              <a:t> continued to visit Muhammad.</a:t>
            </a:r>
          </a:p>
          <a:p>
            <a:pPr marL="0" indent="0">
              <a:buNone/>
            </a:pPr>
            <a:r>
              <a:rPr lang="en-GB" b="1" dirty="0" err="1" smtClean="0"/>
              <a:t>Mika’il</a:t>
            </a:r>
            <a:r>
              <a:rPr lang="en-GB" b="1" dirty="0" smtClean="0"/>
              <a:t> is also high ranking and is an angel of mercy. He rewards righteous people and also sends rain, thunder and lightning to earth. </a:t>
            </a:r>
          </a:p>
          <a:p>
            <a:pPr marL="0" indent="0">
              <a:buNone/>
            </a:pPr>
            <a:r>
              <a:rPr lang="en-GB" b="1" dirty="0" err="1" smtClean="0"/>
              <a:t>Jibril</a:t>
            </a:r>
            <a:r>
              <a:rPr lang="en-GB" b="1" dirty="0" smtClean="0"/>
              <a:t> is thought to bring spiritual nourishment to people, </a:t>
            </a:r>
            <a:r>
              <a:rPr lang="en-GB" b="1" dirty="0" err="1" smtClean="0"/>
              <a:t>Mika’il</a:t>
            </a:r>
            <a:r>
              <a:rPr lang="en-GB" b="1" dirty="0" smtClean="0"/>
              <a:t> brings nourishment to the earth and human life through rain.</a:t>
            </a:r>
            <a:endParaRPr lang="en-GB" b="1" dirty="0"/>
          </a:p>
        </p:txBody>
      </p:sp>
    </p:spTree>
    <p:extLst>
      <p:ext uri="{BB962C8B-B14F-4D97-AF65-F5344CB8AC3E}">
        <p14:creationId xmlns:p14="http://schemas.microsoft.com/office/powerpoint/2010/main" val="3391617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3">
                                            <p:bg/>
                                          </p:spTgt>
                                        </p:tgtEl>
                                        <p:attrNameLst>
                                          <p:attrName>style.visibility</p:attrName>
                                        </p:attrNameLst>
                                      </p:cBhvr>
                                      <p:to>
                                        <p:strVal val="visible"/>
                                      </p:to>
                                    </p:set>
                                    <p:animEffect transition="in" filter="wipe(down)">
                                      <p:cBhvr>
                                        <p:cTn id="7" dur="500"/>
                                        <p:tgtEl>
                                          <p:spTgt spid="717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173">
                                            <p:txEl>
                                              <p:pRg st="0" end="0"/>
                                            </p:txEl>
                                          </p:spTgt>
                                        </p:tgtEl>
                                        <p:attrNameLst>
                                          <p:attrName>style.visibility</p:attrName>
                                        </p:attrNameLst>
                                      </p:cBhvr>
                                      <p:to>
                                        <p:strVal val="visible"/>
                                      </p:to>
                                    </p:set>
                                    <p:animEffect transition="in" filter="wipe(down)">
                                      <p:cBhvr>
                                        <p:cTn id="10" dur="500"/>
                                        <p:tgtEl>
                                          <p:spTgt spid="717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173">
                                            <p:txEl>
                                              <p:pRg st="1" end="1"/>
                                            </p:txEl>
                                          </p:spTgt>
                                        </p:tgtEl>
                                        <p:attrNameLst>
                                          <p:attrName>style.visibility</p:attrName>
                                        </p:attrNameLst>
                                      </p:cBhvr>
                                      <p:to>
                                        <p:strVal val="visible"/>
                                      </p:to>
                                    </p:set>
                                    <p:animEffect transition="in" filter="wipe(down)">
                                      <p:cBhvr>
                                        <p:cTn id="13" dur="500"/>
                                        <p:tgtEl>
                                          <p:spTgt spid="7173">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173">
                                            <p:txEl>
                                              <p:pRg st="2" end="2"/>
                                            </p:txEl>
                                          </p:spTgt>
                                        </p:tgtEl>
                                        <p:attrNameLst>
                                          <p:attrName>style.visibility</p:attrName>
                                        </p:attrNameLst>
                                      </p:cBhvr>
                                      <p:to>
                                        <p:strVal val="visible"/>
                                      </p:to>
                                    </p:set>
                                    <p:animEffect transition="in" filter="wipe(down)">
                                      <p:cBhvr>
                                        <p:cTn id="16" dur="500"/>
                                        <p:tgtEl>
                                          <p:spTgt spid="7173">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7173">
                                            <p:txEl>
                                              <p:pRg st="3" end="3"/>
                                            </p:txEl>
                                          </p:spTgt>
                                        </p:tgtEl>
                                        <p:attrNameLst>
                                          <p:attrName>style.visibility</p:attrName>
                                        </p:attrNameLst>
                                      </p:cBhvr>
                                      <p:to>
                                        <p:strVal val="visible"/>
                                      </p:to>
                                    </p:set>
                                    <p:animEffect transition="in" filter="wipe(down)">
                                      <p:cBhvr>
                                        <p:cTn id="19" dur="500"/>
                                        <p:tgtEl>
                                          <p:spTgt spid="7173">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7173">
                                            <p:txEl>
                                              <p:pRg st="4" end="4"/>
                                            </p:txEl>
                                          </p:spTgt>
                                        </p:tgtEl>
                                        <p:attrNameLst>
                                          <p:attrName>style.visibility</p:attrName>
                                        </p:attrNameLst>
                                      </p:cBhvr>
                                      <p:to>
                                        <p:strVal val="visible"/>
                                      </p:to>
                                    </p:set>
                                    <p:animEffect transition="in" filter="wipe(down)">
                                      <p:cBhvr>
                                        <p:cTn id="22" dur="500"/>
                                        <p:tgtEl>
                                          <p:spTgt spid="717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allAtOnce"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Transform</a:t>
            </a:r>
            <a:br>
              <a:rPr lang="en-GB" dirty="0" smtClean="0"/>
            </a:br>
            <a:r>
              <a:rPr lang="en-GB" dirty="0" smtClean="0"/>
              <a:t>Islam: beliefs and teachings</a:t>
            </a:r>
            <a:endParaRPr lang="en-GB" dirty="0"/>
          </a:p>
        </p:txBody>
      </p:sp>
      <p:sp>
        <p:nvSpPr>
          <p:cNvPr id="3" name="Content Placeholder 2"/>
          <p:cNvSpPr>
            <a:spLocks noGrp="1"/>
          </p:cNvSpPr>
          <p:nvPr>
            <p:ph idx="1"/>
          </p:nvPr>
        </p:nvSpPr>
        <p:spPr>
          <a:xfrm>
            <a:off x="802947" y="2506067"/>
            <a:ext cx="10554574" cy="3636511"/>
          </a:xfrm>
        </p:spPr>
        <p:txBody>
          <a:bodyPr>
            <a:noAutofit/>
          </a:bodyPr>
          <a:lstStyle/>
          <a:p>
            <a:pPr marL="0" indent="0">
              <a:buNone/>
            </a:pPr>
            <a:r>
              <a:rPr lang="en-GB" sz="2400" dirty="0" smtClean="0"/>
              <a:t>You now have 20 minutes to transform this information into some revision materials.</a:t>
            </a:r>
          </a:p>
          <a:p>
            <a:pPr marL="0" indent="0">
              <a:buNone/>
            </a:pPr>
            <a:r>
              <a:rPr lang="en-GB" sz="2400" dirty="0" smtClean="0"/>
              <a:t>ONLY USE YOUR NOTES IF YOU ABSOLUTELY HAVE TO!!!</a:t>
            </a:r>
            <a:endParaRPr lang="en-GB" sz="2400" dirty="0"/>
          </a:p>
          <a:p>
            <a:pPr marL="0" indent="0">
              <a:buNone/>
            </a:pPr>
            <a:endParaRPr lang="en-GB" sz="2400" dirty="0"/>
          </a:p>
          <a:p>
            <a:r>
              <a:rPr lang="en-GB" sz="2400" dirty="0" smtClean="0"/>
              <a:t>LISTS</a:t>
            </a:r>
          </a:p>
          <a:p>
            <a:r>
              <a:rPr lang="en-GB" sz="2400" dirty="0" smtClean="0"/>
              <a:t>MIND MAPS</a:t>
            </a:r>
          </a:p>
          <a:p>
            <a:r>
              <a:rPr lang="en-GB" sz="2400" dirty="0" smtClean="0"/>
              <a:t>FLASH CARDS</a:t>
            </a:r>
          </a:p>
          <a:p>
            <a:r>
              <a:rPr lang="en-GB" sz="2400" dirty="0" smtClean="0"/>
              <a:t>QUIZZES</a:t>
            </a:r>
          </a:p>
        </p:txBody>
      </p:sp>
    </p:spTree>
    <p:extLst>
      <p:ext uri="{BB962C8B-B14F-4D97-AF65-F5344CB8AC3E}">
        <p14:creationId xmlns:p14="http://schemas.microsoft.com/office/powerpoint/2010/main" val="3747710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Quiz</a:t>
            </a:r>
            <a:r>
              <a:rPr lang="en-GB" smtClean="0"/>
              <a:t/>
            </a:r>
            <a:br>
              <a:rPr lang="en-GB" smtClean="0"/>
            </a:br>
            <a:r>
              <a:rPr lang="en-GB" smtClean="0"/>
              <a:t>Islam: </a:t>
            </a:r>
            <a:r>
              <a:rPr lang="en-GB" dirty="0" smtClean="0"/>
              <a:t>practices</a:t>
            </a:r>
            <a:endParaRPr lang="en-GB" dirty="0"/>
          </a:p>
        </p:txBody>
      </p:sp>
      <p:sp>
        <p:nvSpPr>
          <p:cNvPr id="3" name="Content Placeholder 2"/>
          <p:cNvSpPr>
            <a:spLocks noGrp="1"/>
          </p:cNvSpPr>
          <p:nvPr>
            <p:ph idx="1"/>
          </p:nvPr>
        </p:nvSpPr>
        <p:spPr/>
        <p:txBody>
          <a:bodyPr/>
          <a:lstStyle/>
          <a:p>
            <a:pPr>
              <a:buFont typeface="+mj-lt"/>
              <a:buAutoNum type="arabicPeriod"/>
            </a:pPr>
            <a:r>
              <a:rPr lang="en-GB" dirty="0" smtClean="0"/>
              <a:t>Why is Ashura celebrated?</a:t>
            </a:r>
          </a:p>
          <a:p>
            <a:pPr>
              <a:buFont typeface="+mj-lt"/>
              <a:buAutoNum type="arabicPeriod"/>
            </a:pPr>
            <a:r>
              <a:rPr lang="en-GB" dirty="0" smtClean="0"/>
              <a:t>Who or what is Arafat?</a:t>
            </a:r>
          </a:p>
          <a:p>
            <a:pPr>
              <a:buFont typeface="+mj-lt"/>
              <a:buAutoNum type="arabicPeriod"/>
            </a:pPr>
            <a:r>
              <a:rPr lang="en-GB" dirty="0" smtClean="0"/>
              <a:t>Who or what is </a:t>
            </a:r>
            <a:r>
              <a:rPr lang="en-GB" dirty="0" err="1" smtClean="0"/>
              <a:t>Khums</a:t>
            </a:r>
            <a:r>
              <a:rPr lang="en-GB" dirty="0" smtClean="0"/>
              <a:t>?</a:t>
            </a:r>
            <a:endParaRPr lang="en-GB" dirty="0"/>
          </a:p>
          <a:p>
            <a:pPr>
              <a:buFont typeface="+mj-lt"/>
              <a:buAutoNum type="arabicPeriod"/>
            </a:pPr>
            <a:r>
              <a:rPr lang="en-GB" dirty="0" smtClean="0"/>
              <a:t>What is prostration and why do Muslims do it?</a:t>
            </a:r>
          </a:p>
          <a:p>
            <a:pPr>
              <a:buFont typeface="+mj-lt"/>
              <a:buAutoNum type="arabicPeriod"/>
            </a:pPr>
            <a:r>
              <a:rPr lang="en-GB" dirty="0" smtClean="0"/>
              <a:t>What is the difference between the </a:t>
            </a:r>
            <a:r>
              <a:rPr lang="en-GB" dirty="0" err="1" smtClean="0"/>
              <a:t>qiblah</a:t>
            </a:r>
            <a:r>
              <a:rPr lang="en-GB" dirty="0" smtClean="0"/>
              <a:t> an the </a:t>
            </a:r>
            <a:r>
              <a:rPr lang="en-GB" dirty="0" err="1" smtClean="0"/>
              <a:t>mihrab</a:t>
            </a:r>
            <a:r>
              <a:rPr lang="en-GB" dirty="0" smtClean="0"/>
              <a:t>?</a:t>
            </a:r>
          </a:p>
          <a:p>
            <a:pPr>
              <a:buFont typeface="+mj-lt"/>
              <a:buAutoNum type="arabicPeriod"/>
            </a:pPr>
            <a:r>
              <a:rPr lang="en-GB" dirty="0" smtClean="0"/>
              <a:t>Which of these is not one of the 10 obligatory acts in Shi’a Islam: Hajj, Jihad, </a:t>
            </a:r>
            <a:r>
              <a:rPr lang="en-GB" dirty="0" err="1" smtClean="0"/>
              <a:t>Tawallah</a:t>
            </a:r>
            <a:r>
              <a:rPr lang="en-GB" dirty="0" smtClean="0"/>
              <a:t> (show love toward friends of God), </a:t>
            </a:r>
            <a:r>
              <a:rPr lang="en-GB" dirty="0" err="1" smtClean="0"/>
              <a:t>Shahadah</a:t>
            </a:r>
            <a:r>
              <a:rPr lang="en-GB" dirty="0" smtClean="0"/>
              <a:t>, </a:t>
            </a:r>
            <a:r>
              <a:rPr lang="en-GB" dirty="0" err="1" smtClean="0"/>
              <a:t>Nahi</a:t>
            </a:r>
            <a:r>
              <a:rPr lang="en-GB" dirty="0" smtClean="0"/>
              <a:t> Anil </a:t>
            </a:r>
            <a:r>
              <a:rPr lang="en-GB" dirty="0" err="1" smtClean="0"/>
              <a:t>Munkar</a:t>
            </a:r>
            <a:r>
              <a:rPr lang="en-GB" dirty="0" smtClean="0"/>
              <a:t> (discouraging others from doing what is wrong)?</a:t>
            </a:r>
            <a:endParaRPr lang="en-GB" dirty="0"/>
          </a:p>
        </p:txBody>
      </p:sp>
    </p:spTree>
    <p:extLst>
      <p:ext uri="{BB962C8B-B14F-4D97-AF65-F5344CB8AC3E}">
        <p14:creationId xmlns:p14="http://schemas.microsoft.com/office/powerpoint/2010/main" val="282703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the </a:t>
            </a:r>
            <a:r>
              <a:rPr lang="en-GB" dirty="0" smtClean="0"/>
              <a:t>Teacher</a:t>
            </a:r>
            <a:br>
              <a:rPr lang="en-GB" dirty="0" smtClean="0"/>
            </a:br>
            <a:r>
              <a:rPr lang="en-GB" dirty="0" smtClean="0"/>
              <a:t>Christianity: practices</a:t>
            </a:r>
            <a:endParaRPr lang="en-GB" dirty="0"/>
          </a:p>
        </p:txBody>
      </p:sp>
      <p:sp>
        <p:nvSpPr>
          <p:cNvPr id="4" name="Content Placeholder 2"/>
          <p:cNvSpPr txBox="1">
            <a:spLocks/>
          </p:cNvSpPr>
          <p:nvPr/>
        </p:nvSpPr>
        <p:spPr>
          <a:xfrm>
            <a:off x="488731" y="2374687"/>
            <a:ext cx="11036955" cy="3636511"/>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GB" sz="2400" dirty="0" smtClean="0"/>
              <a:t>As a table, come </a:t>
            </a:r>
            <a:r>
              <a:rPr lang="en-GB" sz="2400" dirty="0"/>
              <a:t>up with </a:t>
            </a:r>
            <a:r>
              <a:rPr lang="en-GB" sz="2400" dirty="0" smtClean="0"/>
              <a:t>a 4, 5 or 12 mark </a:t>
            </a:r>
            <a:r>
              <a:rPr lang="en-GB" sz="2400" dirty="0"/>
              <a:t>question you would like me to </a:t>
            </a:r>
            <a:r>
              <a:rPr lang="en-GB" sz="2400" dirty="0" smtClean="0"/>
              <a:t>answer about Christianity: Practices.</a:t>
            </a:r>
          </a:p>
          <a:p>
            <a:endParaRPr lang="en-GB" sz="2400" dirty="0"/>
          </a:p>
          <a:p>
            <a:r>
              <a:rPr lang="en-GB" sz="2400" dirty="0"/>
              <a:t>I will type up and </a:t>
            </a:r>
            <a:r>
              <a:rPr lang="en-GB" sz="2400" dirty="0" smtClean="0"/>
              <a:t>add to our bank </a:t>
            </a:r>
            <a:r>
              <a:rPr lang="en-GB" sz="2400" dirty="0"/>
              <a:t>of answers.</a:t>
            </a:r>
          </a:p>
          <a:p>
            <a:endParaRPr lang="en-GB" sz="2400" dirty="0" smtClean="0"/>
          </a:p>
          <a:p>
            <a:r>
              <a:rPr lang="en-GB" sz="2400" dirty="0" smtClean="0"/>
              <a:t>You can use an existing question or </a:t>
            </a:r>
            <a:r>
              <a:rPr lang="en-GB" sz="2400" dirty="0"/>
              <a:t>make one up.</a:t>
            </a:r>
          </a:p>
        </p:txBody>
      </p:sp>
    </p:spTree>
    <p:extLst>
      <p:ext uri="{BB962C8B-B14F-4D97-AF65-F5344CB8AC3E}">
        <p14:creationId xmlns:p14="http://schemas.microsoft.com/office/powerpoint/2010/main" val="1632158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683671"/>
            <a:ext cx="10571998" cy="970450"/>
          </a:xfrm>
        </p:spPr>
        <p:txBody>
          <a:bodyPr/>
          <a:lstStyle/>
          <a:p>
            <a:r>
              <a:rPr lang="en-GB" sz="3200" dirty="0" smtClean="0"/>
              <a:t>RS Homework </a:t>
            </a:r>
            <a:br>
              <a:rPr lang="en-GB" sz="3200" dirty="0" smtClean="0"/>
            </a:br>
            <a:r>
              <a:rPr lang="en-GB" sz="3200" dirty="0" smtClean="0"/>
              <a:t>You will have your first ‘mini mock’ on Monday 5</a:t>
            </a:r>
            <a:r>
              <a:rPr lang="en-GB" sz="3200" baseline="30000" dirty="0" smtClean="0"/>
              <a:t>th</a:t>
            </a:r>
            <a:r>
              <a:rPr lang="en-GB" sz="3200" dirty="0" smtClean="0"/>
              <a:t> March</a:t>
            </a:r>
            <a:endParaRPr lang="en-GB" sz="3200" dirty="0"/>
          </a:p>
        </p:txBody>
      </p:sp>
      <p:sp>
        <p:nvSpPr>
          <p:cNvPr id="3" name="Content Placeholder 2"/>
          <p:cNvSpPr>
            <a:spLocks noGrp="1"/>
          </p:cNvSpPr>
          <p:nvPr>
            <p:ph idx="1"/>
          </p:nvPr>
        </p:nvSpPr>
        <p:spPr/>
        <p:txBody>
          <a:bodyPr>
            <a:normAutofit/>
          </a:bodyPr>
          <a:lstStyle/>
          <a:p>
            <a:r>
              <a:rPr lang="en-GB" sz="3600" dirty="0" smtClean="0"/>
              <a:t>Your HW is to revise for your mini mock.</a:t>
            </a:r>
          </a:p>
          <a:p>
            <a:endParaRPr lang="en-GB" sz="3600" dirty="0" smtClean="0"/>
          </a:p>
          <a:p>
            <a:r>
              <a:rPr lang="en-GB" sz="3600" dirty="0" smtClean="0"/>
              <a:t>This will be a full exam Q on </a:t>
            </a:r>
            <a:r>
              <a:rPr lang="en-GB" sz="3600" u="sng" dirty="0" smtClean="0"/>
              <a:t>Islam: Beliefs and Teachings.</a:t>
            </a:r>
            <a:endParaRPr lang="en-GB" sz="3600" u="sng" dirty="0"/>
          </a:p>
        </p:txBody>
      </p:sp>
    </p:spTree>
    <p:extLst>
      <p:ext uri="{BB962C8B-B14F-4D97-AF65-F5344CB8AC3E}">
        <p14:creationId xmlns:p14="http://schemas.microsoft.com/office/powerpoint/2010/main" val="3277461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 Homework due Monday 26</a:t>
            </a:r>
            <a:r>
              <a:rPr lang="en-GB" baseline="30000" dirty="0" smtClean="0"/>
              <a:t>th</a:t>
            </a:r>
            <a:r>
              <a:rPr lang="en-GB" dirty="0" smtClean="0"/>
              <a:t> Feb</a:t>
            </a:r>
            <a:endParaRPr lang="en-GB" dirty="0"/>
          </a:p>
        </p:txBody>
      </p:sp>
      <p:sp>
        <p:nvSpPr>
          <p:cNvPr id="3" name="Content Placeholder 2"/>
          <p:cNvSpPr>
            <a:spLocks noGrp="1"/>
          </p:cNvSpPr>
          <p:nvPr>
            <p:ph idx="1"/>
          </p:nvPr>
        </p:nvSpPr>
        <p:spPr/>
        <p:txBody>
          <a:bodyPr>
            <a:normAutofit fontScale="85000" lnSpcReduction="20000"/>
          </a:bodyPr>
          <a:lstStyle/>
          <a:p>
            <a:r>
              <a:rPr lang="en-GB" sz="3600" dirty="0" smtClean="0"/>
              <a:t>Create a massive </a:t>
            </a:r>
            <a:r>
              <a:rPr lang="en-GB" sz="3600" dirty="0" err="1" smtClean="0"/>
              <a:t>venn</a:t>
            </a:r>
            <a:r>
              <a:rPr lang="en-GB" sz="3600" dirty="0" smtClean="0"/>
              <a:t> diagram (or table with 3 columns) comparing the festivals of Eid </a:t>
            </a:r>
            <a:r>
              <a:rPr lang="en-GB" sz="3600" dirty="0" err="1" smtClean="0"/>
              <a:t>ul</a:t>
            </a:r>
            <a:r>
              <a:rPr lang="en-GB" sz="3600" dirty="0" smtClean="0"/>
              <a:t> </a:t>
            </a:r>
            <a:r>
              <a:rPr lang="en-GB" sz="3600" dirty="0" err="1" smtClean="0"/>
              <a:t>Fitr</a:t>
            </a:r>
            <a:r>
              <a:rPr lang="en-GB" sz="3600" dirty="0" smtClean="0"/>
              <a:t> and Ashura.</a:t>
            </a:r>
          </a:p>
          <a:p>
            <a:endParaRPr lang="en-GB" sz="3600" dirty="0"/>
          </a:p>
          <a:p>
            <a:r>
              <a:rPr lang="en-GB" sz="3600" dirty="0" smtClean="0"/>
              <a:t>Continue to complete </a:t>
            </a:r>
            <a:r>
              <a:rPr lang="en-GB" sz="3600" dirty="0" err="1" smtClean="0"/>
              <a:t>Memrise</a:t>
            </a:r>
            <a:r>
              <a:rPr lang="en-GB" sz="3600" dirty="0" smtClean="0"/>
              <a:t> courses and use our revision website:</a:t>
            </a:r>
            <a:br>
              <a:rPr lang="en-GB" sz="3600" dirty="0" smtClean="0"/>
            </a:br>
            <a:r>
              <a:rPr lang="en-GB" sz="3600" dirty="0" smtClean="0"/>
              <a:t/>
            </a:r>
            <a:br>
              <a:rPr lang="en-GB" sz="3600" dirty="0" smtClean="0"/>
            </a:br>
            <a:r>
              <a:rPr lang="en-GB" sz="3600" dirty="0" smtClean="0"/>
              <a:t>gcsereligiousstudies.weebly.com/revision</a:t>
            </a:r>
            <a:endParaRPr lang="en-GB" sz="3600" dirty="0"/>
          </a:p>
        </p:txBody>
      </p:sp>
    </p:spTree>
    <p:extLst>
      <p:ext uri="{BB962C8B-B14F-4D97-AF65-F5344CB8AC3E}">
        <p14:creationId xmlns:p14="http://schemas.microsoft.com/office/powerpoint/2010/main" val="3028220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176" y="281354"/>
            <a:ext cx="10572000" cy="1407367"/>
          </a:xfrm>
        </p:spPr>
        <p:txBody>
          <a:bodyPr/>
          <a:lstStyle/>
          <a:p>
            <a:r>
              <a:rPr lang="en-GB" dirty="0"/>
              <a:t>Interleaving </a:t>
            </a:r>
            <a:r>
              <a:rPr lang="en-GB" dirty="0" smtClean="0"/>
              <a:t>Revision – Lesson 4</a:t>
            </a:r>
            <a:endParaRPr lang="en-GB" dirty="0"/>
          </a:p>
        </p:txBody>
      </p:sp>
      <p:sp>
        <p:nvSpPr>
          <p:cNvPr id="3" name="Subtitle 2"/>
          <p:cNvSpPr>
            <a:spLocks noGrp="1"/>
          </p:cNvSpPr>
          <p:nvPr>
            <p:ph type="subTitle" idx="1"/>
          </p:nvPr>
        </p:nvSpPr>
        <p:spPr/>
        <p:txBody>
          <a:bodyPr/>
          <a:lstStyle/>
          <a:p>
            <a:r>
              <a:rPr lang="en-GB" dirty="0"/>
              <a:t>GCSE </a:t>
            </a:r>
            <a:r>
              <a:rPr lang="en-GB" dirty="0" smtClean="0"/>
              <a:t>RS</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5176" y="3300413"/>
            <a:ext cx="6324600" cy="330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9032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Interleaving revision- Lesson </a:t>
            </a:r>
            <a:r>
              <a:rPr lang="en-GB" dirty="0"/>
              <a:t>Format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08192"/>
              </p:ext>
            </p:extLst>
          </p:nvPr>
        </p:nvGraphicFramePr>
        <p:xfrm>
          <a:off x="819150" y="2128716"/>
          <a:ext cx="10553700" cy="4499752"/>
        </p:xfrm>
        <a:graphic>
          <a:graphicData uri="http://schemas.openxmlformats.org/drawingml/2006/table">
            <a:tbl>
              <a:tblPr firstRow="1" bandRow="1">
                <a:tableStyleId>{073A0DAA-6AF3-43AB-8588-CEC1D06C72B9}</a:tableStyleId>
              </a:tblPr>
              <a:tblGrid>
                <a:gridCol w="3517900">
                  <a:extLst>
                    <a:ext uri="{9D8B030D-6E8A-4147-A177-3AD203B41FA5}">
                      <a16:colId xmlns="" xmlns:a16="http://schemas.microsoft.com/office/drawing/2014/main" val="3947661111"/>
                    </a:ext>
                  </a:extLst>
                </a:gridCol>
                <a:gridCol w="3517900">
                  <a:extLst>
                    <a:ext uri="{9D8B030D-6E8A-4147-A177-3AD203B41FA5}">
                      <a16:colId xmlns="" xmlns:a16="http://schemas.microsoft.com/office/drawing/2014/main" val="3925755802"/>
                    </a:ext>
                  </a:extLst>
                </a:gridCol>
                <a:gridCol w="3517900">
                  <a:extLst>
                    <a:ext uri="{9D8B030D-6E8A-4147-A177-3AD203B41FA5}">
                      <a16:colId xmlns="" xmlns:a16="http://schemas.microsoft.com/office/drawing/2014/main" val="2634118216"/>
                    </a:ext>
                  </a:extLst>
                </a:gridCol>
              </a:tblGrid>
              <a:tr h="409532">
                <a:tc>
                  <a:txBody>
                    <a:bodyPr/>
                    <a:lstStyle/>
                    <a:p>
                      <a:r>
                        <a:rPr lang="en-GB" dirty="0"/>
                        <a:t>Time </a:t>
                      </a:r>
                    </a:p>
                  </a:txBody>
                  <a:tcPr/>
                </a:tc>
                <a:tc>
                  <a:txBody>
                    <a:bodyPr/>
                    <a:lstStyle/>
                    <a:p>
                      <a:r>
                        <a:rPr lang="en-GB" dirty="0"/>
                        <a:t>Task </a:t>
                      </a:r>
                    </a:p>
                  </a:txBody>
                  <a:tcPr/>
                </a:tc>
                <a:tc>
                  <a:txBody>
                    <a:bodyPr/>
                    <a:lstStyle/>
                    <a:p>
                      <a:r>
                        <a:rPr lang="en-GB" dirty="0"/>
                        <a:t>EG of Topic </a:t>
                      </a:r>
                    </a:p>
                  </a:txBody>
                  <a:tcPr/>
                </a:tc>
                <a:extLst>
                  <a:ext uri="{0D108BD9-81ED-4DB2-BD59-A6C34878D82A}">
                    <a16:rowId xmlns="" xmlns:a16="http://schemas.microsoft.com/office/drawing/2014/main" val="13931939"/>
                  </a:ext>
                </a:extLst>
              </a:tr>
              <a:tr h="640080">
                <a:tc>
                  <a:txBody>
                    <a:bodyPr/>
                    <a:lstStyle/>
                    <a:p>
                      <a:r>
                        <a:rPr lang="en-GB" dirty="0"/>
                        <a:t>5</a:t>
                      </a:r>
                      <a:r>
                        <a:rPr lang="en-GB" baseline="0" dirty="0"/>
                        <a:t> </a:t>
                      </a:r>
                      <a:r>
                        <a:rPr lang="en-GB" dirty="0"/>
                        <a:t>minutes </a:t>
                      </a:r>
                    </a:p>
                    <a:p>
                      <a:endParaRPr lang="en-GB" dirty="0"/>
                    </a:p>
                  </a:txBody>
                  <a:tcPr/>
                </a:tc>
                <a:tc>
                  <a:txBody>
                    <a:bodyPr/>
                    <a:lstStyle/>
                    <a:p>
                      <a:r>
                        <a:rPr lang="en-GB" dirty="0"/>
                        <a:t>Answering exam questions</a:t>
                      </a:r>
                    </a:p>
                  </a:txBody>
                  <a:tcPr/>
                </a:tc>
                <a:tc>
                  <a:txBody>
                    <a:bodyPr/>
                    <a:lstStyle/>
                    <a:p>
                      <a:r>
                        <a:rPr lang="en-GB" b="1" i="1" dirty="0" smtClean="0"/>
                        <a:t>Christianity: beliefs</a:t>
                      </a:r>
                      <a:r>
                        <a:rPr lang="en-GB" b="1" i="1" baseline="0" dirty="0" smtClean="0"/>
                        <a:t> and teachings</a:t>
                      </a:r>
                      <a:endParaRPr lang="en-GB" b="1" i="1" dirty="0"/>
                    </a:p>
                  </a:txBody>
                  <a:tcPr>
                    <a:solidFill>
                      <a:srgbClr val="E789E0"/>
                    </a:solidFill>
                  </a:tcPr>
                </a:tc>
                <a:extLst>
                  <a:ext uri="{0D108BD9-81ED-4DB2-BD59-A6C34878D82A}">
                    <a16:rowId xmlns="" xmlns:a16="http://schemas.microsoft.com/office/drawing/2014/main" val="1273402516"/>
                  </a:ext>
                </a:extLst>
              </a:tr>
              <a:tr h="615500">
                <a:tc>
                  <a:txBody>
                    <a:bodyPr/>
                    <a:lstStyle/>
                    <a:p>
                      <a:r>
                        <a:rPr lang="en-GB" dirty="0"/>
                        <a:t>10 minutes</a:t>
                      </a:r>
                    </a:p>
                  </a:txBody>
                  <a:tcPr/>
                </a:tc>
                <a:tc>
                  <a:txBody>
                    <a:bodyPr/>
                    <a:lstStyle/>
                    <a:p>
                      <a:r>
                        <a:rPr lang="en-GB" dirty="0"/>
                        <a:t>Marking last</a:t>
                      </a:r>
                      <a:r>
                        <a:rPr lang="en-GB" baseline="0" dirty="0"/>
                        <a:t> lesson’s question</a:t>
                      </a:r>
                      <a:endParaRPr lang="en-GB" dirty="0"/>
                    </a:p>
                  </a:txBody>
                  <a:tcPr/>
                </a:tc>
                <a:tc>
                  <a:txBody>
                    <a:bodyPr/>
                    <a:lstStyle/>
                    <a:p>
                      <a:r>
                        <a:rPr lang="en-GB" b="1" i="1" dirty="0" smtClean="0"/>
                        <a:t>Relationships</a:t>
                      </a:r>
                      <a:r>
                        <a:rPr lang="en-GB" b="1" i="1" baseline="0" dirty="0" smtClean="0"/>
                        <a:t> and families</a:t>
                      </a:r>
                      <a:endParaRPr lang="en-GB" b="1" i="1" dirty="0"/>
                    </a:p>
                  </a:txBody>
                  <a:tcPr>
                    <a:solidFill>
                      <a:srgbClr val="FFDA65"/>
                    </a:solidFill>
                  </a:tcPr>
                </a:tc>
                <a:extLst>
                  <a:ext uri="{0D108BD9-81ED-4DB2-BD59-A6C34878D82A}">
                    <a16:rowId xmlns="" xmlns:a16="http://schemas.microsoft.com/office/drawing/2014/main" val="2212320811"/>
                  </a:ext>
                </a:extLst>
              </a:tr>
              <a:tr h="640080">
                <a:tc>
                  <a:txBody>
                    <a:bodyPr/>
                    <a:lstStyle/>
                    <a:p>
                      <a:r>
                        <a:rPr lang="en-GB" dirty="0"/>
                        <a:t>15 minutes </a:t>
                      </a:r>
                    </a:p>
                  </a:txBody>
                  <a:tcPr/>
                </a:tc>
                <a:tc>
                  <a:txBody>
                    <a:bodyPr/>
                    <a:lstStyle/>
                    <a:p>
                      <a:r>
                        <a:rPr lang="en-GB" dirty="0"/>
                        <a:t>Review of Content</a:t>
                      </a:r>
                    </a:p>
                    <a:p>
                      <a:endParaRPr lang="en-GB" dirty="0"/>
                    </a:p>
                  </a:txBody>
                  <a:tcPr/>
                </a:tc>
                <a:tc>
                  <a:txBody>
                    <a:bodyPr/>
                    <a:lstStyle/>
                    <a:p>
                      <a:r>
                        <a:rPr lang="en-GB" b="1" i="1" dirty="0" smtClean="0"/>
                        <a:t>Islam: beliefs and teachings</a:t>
                      </a:r>
                      <a:endParaRPr lang="en-GB" b="1" i="1" dirty="0"/>
                    </a:p>
                  </a:txBody>
                  <a:tcPr>
                    <a:solidFill>
                      <a:srgbClr val="66FF66"/>
                    </a:solidFill>
                  </a:tcPr>
                </a:tc>
                <a:extLst>
                  <a:ext uri="{0D108BD9-81ED-4DB2-BD59-A6C34878D82A}">
                    <a16:rowId xmlns="" xmlns:a16="http://schemas.microsoft.com/office/drawing/2014/main" val="3066001254"/>
                  </a:ext>
                </a:extLst>
              </a:tr>
              <a:tr h="640080">
                <a:tc>
                  <a:txBody>
                    <a:bodyPr/>
                    <a:lstStyle/>
                    <a:p>
                      <a:r>
                        <a:rPr lang="en-GB" dirty="0"/>
                        <a:t>20 minutes</a:t>
                      </a:r>
                    </a:p>
                  </a:txBody>
                  <a:tcPr/>
                </a:tc>
                <a:tc>
                  <a:txBody>
                    <a:bodyPr/>
                    <a:lstStyle/>
                    <a:p>
                      <a:r>
                        <a:rPr lang="en-GB" dirty="0"/>
                        <a:t>Transform Content</a:t>
                      </a:r>
                    </a:p>
                    <a:p>
                      <a:endParaRPr lang="en-GB" dirty="0"/>
                    </a:p>
                  </a:txBody>
                  <a:tcPr/>
                </a:tc>
                <a:tc>
                  <a:txBody>
                    <a:bodyPr/>
                    <a:lstStyle/>
                    <a:p>
                      <a:r>
                        <a:rPr lang="en-GB" b="1" i="1" dirty="0" smtClean="0"/>
                        <a:t>Islam: beliefs and teachings</a:t>
                      </a:r>
                      <a:endParaRPr lang="en-GB" b="1" i="1" dirty="0"/>
                    </a:p>
                  </a:txBody>
                  <a:tcPr>
                    <a:solidFill>
                      <a:srgbClr val="66FF66"/>
                    </a:solidFill>
                  </a:tcPr>
                </a:tc>
                <a:extLst>
                  <a:ext uri="{0D108BD9-81ED-4DB2-BD59-A6C34878D82A}">
                    <a16:rowId xmlns="" xmlns:a16="http://schemas.microsoft.com/office/drawing/2014/main" val="248921533"/>
                  </a:ext>
                </a:extLst>
              </a:tr>
              <a:tr h="640080">
                <a:tc>
                  <a:txBody>
                    <a:bodyPr/>
                    <a:lstStyle/>
                    <a:p>
                      <a:r>
                        <a:rPr lang="en-GB" dirty="0"/>
                        <a:t>5</a:t>
                      </a:r>
                      <a:r>
                        <a:rPr lang="en-GB" baseline="0" dirty="0"/>
                        <a:t> </a:t>
                      </a:r>
                      <a:r>
                        <a:rPr lang="en-GB" dirty="0"/>
                        <a:t>minutes</a:t>
                      </a:r>
                    </a:p>
                  </a:txBody>
                  <a:tcPr/>
                </a:tc>
                <a:tc>
                  <a:txBody>
                    <a:bodyPr/>
                    <a:lstStyle/>
                    <a:p>
                      <a:r>
                        <a:rPr lang="en-GB" dirty="0"/>
                        <a:t>Quiz</a:t>
                      </a:r>
                    </a:p>
                    <a:p>
                      <a:endParaRPr lang="en-GB" dirty="0"/>
                    </a:p>
                  </a:txBody>
                  <a:tcPr/>
                </a:tc>
                <a:tc>
                  <a:txBody>
                    <a:bodyPr/>
                    <a:lstStyle/>
                    <a:p>
                      <a:r>
                        <a:rPr lang="en-GB" b="1" i="1" dirty="0" smtClean="0"/>
                        <a:t>Islam:</a:t>
                      </a:r>
                      <a:r>
                        <a:rPr lang="en-GB" b="1" i="1" baseline="0" dirty="0" smtClean="0"/>
                        <a:t> practices</a:t>
                      </a:r>
                      <a:endParaRPr lang="en-GB" b="1" i="1" dirty="0"/>
                    </a:p>
                  </a:txBody>
                  <a:tcPr>
                    <a:solidFill>
                      <a:srgbClr val="BD92DE"/>
                    </a:solidFill>
                  </a:tcPr>
                </a:tc>
                <a:extLst>
                  <a:ext uri="{0D108BD9-81ED-4DB2-BD59-A6C34878D82A}">
                    <a16:rowId xmlns="" xmlns:a16="http://schemas.microsoft.com/office/drawing/2014/main" val="2243351559"/>
                  </a:ext>
                </a:extLst>
              </a:tr>
              <a:tr h="914400">
                <a:tc>
                  <a:txBody>
                    <a:bodyPr/>
                    <a:lstStyle/>
                    <a:p>
                      <a:r>
                        <a:rPr lang="en-GB" dirty="0"/>
                        <a:t>5 minutes </a:t>
                      </a:r>
                    </a:p>
                  </a:txBody>
                  <a:tcPr/>
                </a:tc>
                <a:tc>
                  <a:txBody>
                    <a:bodyPr/>
                    <a:lstStyle/>
                    <a:p>
                      <a:r>
                        <a:rPr lang="en-GB" dirty="0"/>
                        <a:t>Test</a:t>
                      </a:r>
                      <a:r>
                        <a:rPr lang="en-GB" baseline="0" dirty="0"/>
                        <a:t> the </a:t>
                      </a:r>
                      <a:r>
                        <a:rPr lang="en-GB" baseline="0" dirty="0" smtClean="0"/>
                        <a:t>teacher</a:t>
                      </a:r>
                      <a:endParaRPr lang="en-GB" dirty="0"/>
                    </a:p>
                  </a:txBody>
                  <a:tcPr/>
                </a:tc>
                <a:tc>
                  <a:txBody>
                    <a:bodyPr/>
                    <a:lstStyle/>
                    <a:p>
                      <a:r>
                        <a:rPr lang="en-GB" b="1" i="1" dirty="0" smtClean="0"/>
                        <a:t>Christianity:</a:t>
                      </a:r>
                      <a:r>
                        <a:rPr lang="en-GB" b="1" i="1" baseline="0" dirty="0" smtClean="0"/>
                        <a:t> practices</a:t>
                      </a:r>
                      <a:endParaRPr lang="en-GB" b="1" i="1" dirty="0"/>
                    </a:p>
                  </a:txBody>
                  <a:tcPr>
                    <a:solidFill>
                      <a:srgbClr val="84CFF0"/>
                    </a:solidFill>
                  </a:tcPr>
                </a:tc>
                <a:extLst>
                  <a:ext uri="{0D108BD9-81ED-4DB2-BD59-A6C34878D82A}">
                    <a16:rowId xmlns="" xmlns:a16="http://schemas.microsoft.com/office/drawing/2014/main" val="4111639364"/>
                  </a:ext>
                </a:extLst>
              </a:tr>
            </a:tbl>
          </a:graphicData>
        </a:graphic>
      </p:graphicFrame>
    </p:spTree>
    <p:extLst>
      <p:ext uri="{BB962C8B-B14F-4D97-AF65-F5344CB8AC3E}">
        <p14:creationId xmlns:p14="http://schemas.microsoft.com/office/powerpoint/2010/main" val="311122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practice</a:t>
            </a:r>
            <a:br>
              <a:rPr lang="en-GB" dirty="0" smtClean="0"/>
            </a:br>
            <a:r>
              <a:rPr lang="en-GB" dirty="0" smtClean="0"/>
              <a:t>Christianity: Beliefs and teachings</a:t>
            </a:r>
            <a:endParaRPr lang="en-GB" dirty="0"/>
          </a:p>
        </p:txBody>
      </p:sp>
      <p:sp>
        <p:nvSpPr>
          <p:cNvPr id="3" name="Content Placeholder 2"/>
          <p:cNvSpPr>
            <a:spLocks noGrp="1"/>
          </p:cNvSpPr>
          <p:nvPr>
            <p:ph idx="1"/>
          </p:nvPr>
        </p:nvSpPr>
        <p:spPr/>
        <p:txBody>
          <a:bodyPr>
            <a:normAutofit/>
          </a:bodyPr>
          <a:lstStyle/>
          <a:p>
            <a:pPr marL="457200" indent="-457200">
              <a:buFont typeface="Wingdings 2" charset="2"/>
              <a:buAutoNum type="arabicParenR"/>
            </a:pPr>
            <a:r>
              <a:rPr lang="en-GB" sz="2400" dirty="0" smtClean="0"/>
              <a:t>Which </a:t>
            </a:r>
            <a:r>
              <a:rPr lang="en-GB" sz="2400" dirty="0"/>
              <a:t>one of the following is the book in the Bible in which the story of Creation can be found? (1 mark) </a:t>
            </a:r>
          </a:p>
          <a:p>
            <a:pPr marL="0" indent="0">
              <a:buNone/>
            </a:pPr>
            <a:r>
              <a:rPr lang="en-GB" sz="2400" dirty="0" smtClean="0"/>
              <a:t>A. Exodus B. Genesis C. Proverbs D. Revelation </a:t>
            </a:r>
            <a:endParaRPr lang="en-GB" sz="2400" dirty="0"/>
          </a:p>
          <a:p>
            <a:pPr marL="0" indent="0">
              <a:buNone/>
            </a:pPr>
            <a:endParaRPr lang="en-GB" sz="2400" dirty="0" smtClean="0"/>
          </a:p>
          <a:p>
            <a:pPr marL="0" indent="0">
              <a:buNone/>
            </a:pPr>
            <a:r>
              <a:rPr lang="en-GB" sz="2400" dirty="0" smtClean="0"/>
              <a:t>2) </a:t>
            </a:r>
            <a:r>
              <a:rPr lang="en-GB" sz="2400" dirty="0"/>
              <a:t>Explain two Christian teachings about judgement. Refer to sacred writings or another source of Christian belief and teaching in your answer.</a:t>
            </a:r>
            <a:r>
              <a:rPr lang="en-GB" sz="2400" dirty="0" smtClean="0"/>
              <a:t> (5 marks)</a:t>
            </a:r>
            <a:endParaRPr lang="en-GB" sz="2400" dirty="0"/>
          </a:p>
        </p:txBody>
      </p:sp>
    </p:spTree>
    <p:extLst>
      <p:ext uri="{BB962C8B-B14F-4D97-AF65-F5344CB8AC3E}">
        <p14:creationId xmlns:p14="http://schemas.microsoft.com/office/powerpoint/2010/main" val="671100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Marking Last Week’s Question</a:t>
            </a:r>
            <a:br>
              <a:rPr lang="en-GB" dirty="0"/>
            </a:br>
            <a:r>
              <a:rPr lang="en-GB" dirty="0" smtClean="0"/>
              <a:t>Relationships and families</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smtClean="0"/>
              <a:t>1</a:t>
            </a:r>
            <a:r>
              <a:rPr lang="en-GB" sz="2800" dirty="0"/>
              <a:t>) Give two types of family (2 marks) </a:t>
            </a:r>
          </a:p>
          <a:p>
            <a:pPr marL="0" indent="0">
              <a:buNone/>
            </a:pPr>
            <a:endParaRPr lang="en-GB" sz="2800" dirty="0"/>
          </a:p>
          <a:p>
            <a:pPr marL="0" indent="0">
              <a:buNone/>
            </a:pPr>
            <a:r>
              <a:rPr lang="en-GB" sz="2800" dirty="0"/>
              <a:t>2) Explain two contrasting beliefs in contemporary British society about homosexuality. In your answer you should refer to the main religious tradition of Great Britain and one or more other religious traditions. (4 marks)</a:t>
            </a:r>
          </a:p>
        </p:txBody>
      </p:sp>
      <p:pic>
        <p:nvPicPr>
          <p:cNvPr id="4" name="Picture 3"/>
          <p:cNvPicPr>
            <a:picLocks noChangeAspect="1"/>
          </p:cNvPicPr>
          <p:nvPr/>
        </p:nvPicPr>
        <p:blipFill>
          <a:blip r:embed="rId3"/>
          <a:stretch>
            <a:fillRect/>
          </a:stretch>
        </p:blipFill>
        <p:spPr>
          <a:xfrm>
            <a:off x="10437324" y="306229"/>
            <a:ext cx="1571405" cy="1147185"/>
          </a:xfrm>
          <a:prstGeom prst="rect">
            <a:avLst/>
          </a:prstGeom>
        </p:spPr>
      </p:pic>
      <p:sp>
        <p:nvSpPr>
          <p:cNvPr id="5" name="Rounded Rectangle 4"/>
          <p:cNvSpPr/>
          <p:nvPr/>
        </p:nvSpPr>
        <p:spPr>
          <a:xfrm>
            <a:off x="7471899" y="1998896"/>
            <a:ext cx="4536830" cy="1242646"/>
          </a:xfrm>
          <a:prstGeom prst="roundRect">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bg2"/>
                </a:solidFill>
              </a:rPr>
              <a:t>Give yourself a mark for each answer and a ‘to improve I need to…’</a:t>
            </a:r>
            <a:endParaRPr lang="en-GB" sz="2000" b="1" dirty="0">
              <a:solidFill>
                <a:schemeClr val="bg2"/>
              </a:solidFill>
            </a:endParaRPr>
          </a:p>
        </p:txBody>
      </p:sp>
    </p:spTree>
    <p:extLst>
      <p:ext uri="{BB962C8B-B14F-4D97-AF65-F5344CB8AC3E}">
        <p14:creationId xmlns:p14="http://schemas.microsoft.com/office/powerpoint/2010/main" val="141190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a:t>
            </a:r>
            <a:br>
              <a:rPr lang="en-GB" dirty="0" smtClean="0"/>
            </a:br>
            <a:r>
              <a:rPr lang="en-GB" dirty="0" smtClean="0"/>
              <a:t>Islam: beliefs and teachings</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38975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46592" y="-253898"/>
            <a:ext cx="10972800" cy="1143001"/>
          </a:xfrm>
        </p:spPr>
        <p:txBody>
          <a:bodyPr/>
          <a:lstStyle/>
          <a:p>
            <a:pPr eaLnBrk="1" hangingPunct="1"/>
            <a:r>
              <a:rPr lang="en-GB" altLang="en-US" sz="3600" dirty="0" smtClean="0"/>
              <a:t>Holy books in Islam</a:t>
            </a:r>
          </a:p>
        </p:txBody>
      </p:sp>
      <p:sp>
        <p:nvSpPr>
          <p:cNvPr id="5123" name="Text Box 4"/>
          <p:cNvSpPr txBox="1">
            <a:spLocks noChangeArrowheads="1"/>
          </p:cNvSpPr>
          <p:nvPr/>
        </p:nvSpPr>
        <p:spPr bwMode="auto">
          <a:xfrm>
            <a:off x="246592" y="1166103"/>
            <a:ext cx="5239808" cy="5355312"/>
          </a:xfrm>
          <a:prstGeom prst="rect">
            <a:avLst/>
          </a:prstGeom>
          <a:noFill/>
          <a:ln w="9525">
            <a:solidFill>
              <a:srgbClr val="FF33CC"/>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b="1" u="sng" dirty="0" smtClean="0"/>
              <a:t>Qur’an and its importance</a:t>
            </a:r>
            <a:endParaRPr lang="en-GB" altLang="en-US" b="1" u="sng" dirty="0"/>
          </a:p>
          <a:p>
            <a:pPr eaLnBrk="1" hangingPunct="1">
              <a:spcBef>
                <a:spcPct val="50000"/>
              </a:spcBef>
            </a:pPr>
            <a:r>
              <a:rPr lang="en-GB" altLang="en-US" dirty="0" smtClean="0"/>
              <a:t>Revealed by angel </a:t>
            </a:r>
            <a:r>
              <a:rPr lang="en-GB" altLang="en-US" dirty="0" err="1" smtClean="0"/>
              <a:t>Jibril</a:t>
            </a:r>
            <a:r>
              <a:rPr lang="en-GB" altLang="en-US" dirty="0" smtClean="0"/>
              <a:t> to Muhammad (PBUH) over a 22 year period and is infallible (perfect), most holy of Islamic books. For a Qur’an to be perfect it must be in Arabic. The original is believed to be in heaven, so reading the Qur’an is a way for God to speak directly to Muslims.</a:t>
            </a:r>
          </a:p>
          <a:p>
            <a:pPr eaLnBrk="1" hangingPunct="1">
              <a:spcBef>
                <a:spcPct val="50000"/>
              </a:spcBef>
            </a:pPr>
            <a:r>
              <a:rPr lang="en-GB" altLang="en-US" dirty="0" smtClean="0"/>
              <a:t>Muhammad recited the words to his followers showing he committed God’s words to memory. ‘Qur’an’ literally means ‘recital.’ </a:t>
            </a:r>
          </a:p>
          <a:p>
            <a:pPr eaLnBrk="1" hangingPunct="1">
              <a:spcBef>
                <a:spcPct val="50000"/>
              </a:spcBef>
            </a:pPr>
            <a:r>
              <a:rPr lang="en-GB" altLang="en-US" dirty="0" smtClean="0"/>
              <a:t>114 </a:t>
            </a:r>
            <a:r>
              <a:rPr lang="en-GB" altLang="en-US" dirty="0" err="1" smtClean="0"/>
              <a:t>surahs</a:t>
            </a:r>
            <a:r>
              <a:rPr lang="en-GB" altLang="en-US" dirty="0" smtClean="0"/>
              <a:t> (chapters) containing historical accounts and guidance on how to live. Not arranged in order of being revealed but by length (longest first). </a:t>
            </a:r>
          </a:p>
          <a:p>
            <a:pPr eaLnBrk="1" hangingPunct="1">
              <a:spcBef>
                <a:spcPct val="50000"/>
              </a:spcBef>
            </a:pPr>
            <a:r>
              <a:rPr lang="en-GB" altLang="en-US" dirty="0" smtClean="0"/>
              <a:t>Muslim children encouraged to learn Arabic and memorise verses to bring blessings. Those who memorise the whole thing known as hafiz.</a:t>
            </a:r>
            <a:endParaRPr lang="en-GB" altLang="en-US" dirty="0"/>
          </a:p>
        </p:txBody>
      </p:sp>
      <p:sp>
        <p:nvSpPr>
          <p:cNvPr id="5124" name="Text Box 5"/>
          <p:cNvSpPr txBox="1">
            <a:spLocks noChangeArrowheads="1"/>
          </p:cNvSpPr>
          <p:nvPr/>
        </p:nvSpPr>
        <p:spPr bwMode="auto">
          <a:xfrm>
            <a:off x="5612524" y="889103"/>
            <a:ext cx="6387881" cy="5770811"/>
          </a:xfrm>
          <a:prstGeom prst="rect">
            <a:avLst/>
          </a:prstGeom>
          <a:noFill/>
          <a:ln w="9525">
            <a:solidFill>
              <a:srgbClr val="66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b="1" u="sng" dirty="0" smtClean="0"/>
              <a:t>Other holy books</a:t>
            </a:r>
            <a:endParaRPr lang="en-GB" altLang="en-US" b="1" u="sng" dirty="0"/>
          </a:p>
          <a:p>
            <a:pPr eaLnBrk="1" hangingPunct="1">
              <a:spcBef>
                <a:spcPct val="50000"/>
              </a:spcBef>
            </a:pPr>
            <a:r>
              <a:rPr lang="en-GB" altLang="en-US" dirty="0" smtClean="0"/>
              <a:t>Not as authoritative as the Qur’an but still holy as they were revealed by God to individuals.</a:t>
            </a:r>
          </a:p>
          <a:p>
            <a:pPr eaLnBrk="1" hangingPunct="1">
              <a:spcBef>
                <a:spcPct val="50000"/>
              </a:spcBef>
            </a:pPr>
            <a:r>
              <a:rPr lang="en-GB" altLang="en-US" dirty="0" err="1" smtClean="0"/>
              <a:t>Tawrat</a:t>
            </a:r>
            <a:r>
              <a:rPr lang="en-GB" altLang="en-US" dirty="0" smtClean="0"/>
              <a:t> / Torah– revealed to Musa (Moses) . It is mentioned 18 times in the Qur’an. </a:t>
            </a:r>
          </a:p>
          <a:p>
            <a:pPr eaLnBrk="1" hangingPunct="1">
              <a:spcBef>
                <a:spcPct val="50000"/>
              </a:spcBef>
            </a:pPr>
            <a:r>
              <a:rPr lang="en-GB" altLang="en-US" dirty="0" err="1" smtClean="0"/>
              <a:t>Zabur</a:t>
            </a:r>
            <a:r>
              <a:rPr lang="en-GB" altLang="en-US" dirty="0" smtClean="0"/>
              <a:t> / Psalms- revealed to David. Mentioned on 3 occasions in the Qur’an.</a:t>
            </a:r>
          </a:p>
          <a:p>
            <a:pPr eaLnBrk="1" hangingPunct="1">
              <a:spcBef>
                <a:spcPct val="50000"/>
              </a:spcBef>
            </a:pPr>
            <a:r>
              <a:rPr lang="en-GB" altLang="en-US" dirty="0" err="1" smtClean="0"/>
              <a:t>Injil</a:t>
            </a:r>
            <a:r>
              <a:rPr lang="en-GB" altLang="en-US" dirty="0" smtClean="0"/>
              <a:t> / Gospel- revealed to Isa (Jesus). Mentioned 12 times in the Qur’an. It is believed the Gospel has been lost but much of its message can be found in the Bible.</a:t>
            </a:r>
          </a:p>
          <a:p>
            <a:pPr eaLnBrk="1" hangingPunct="1">
              <a:spcBef>
                <a:spcPct val="50000"/>
              </a:spcBef>
            </a:pPr>
            <a:endParaRPr lang="en-GB" altLang="en-US" dirty="0"/>
          </a:p>
          <a:p>
            <a:pPr eaLnBrk="1" hangingPunct="1">
              <a:spcBef>
                <a:spcPct val="50000"/>
              </a:spcBef>
            </a:pPr>
            <a:r>
              <a:rPr lang="en-GB" altLang="en-US" dirty="0" smtClean="0"/>
              <a:t>‘We sent Jesus, son of Mary, in their footsteps, to confirm the Torah that had been sent before him: We gave him the Gospel with guidance, light and confirmation of the Torah already revealed – a guide and lesson for those who take heed of God.’ Qur’an 5:46</a:t>
            </a:r>
          </a:p>
          <a:p>
            <a:pPr eaLnBrk="1" hangingPunct="1">
              <a:spcBef>
                <a:spcPct val="50000"/>
              </a:spcBef>
            </a:pPr>
            <a:endParaRPr lang="en-GB" altLang="en-US" dirty="0"/>
          </a:p>
        </p:txBody>
      </p:sp>
    </p:spTree>
    <p:extLst>
      <p:ext uri="{BB962C8B-B14F-4D97-AF65-F5344CB8AC3E}">
        <p14:creationId xmlns:p14="http://schemas.microsoft.com/office/powerpoint/2010/main" val="3344970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bg/>
                                          </p:spTgt>
                                        </p:tgtEl>
                                        <p:attrNameLst>
                                          <p:attrName>style.visibility</p:attrName>
                                        </p:attrNameLst>
                                      </p:cBhvr>
                                      <p:to>
                                        <p:strVal val="visible"/>
                                      </p:to>
                                    </p:set>
                                    <p:anim calcmode="lin" valueType="num">
                                      <p:cBhvr additive="base">
                                        <p:cTn id="7" dur="500" fill="hold"/>
                                        <p:tgtEl>
                                          <p:spTgt spid="512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 calcmode="lin" valueType="num">
                                      <p:cBhvr additive="base">
                                        <p:cTn id="11"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 calcmode="lin" valueType="num">
                                      <p:cBhvr additive="base">
                                        <p:cTn id="15"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anim calcmode="lin" valueType="num">
                                      <p:cBhvr additive="base">
                                        <p:cTn id="23"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2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 calcmode="lin" valueType="num">
                                      <p:cBhvr additive="base">
                                        <p:cTn id="27"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5124">
                                            <p:bg/>
                                          </p:spTgt>
                                        </p:tgtEl>
                                        <p:attrNameLst>
                                          <p:attrName>style.visibility</p:attrName>
                                        </p:attrNameLst>
                                      </p:cBhvr>
                                      <p:to>
                                        <p:strVal val="visible"/>
                                      </p:to>
                                    </p:set>
                                    <p:animEffect transition="in" filter="wipe(down)">
                                      <p:cBhvr>
                                        <p:cTn id="33" dur="500"/>
                                        <p:tgtEl>
                                          <p:spTgt spid="5124">
                                            <p:bg/>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5124">
                                            <p:txEl>
                                              <p:pRg st="0" end="0"/>
                                            </p:txEl>
                                          </p:spTgt>
                                        </p:tgtEl>
                                        <p:attrNameLst>
                                          <p:attrName>style.visibility</p:attrName>
                                        </p:attrNameLst>
                                      </p:cBhvr>
                                      <p:to>
                                        <p:strVal val="visible"/>
                                      </p:to>
                                    </p:set>
                                    <p:animEffect transition="in" filter="wipe(down)">
                                      <p:cBhvr>
                                        <p:cTn id="36" dur="500"/>
                                        <p:tgtEl>
                                          <p:spTgt spid="5124">
                                            <p:txEl>
                                              <p:pRg st="0" end="0"/>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5124">
                                            <p:txEl>
                                              <p:pRg st="1" end="1"/>
                                            </p:txEl>
                                          </p:spTgt>
                                        </p:tgtEl>
                                        <p:attrNameLst>
                                          <p:attrName>style.visibility</p:attrName>
                                        </p:attrNameLst>
                                      </p:cBhvr>
                                      <p:to>
                                        <p:strVal val="visible"/>
                                      </p:to>
                                    </p:set>
                                    <p:animEffect transition="in" filter="wipe(down)">
                                      <p:cBhvr>
                                        <p:cTn id="39" dur="500"/>
                                        <p:tgtEl>
                                          <p:spTgt spid="5124">
                                            <p:txEl>
                                              <p:pRg st="1" end="1"/>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5124">
                                            <p:txEl>
                                              <p:pRg st="2" end="2"/>
                                            </p:txEl>
                                          </p:spTgt>
                                        </p:tgtEl>
                                        <p:attrNameLst>
                                          <p:attrName>style.visibility</p:attrName>
                                        </p:attrNameLst>
                                      </p:cBhvr>
                                      <p:to>
                                        <p:strVal val="visible"/>
                                      </p:to>
                                    </p:set>
                                    <p:animEffect transition="in" filter="wipe(down)">
                                      <p:cBhvr>
                                        <p:cTn id="42" dur="500"/>
                                        <p:tgtEl>
                                          <p:spTgt spid="5124">
                                            <p:txEl>
                                              <p:pRg st="2" end="2"/>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5124">
                                            <p:txEl>
                                              <p:pRg st="3" end="3"/>
                                            </p:txEl>
                                          </p:spTgt>
                                        </p:tgtEl>
                                        <p:attrNameLst>
                                          <p:attrName>style.visibility</p:attrName>
                                        </p:attrNameLst>
                                      </p:cBhvr>
                                      <p:to>
                                        <p:strVal val="visible"/>
                                      </p:to>
                                    </p:set>
                                    <p:animEffect transition="in" filter="wipe(down)">
                                      <p:cBhvr>
                                        <p:cTn id="45" dur="500"/>
                                        <p:tgtEl>
                                          <p:spTgt spid="5124">
                                            <p:txEl>
                                              <p:pRg st="3" end="3"/>
                                            </p:txEl>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5124">
                                            <p:txEl>
                                              <p:pRg st="4" end="4"/>
                                            </p:txEl>
                                          </p:spTgt>
                                        </p:tgtEl>
                                        <p:attrNameLst>
                                          <p:attrName>style.visibility</p:attrName>
                                        </p:attrNameLst>
                                      </p:cBhvr>
                                      <p:to>
                                        <p:strVal val="visible"/>
                                      </p:to>
                                    </p:set>
                                    <p:animEffect transition="in" filter="wipe(down)">
                                      <p:cBhvr>
                                        <p:cTn id="48" dur="500"/>
                                        <p:tgtEl>
                                          <p:spTgt spid="5124">
                                            <p:txEl>
                                              <p:pRg st="4" end="4"/>
                                            </p:txEl>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5124">
                                            <p:txEl>
                                              <p:pRg st="6" end="6"/>
                                            </p:txEl>
                                          </p:spTgt>
                                        </p:tgtEl>
                                        <p:attrNameLst>
                                          <p:attrName>style.visibility</p:attrName>
                                        </p:attrNameLst>
                                      </p:cBhvr>
                                      <p:to>
                                        <p:strVal val="visible"/>
                                      </p:to>
                                    </p:set>
                                    <p:animEffect transition="in" filter="wipe(down)">
                                      <p:cBhvr>
                                        <p:cTn id="51" dur="500"/>
                                        <p:tgtEl>
                                          <p:spTgt spid="512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allAtOnce" animBg="1"/>
      <p:bldP spid="5124"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sz="quarter"/>
          </p:nvPr>
        </p:nvSpPr>
        <p:spPr>
          <a:xfrm>
            <a:off x="0" y="-292938"/>
            <a:ext cx="10972800" cy="1143000"/>
          </a:xfrm>
        </p:spPr>
        <p:txBody>
          <a:bodyPr/>
          <a:lstStyle/>
          <a:p>
            <a:pPr eaLnBrk="1" hangingPunct="1"/>
            <a:r>
              <a:rPr lang="en-GB" altLang="en-US" sz="3200" dirty="0" smtClean="0"/>
              <a:t>Muhammad and the imamate</a:t>
            </a:r>
          </a:p>
        </p:txBody>
      </p:sp>
      <p:sp>
        <p:nvSpPr>
          <p:cNvPr id="3075" name="Rectangle 6"/>
          <p:cNvSpPr>
            <a:spLocks noGrp="1" noChangeArrowheads="1"/>
          </p:cNvSpPr>
          <p:nvPr>
            <p:ph sz="quarter" idx="1"/>
          </p:nvPr>
        </p:nvSpPr>
        <p:spPr>
          <a:xfrm>
            <a:off x="315309" y="953813"/>
            <a:ext cx="7630511" cy="5620408"/>
          </a:xfrm>
          <a:solidFill>
            <a:srgbClr val="FF99CC"/>
          </a:solidFill>
        </p:spPr>
        <p:txBody>
          <a:bodyPr>
            <a:normAutofit/>
          </a:bodyPr>
          <a:lstStyle/>
          <a:p>
            <a:pPr eaLnBrk="1" hangingPunct="1">
              <a:buFontTx/>
              <a:buNone/>
            </a:pPr>
            <a:r>
              <a:rPr lang="en-GB" altLang="en-US" sz="2800" b="1" u="sng" dirty="0" smtClean="0">
                <a:solidFill>
                  <a:schemeClr val="bg1"/>
                </a:solidFill>
              </a:rPr>
              <a:t>Muhammad (PBUH)</a:t>
            </a:r>
          </a:p>
          <a:p>
            <a:pPr eaLnBrk="1" hangingPunct="1"/>
            <a:r>
              <a:rPr lang="en-GB" altLang="en-US" sz="1400" dirty="0" smtClean="0">
                <a:solidFill>
                  <a:schemeClr val="bg1"/>
                </a:solidFill>
              </a:rPr>
              <a:t>Received the final revelation from God. He is the last and greatest of the prophets: ‘Muhammad is not the father of anyone of you men, he is the messenger and seal of the prophets: God knows everything.’ Qur’an 33</a:t>
            </a:r>
          </a:p>
          <a:p>
            <a:pPr eaLnBrk="1" hangingPunct="1"/>
            <a:r>
              <a:rPr lang="en-GB" altLang="en-US" sz="1400" dirty="0" smtClean="0">
                <a:solidFill>
                  <a:schemeClr val="bg1"/>
                </a:solidFill>
              </a:rPr>
              <a:t>Born 570CE in Makkah, brought up by uncle. Became a merchant and married his boss Khadijah at age 25. Often visited caves for meditation and prayer.</a:t>
            </a:r>
          </a:p>
          <a:p>
            <a:pPr eaLnBrk="1" hangingPunct="1"/>
            <a:r>
              <a:rPr lang="en-GB" altLang="en-US" sz="1400" dirty="0" smtClean="0">
                <a:solidFill>
                  <a:schemeClr val="bg1"/>
                </a:solidFill>
              </a:rPr>
              <a:t>On Mount Hira in 610 CE he had a vision of angel </a:t>
            </a:r>
            <a:r>
              <a:rPr lang="en-GB" altLang="en-US" sz="1400" dirty="0" err="1" smtClean="0">
                <a:solidFill>
                  <a:schemeClr val="bg1"/>
                </a:solidFill>
              </a:rPr>
              <a:t>Jibril</a:t>
            </a:r>
            <a:r>
              <a:rPr lang="en-GB" altLang="en-US" sz="1400" dirty="0" smtClean="0">
                <a:solidFill>
                  <a:schemeClr val="bg1"/>
                </a:solidFill>
              </a:rPr>
              <a:t> who revealed the Qur’an to him over a 22 year period.</a:t>
            </a:r>
          </a:p>
          <a:p>
            <a:r>
              <a:rPr lang="en-GB" altLang="en-US" sz="1400" dirty="0">
                <a:solidFill>
                  <a:schemeClr val="bg1"/>
                </a:solidFill>
              </a:rPr>
              <a:t>Began preaching 3 years after the revelations in the cave.</a:t>
            </a:r>
          </a:p>
          <a:p>
            <a:r>
              <a:rPr lang="en-GB" altLang="en-US" sz="1400" dirty="0">
                <a:solidFill>
                  <a:schemeClr val="bg1"/>
                </a:solidFill>
              </a:rPr>
              <a:t>Spent rest of his life proclaiming God as one and challenged behaviour of those in Makkah who were gambling, drinking and worshiping idols. The people of Makkah rejected him.</a:t>
            </a:r>
          </a:p>
          <a:p>
            <a:r>
              <a:rPr lang="en-GB" altLang="en-US" sz="1400" dirty="0">
                <a:solidFill>
                  <a:schemeClr val="bg1"/>
                </a:solidFill>
              </a:rPr>
              <a:t>He and his followers fled to Madinah (known as the </a:t>
            </a:r>
            <a:r>
              <a:rPr lang="en-GB" altLang="en-US" sz="1400" dirty="0" err="1">
                <a:solidFill>
                  <a:schemeClr val="bg1"/>
                </a:solidFill>
              </a:rPr>
              <a:t>hijrah</a:t>
            </a:r>
            <a:r>
              <a:rPr lang="en-GB" altLang="en-US" sz="1400" dirty="0">
                <a:solidFill>
                  <a:schemeClr val="bg1"/>
                </a:solidFill>
              </a:rPr>
              <a:t>). He then founded the </a:t>
            </a:r>
            <a:r>
              <a:rPr lang="en-GB" altLang="en-US" sz="1400" dirty="0" err="1">
                <a:solidFill>
                  <a:schemeClr val="bg1"/>
                </a:solidFill>
              </a:rPr>
              <a:t>Ummah</a:t>
            </a:r>
            <a:r>
              <a:rPr lang="en-GB" altLang="en-US" sz="1400" dirty="0">
                <a:solidFill>
                  <a:schemeClr val="bg1"/>
                </a:solidFill>
              </a:rPr>
              <a:t> (community of Islam). Just before the </a:t>
            </a:r>
            <a:r>
              <a:rPr lang="en-GB" altLang="en-US" sz="1400" dirty="0" err="1">
                <a:solidFill>
                  <a:schemeClr val="bg1"/>
                </a:solidFill>
              </a:rPr>
              <a:t>Hijrah</a:t>
            </a:r>
            <a:r>
              <a:rPr lang="en-GB" altLang="en-US" sz="1400" dirty="0">
                <a:solidFill>
                  <a:schemeClr val="bg1"/>
                </a:solidFill>
              </a:rPr>
              <a:t> </a:t>
            </a:r>
            <a:r>
              <a:rPr lang="en-GB" altLang="en-US" sz="1400" dirty="0" err="1">
                <a:solidFill>
                  <a:schemeClr val="bg1"/>
                </a:solidFill>
              </a:rPr>
              <a:t>Jibril</a:t>
            </a:r>
            <a:r>
              <a:rPr lang="en-GB" altLang="en-US" sz="1400" dirty="0">
                <a:solidFill>
                  <a:schemeClr val="bg1"/>
                </a:solidFill>
              </a:rPr>
              <a:t> took Muhammad on a night journey to Jerusalem where he was carried on a horse with wings. In Jerusalem he ascended to heaven and spoke to prophets, here he was told to pass on the message of praying 5 </a:t>
            </a:r>
            <a:r>
              <a:rPr lang="en-GB" altLang="en-US" sz="1400" dirty="0" err="1">
                <a:solidFill>
                  <a:schemeClr val="bg1"/>
                </a:solidFill>
              </a:rPr>
              <a:t>tmes</a:t>
            </a:r>
            <a:r>
              <a:rPr lang="en-GB" altLang="en-US" sz="1400" dirty="0">
                <a:solidFill>
                  <a:schemeClr val="bg1"/>
                </a:solidFill>
              </a:rPr>
              <a:t> a day. </a:t>
            </a:r>
          </a:p>
          <a:p>
            <a:pPr eaLnBrk="1" hangingPunct="1"/>
            <a:r>
              <a:rPr lang="en-GB" altLang="en-US" sz="1400" dirty="0" smtClean="0">
                <a:solidFill>
                  <a:schemeClr val="bg1"/>
                </a:solidFill>
              </a:rPr>
              <a:t>Muhammad became popular in Madinah and gathered 1000 converts who then marched on Makkah and conquered it. Idols were destroyed at the Kaaba. He won many battles and returned to Madinah in 632 where he got ill and died.</a:t>
            </a:r>
          </a:p>
        </p:txBody>
      </p:sp>
      <p:sp>
        <p:nvSpPr>
          <p:cNvPr id="3076" name="Rectangle 7"/>
          <p:cNvSpPr>
            <a:spLocks noGrp="1" noChangeArrowheads="1"/>
          </p:cNvSpPr>
          <p:nvPr>
            <p:ph sz="quarter" idx="2"/>
          </p:nvPr>
        </p:nvSpPr>
        <p:spPr>
          <a:xfrm>
            <a:off x="8008882" y="362607"/>
            <a:ext cx="3909847" cy="6195848"/>
          </a:xfrm>
          <a:solidFill>
            <a:srgbClr val="FFFF99"/>
          </a:solidFill>
          <a:ln>
            <a:solidFill>
              <a:srgbClr val="FFFF99"/>
            </a:solidFill>
            <a:miter lim="800000"/>
            <a:headEnd/>
            <a:tailEnd/>
          </a:ln>
        </p:spPr>
        <p:txBody>
          <a:bodyPr>
            <a:normAutofit/>
          </a:bodyPr>
          <a:lstStyle/>
          <a:p>
            <a:pPr eaLnBrk="1" hangingPunct="1">
              <a:buFontTx/>
              <a:buNone/>
            </a:pPr>
            <a:r>
              <a:rPr lang="en-GB" altLang="en-US" sz="2800" b="1" u="sng" dirty="0" smtClean="0">
                <a:solidFill>
                  <a:schemeClr val="bg1"/>
                </a:solidFill>
              </a:rPr>
              <a:t>The Imamate</a:t>
            </a:r>
          </a:p>
          <a:p>
            <a:pPr eaLnBrk="1" hangingPunct="1"/>
            <a:r>
              <a:rPr lang="en-GB" altLang="en-US" sz="1400" dirty="0" smtClean="0">
                <a:solidFill>
                  <a:schemeClr val="bg1"/>
                </a:solidFill>
              </a:rPr>
              <a:t>It wasn’t clear who should succeed Muhammad after he died. Sunnis accepted Abu Bakr as the first Caliph, Shi’as accept Muhammad’s cousin and son in law Ali as the first Imam.</a:t>
            </a:r>
          </a:p>
          <a:p>
            <a:pPr eaLnBrk="1" hangingPunct="1"/>
            <a:r>
              <a:rPr lang="en-GB" altLang="en-US" sz="1400" dirty="0" smtClean="0">
                <a:solidFill>
                  <a:schemeClr val="bg1"/>
                </a:solidFill>
              </a:rPr>
              <a:t>Shi’a Muslims believe Muhammad was told by God that Ali should be his successor. Most Imams who succeeded after that was the son of the previous. </a:t>
            </a:r>
          </a:p>
          <a:p>
            <a:pPr eaLnBrk="1" hangingPunct="1"/>
            <a:r>
              <a:rPr lang="en-GB" altLang="en-US" sz="1400" dirty="0" smtClean="0">
                <a:solidFill>
                  <a:schemeClr val="bg1"/>
                </a:solidFill>
              </a:rPr>
              <a:t>The Twelver branch of Shi’a Islam claims there </a:t>
            </a:r>
            <a:r>
              <a:rPr lang="en-GB" altLang="en-US" sz="1400" dirty="0" err="1" smtClean="0">
                <a:solidFill>
                  <a:schemeClr val="bg1"/>
                </a:solidFill>
              </a:rPr>
              <a:t>hae</a:t>
            </a:r>
            <a:r>
              <a:rPr lang="en-GB" altLang="en-US" sz="1400" dirty="0" smtClean="0">
                <a:solidFill>
                  <a:schemeClr val="bg1"/>
                </a:solidFill>
              </a:rPr>
              <a:t> been 12 Imams. The last, Muhammad al-Mahdi, is believed to be still alive and hidden somewhere on Earth. They believe one day he will return with Isa (Jesus) to establish justice.</a:t>
            </a:r>
          </a:p>
          <a:p>
            <a:pPr eaLnBrk="1" hangingPunct="1"/>
            <a:r>
              <a:rPr lang="en-GB" altLang="en-US" sz="1400" dirty="0" err="1" smtClean="0">
                <a:solidFill>
                  <a:schemeClr val="bg1"/>
                </a:solidFill>
              </a:rPr>
              <a:t>Twelvers</a:t>
            </a:r>
            <a:r>
              <a:rPr lang="en-GB" altLang="en-US" sz="1400" dirty="0" smtClean="0">
                <a:solidFill>
                  <a:schemeClr val="bg1"/>
                </a:solidFill>
              </a:rPr>
              <a:t> believe Imams are able to interpret Qur’an and </a:t>
            </a:r>
            <a:r>
              <a:rPr lang="en-GB" altLang="en-US" sz="1400" dirty="0" err="1" smtClean="0">
                <a:solidFill>
                  <a:schemeClr val="bg1"/>
                </a:solidFill>
              </a:rPr>
              <a:t>Shariah</a:t>
            </a:r>
            <a:r>
              <a:rPr lang="en-GB" altLang="en-US" sz="1400" dirty="0" smtClean="0">
                <a:solidFill>
                  <a:schemeClr val="bg1"/>
                </a:solidFill>
              </a:rPr>
              <a:t> law without fault. The Imamate provide divine guidance so Muslims know how to live correctly.</a:t>
            </a:r>
          </a:p>
        </p:txBody>
      </p:sp>
    </p:spTree>
    <p:extLst>
      <p:ext uri="{BB962C8B-B14F-4D97-AF65-F5344CB8AC3E}">
        <p14:creationId xmlns:p14="http://schemas.microsoft.com/office/powerpoint/2010/main" val="374826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wipe(down)">
                                      <p:cBhvr>
                                        <p:cTn id="7" dur="500"/>
                                        <p:tgtEl>
                                          <p:spTgt spid="307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75">
                                            <p:txEl>
                                              <p:pRg st="0" end="0"/>
                                            </p:txEl>
                                          </p:spTgt>
                                        </p:tgtEl>
                                        <p:attrNameLst>
                                          <p:attrName>style.visibility</p:attrName>
                                        </p:attrNameLst>
                                      </p:cBhvr>
                                      <p:to>
                                        <p:strVal val="visible"/>
                                      </p:to>
                                    </p:set>
                                    <p:animEffect transition="in" filter="wipe(down)">
                                      <p:cBhvr>
                                        <p:cTn id="10" dur="500"/>
                                        <p:tgtEl>
                                          <p:spTgt spid="3075">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Effect transition="in" filter="wipe(down)">
                                      <p:cBhvr>
                                        <p:cTn id="13" dur="500"/>
                                        <p:tgtEl>
                                          <p:spTgt spid="3075">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075">
                                            <p:txEl>
                                              <p:pRg st="2" end="2"/>
                                            </p:txEl>
                                          </p:spTgt>
                                        </p:tgtEl>
                                        <p:attrNameLst>
                                          <p:attrName>style.visibility</p:attrName>
                                        </p:attrNameLst>
                                      </p:cBhvr>
                                      <p:to>
                                        <p:strVal val="visible"/>
                                      </p:to>
                                    </p:set>
                                    <p:animEffect transition="in" filter="wipe(down)">
                                      <p:cBhvr>
                                        <p:cTn id="16" dur="500"/>
                                        <p:tgtEl>
                                          <p:spTgt spid="3075">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Effect transition="in" filter="wipe(down)">
                                      <p:cBhvr>
                                        <p:cTn id="19" dur="500"/>
                                        <p:tgtEl>
                                          <p:spTgt spid="3075">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wipe(down)">
                                      <p:cBhvr>
                                        <p:cTn id="22" dur="500"/>
                                        <p:tgtEl>
                                          <p:spTgt spid="3075">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075">
                                            <p:txEl>
                                              <p:pRg st="5" end="5"/>
                                            </p:txEl>
                                          </p:spTgt>
                                        </p:tgtEl>
                                        <p:attrNameLst>
                                          <p:attrName>style.visibility</p:attrName>
                                        </p:attrNameLst>
                                      </p:cBhvr>
                                      <p:to>
                                        <p:strVal val="visible"/>
                                      </p:to>
                                    </p:set>
                                    <p:animEffect transition="in" filter="wipe(down)">
                                      <p:cBhvr>
                                        <p:cTn id="25" dur="500"/>
                                        <p:tgtEl>
                                          <p:spTgt spid="3075">
                                            <p:txEl>
                                              <p:pRg st="5" end="5"/>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075">
                                            <p:txEl>
                                              <p:pRg st="6" end="6"/>
                                            </p:txEl>
                                          </p:spTgt>
                                        </p:tgtEl>
                                        <p:attrNameLst>
                                          <p:attrName>style.visibility</p:attrName>
                                        </p:attrNameLst>
                                      </p:cBhvr>
                                      <p:to>
                                        <p:strVal val="visible"/>
                                      </p:to>
                                    </p:set>
                                    <p:animEffect transition="in" filter="wipe(down)">
                                      <p:cBhvr>
                                        <p:cTn id="28" dur="500"/>
                                        <p:tgtEl>
                                          <p:spTgt spid="3075">
                                            <p:txEl>
                                              <p:pRg st="6" end="6"/>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animEffect transition="in" filter="wipe(down)">
                                      <p:cBhvr>
                                        <p:cTn id="31" dur="500"/>
                                        <p:tgtEl>
                                          <p:spTgt spid="3075">
                                            <p:txEl>
                                              <p:pRg st="7" end="7"/>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076">
                                            <p:bg/>
                                          </p:spTgt>
                                        </p:tgtEl>
                                        <p:attrNameLst>
                                          <p:attrName>style.visibility</p:attrName>
                                        </p:attrNameLst>
                                      </p:cBhvr>
                                      <p:to>
                                        <p:strVal val="visible"/>
                                      </p:to>
                                    </p:set>
                                    <p:animEffect transition="in" filter="wipe(down)">
                                      <p:cBhvr>
                                        <p:cTn id="36" dur="500"/>
                                        <p:tgtEl>
                                          <p:spTgt spid="3076">
                                            <p:bg/>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076">
                                            <p:txEl>
                                              <p:pRg st="0" end="0"/>
                                            </p:txEl>
                                          </p:spTgt>
                                        </p:tgtEl>
                                        <p:attrNameLst>
                                          <p:attrName>style.visibility</p:attrName>
                                        </p:attrNameLst>
                                      </p:cBhvr>
                                      <p:to>
                                        <p:strVal val="visible"/>
                                      </p:to>
                                    </p:set>
                                    <p:animEffect transition="in" filter="wipe(down)">
                                      <p:cBhvr>
                                        <p:cTn id="39" dur="500"/>
                                        <p:tgtEl>
                                          <p:spTgt spid="3076">
                                            <p:txEl>
                                              <p:pRg st="0" end="0"/>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076">
                                            <p:txEl>
                                              <p:pRg st="1" end="1"/>
                                            </p:txEl>
                                          </p:spTgt>
                                        </p:tgtEl>
                                        <p:attrNameLst>
                                          <p:attrName>style.visibility</p:attrName>
                                        </p:attrNameLst>
                                      </p:cBhvr>
                                      <p:to>
                                        <p:strVal val="visible"/>
                                      </p:to>
                                    </p:set>
                                    <p:animEffect transition="in" filter="wipe(down)">
                                      <p:cBhvr>
                                        <p:cTn id="42" dur="500"/>
                                        <p:tgtEl>
                                          <p:spTgt spid="3076">
                                            <p:txEl>
                                              <p:pRg st="1" end="1"/>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3076">
                                            <p:txEl>
                                              <p:pRg st="2" end="2"/>
                                            </p:txEl>
                                          </p:spTgt>
                                        </p:tgtEl>
                                        <p:attrNameLst>
                                          <p:attrName>style.visibility</p:attrName>
                                        </p:attrNameLst>
                                      </p:cBhvr>
                                      <p:to>
                                        <p:strVal val="visible"/>
                                      </p:to>
                                    </p:set>
                                    <p:animEffect transition="in" filter="wipe(down)">
                                      <p:cBhvr>
                                        <p:cTn id="45" dur="500"/>
                                        <p:tgtEl>
                                          <p:spTgt spid="3076">
                                            <p:txEl>
                                              <p:pRg st="2" end="2"/>
                                            </p:txEl>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3076">
                                            <p:txEl>
                                              <p:pRg st="3" end="3"/>
                                            </p:txEl>
                                          </p:spTgt>
                                        </p:tgtEl>
                                        <p:attrNameLst>
                                          <p:attrName>style.visibility</p:attrName>
                                        </p:attrNameLst>
                                      </p:cBhvr>
                                      <p:to>
                                        <p:strVal val="visible"/>
                                      </p:to>
                                    </p:set>
                                    <p:animEffect transition="in" filter="wipe(down)">
                                      <p:cBhvr>
                                        <p:cTn id="48" dur="500"/>
                                        <p:tgtEl>
                                          <p:spTgt spid="3076">
                                            <p:txEl>
                                              <p:pRg st="3" end="3"/>
                                            </p:txEl>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3076">
                                            <p:txEl>
                                              <p:pRg st="4" end="4"/>
                                            </p:txEl>
                                          </p:spTgt>
                                        </p:tgtEl>
                                        <p:attrNameLst>
                                          <p:attrName>style.visibility</p:attrName>
                                        </p:attrNameLst>
                                      </p:cBhvr>
                                      <p:to>
                                        <p:strVal val="visible"/>
                                      </p:to>
                                    </p:set>
                                    <p:animEffect transition="in" filter="wipe(down)">
                                      <p:cBhvr>
                                        <p:cTn id="51" dur="500"/>
                                        <p:tgtEl>
                                          <p:spTgt spid="30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allAtOnce" animBg="1"/>
      <p:bldP spid="3076" grpId="0" build="allAtOnce" animBg="1"/>
    </p:bldLst>
  </p:timing>
</p:sld>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98D1675B-7325-48AD-994B-0DEF3379A98D}"/>
    </a:ext>
  </a:extLst>
</a:theme>
</file>

<file path=ppt/theme/theme2.xml><?xml version="1.0" encoding="utf-8"?>
<a:theme xmlns:a="http://schemas.openxmlformats.org/drawingml/2006/main" name="2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6F3559E9-1A4C-49D8-94D4-F41003531C49}"/>
    </a:ext>
  </a:extLst>
</a:theme>
</file>

<file path=ppt/theme/theme3.xml><?xml version="1.0" encoding="utf-8"?>
<a:theme xmlns:a="http://schemas.openxmlformats.org/drawingml/2006/main" name="3_Quotabl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ACECE1E4-636E-48DB-87ED-4A76DC93378F}"/>
    </a:ext>
  </a:extLst>
</a:theme>
</file>

<file path=ppt/theme/theme4.xml><?xml version="1.0" encoding="utf-8"?>
<a:theme xmlns:a="http://schemas.openxmlformats.org/drawingml/2006/main" name="4_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ACECE1E4-636E-48DB-87ED-4A76DC93378F}"/>
    </a:ext>
  </a:extLst>
</a:theme>
</file>

<file path=ppt/theme/theme5.xml><?xml version="1.0" encoding="utf-8"?>
<a:theme xmlns:a="http://schemas.openxmlformats.org/drawingml/2006/main" name="5_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98D1675B-7325-48AD-994B-0DEF3379A98D}"/>
    </a:ext>
  </a:extLst>
</a:theme>
</file>

<file path=ppt/theme/theme6.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7AF46513-5B0D-4B03-9323-32F3F0BFC9D6}"/>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1161</TotalTime>
  <Words>1878</Words>
  <Application>Microsoft Office PowerPoint</Application>
  <PresentationFormat>Custom</PresentationFormat>
  <Paragraphs>118</Paragraphs>
  <Slides>14</Slides>
  <Notes>5</Notes>
  <HiddenSlides>0</HiddenSlides>
  <MMClips>0</MMClips>
  <ScaleCrop>false</ScaleCrop>
  <HeadingPairs>
    <vt:vector size="4" baseType="variant">
      <vt:variant>
        <vt:lpstr>Theme</vt:lpstr>
      </vt:variant>
      <vt:variant>
        <vt:i4>6</vt:i4>
      </vt:variant>
      <vt:variant>
        <vt:lpstr>Slide Titles</vt:lpstr>
      </vt:variant>
      <vt:variant>
        <vt:i4>14</vt:i4>
      </vt:variant>
    </vt:vector>
  </HeadingPairs>
  <TitlesOfParts>
    <vt:vector size="20" baseType="lpstr">
      <vt:lpstr>Quotable</vt:lpstr>
      <vt:lpstr>2_Quotable</vt:lpstr>
      <vt:lpstr>3_Quotable</vt:lpstr>
      <vt:lpstr>4_Quotable</vt:lpstr>
      <vt:lpstr>5_Quotable</vt:lpstr>
      <vt:lpstr>1_Quotable</vt:lpstr>
      <vt:lpstr>RS Homework  You will have your first ‘mini mock’ on Monday 5th March</vt:lpstr>
      <vt:lpstr>RS Homework due Monday 26th Feb</vt:lpstr>
      <vt:lpstr>Interleaving Revision – Lesson 4</vt:lpstr>
      <vt:lpstr>Interleaving revision- Lesson Format </vt:lpstr>
      <vt:lpstr>Exam practice Christianity: Beliefs and teachings</vt:lpstr>
      <vt:lpstr>Marking Last Week’s Question Relationships and families</vt:lpstr>
      <vt:lpstr>Review Islam: beliefs and teachings</vt:lpstr>
      <vt:lpstr>Holy books in Islam</vt:lpstr>
      <vt:lpstr>Muhammad and the imamate</vt:lpstr>
      <vt:lpstr>Angels (Malaikah)</vt:lpstr>
      <vt:lpstr>Transform Islam: beliefs and teachings</vt:lpstr>
      <vt:lpstr>Quiz Islam: practices</vt:lpstr>
      <vt:lpstr>Test the Teacher Christianity: practices</vt:lpstr>
      <vt:lpstr>RS Homework  You will have your first ‘mini mock’ on Monday 5th March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Interleaving Revision</dc:title>
  <dc:creator>Gemma Moon</dc:creator>
  <cp:lastModifiedBy>build</cp:lastModifiedBy>
  <cp:revision>75</cp:revision>
  <cp:lastPrinted>2018-02-19T12:01:06Z</cp:lastPrinted>
  <dcterms:created xsi:type="dcterms:W3CDTF">2017-03-19T09:57:24Z</dcterms:created>
  <dcterms:modified xsi:type="dcterms:W3CDTF">2018-02-26T12:49:33Z</dcterms:modified>
</cp:coreProperties>
</file>