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742" r:id="rId2"/>
  </p:sldMasterIdLst>
  <p:notesMasterIdLst>
    <p:notesMasterId r:id="rId16"/>
  </p:notesMasterIdLst>
  <p:sldIdLst>
    <p:sldId id="305" r:id="rId3"/>
    <p:sldId id="256" r:id="rId4"/>
    <p:sldId id="263" r:id="rId5"/>
    <p:sldId id="303" r:id="rId6"/>
    <p:sldId id="295" r:id="rId7"/>
    <p:sldId id="298" r:id="rId8"/>
    <p:sldId id="299" r:id="rId9"/>
    <p:sldId id="301" r:id="rId10"/>
    <p:sldId id="304" r:id="rId11"/>
    <p:sldId id="300" r:id="rId12"/>
    <p:sldId id="302" r:id="rId13"/>
    <p:sldId id="290" r:id="rId14"/>
    <p:sldId id="265" r:id="rId15"/>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DA65"/>
    <a:srgbClr val="D1B2E8"/>
    <a:srgbClr val="BD92DE"/>
    <a:srgbClr val="E789E0"/>
    <a:srgbClr val="84CFF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58082" autoAdjust="0"/>
  </p:normalViewPr>
  <p:slideViewPr>
    <p:cSldViewPr snapToGrid="0">
      <p:cViewPr varScale="1">
        <p:scale>
          <a:sx n="41" d="100"/>
          <a:sy n="41" d="100"/>
        </p:scale>
        <p:origin x="-99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26/02/2019</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Kiara</a:t>
            </a:r>
            <a:r>
              <a:rPr lang="en-GB" dirty="0" smtClean="0"/>
              <a:t> and Georgia to have more</a:t>
            </a:r>
            <a:r>
              <a:rPr lang="en-GB" baseline="0" dirty="0" smtClean="0"/>
              <a:t> time on P+C mini mock, Amy was absent so needs to do it today </a:t>
            </a:r>
            <a:r>
              <a:rPr lang="en-GB" baseline="0" smtClean="0"/>
              <a:t>as well.</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2</a:t>
            </a:fld>
            <a:endParaRPr lang="en-GB"/>
          </a:p>
        </p:txBody>
      </p:sp>
    </p:spTree>
    <p:extLst>
      <p:ext uri="{BB962C8B-B14F-4D97-AF65-F5344CB8AC3E}">
        <p14:creationId xmlns:p14="http://schemas.microsoft.com/office/powerpoint/2010/main" val="994159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 longer term plan – what we will cover</a:t>
            </a:r>
            <a:r>
              <a:rPr lang="en-GB" baseline="0" dirty="0" smtClean="0"/>
              <a:t> each week between now </a:t>
            </a:r>
            <a:r>
              <a:rPr lang="en-GB" baseline="0" smtClean="0"/>
              <a:t>and the exams</a:t>
            </a:r>
            <a:endParaRPr lang="en-GB"/>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350878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9 mins</a:t>
            </a:r>
          </a:p>
          <a:p>
            <a:r>
              <a:rPr lang="en-GB" dirty="0" smtClean="0"/>
              <a:t>P 6 of:</a:t>
            </a:r>
            <a:r>
              <a:rPr lang="en-GB" baseline="0" dirty="0" smtClean="0"/>
              <a:t> </a:t>
            </a:r>
            <a:r>
              <a:rPr lang="en-GB" dirty="0" smtClean="0"/>
              <a:t>https://filestore.aqa.org.uk/resources/rs/AQA-80622-EX.PDF</a:t>
            </a:r>
          </a:p>
          <a:p>
            <a:r>
              <a:rPr lang="en-GB" dirty="0" smtClean="0"/>
              <a:t>P 30 of: https://filestore.aqa.org.uk/resources/rs/AQA-80622A-SMS-S2.PDF</a:t>
            </a:r>
          </a:p>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a:p>
        </p:txBody>
      </p:sp>
    </p:spTree>
    <p:extLst>
      <p:ext uri="{BB962C8B-B14F-4D97-AF65-F5344CB8AC3E}">
        <p14:creationId xmlns:p14="http://schemas.microsoft.com/office/powerpoint/2010/main" val="278904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6</a:t>
            </a:fld>
            <a:endParaRPr lang="en-GB"/>
          </a:p>
        </p:txBody>
      </p:sp>
    </p:spTree>
    <p:extLst>
      <p:ext uri="{BB962C8B-B14F-4D97-AF65-F5344CB8AC3E}">
        <p14:creationId xmlns:p14="http://schemas.microsoft.com/office/powerpoint/2010/main" val="3246141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730F05-E78C-47A1-B409-28C7F73CD0FE}" type="slidenum">
              <a:rPr lang="en-GB" smtClean="0"/>
              <a:t>7</a:t>
            </a:fld>
            <a:endParaRPr lang="en-GB" dirty="0"/>
          </a:p>
        </p:txBody>
      </p:sp>
    </p:spTree>
    <p:extLst>
      <p:ext uri="{BB962C8B-B14F-4D97-AF65-F5344CB8AC3E}">
        <p14:creationId xmlns:p14="http://schemas.microsoft.com/office/powerpoint/2010/main" val="1040710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10</a:t>
            </a:fld>
            <a:endParaRPr lang="en-GB" dirty="0"/>
          </a:p>
        </p:txBody>
      </p:sp>
    </p:spTree>
    <p:extLst>
      <p:ext uri="{BB962C8B-B14F-4D97-AF65-F5344CB8AC3E}">
        <p14:creationId xmlns:p14="http://schemas.microsoft.com/office/powerpoint/2010/main" val="3179960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The killing of groups of/many people from a specific ethnic group, having targeted them for their ethnicity. 2) Illegal trade of humans for slavery, </a:t>
            </a:r>
            <a:r>
              <a:rPr lang="en-GB" baseline="0" dirty="0" err="1" smtClean="0"/>
              <a:t>eg</a:t>
            </a:r>
            <a:r>
              <a:rPr lang="en-GB" baseline="0" dirty="0" smtClean="0"/>
              <a:t> for sex and/or work, 3) racism, sexism, ageism, xenophobia, homophobia, Islamophobia, prejudice against disability, prejudice against socio-economic status. 4)</a:t>
            </a:r>
            <a:r>
              <a:rPr lang="en-GB" dirty="0" smtClean="0"/>
              <a:t> Bringing justice to society so that all within a society have the same opportunities, and can take advantage of them; includes projects to improve the life situation of those at the poorest end of society, </a:t>
            </a:r>
            <a:r>
              <a:rPr lang="en-GB" dirty="0" err="1" smtClean="0"/>
              <a:t>eg</a:t>
            </a:r>
            <a:r>
              <a:rPr lang="en-GB" dirty="0" smtClean="0"/>
              <a:t> by educational support. 5)</a:t>
            </a:r>
            <a:r>
              <a:rPr lang="en-GB" baseline="0" dirty="0" smtClean="0"/>
              <a:t> UN (United Nations), 6) a camel passing through the eye of a needle.</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12</a:t>
            </a:fld>
            <a:endParaRPr lang="en-GB"/>
          </a:p>
        </p:txBody>
      </p:sp>
    </p:spTree>
    <p:extLst>
      <p:ext uri="{BB962C8B-B14F-4D97-AF65-F5344CB8AC3E}">
        <p14:creationId xmlns:p14="http://schemas.microsoft.com/office/powerpoint/2010/main" val="32155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1623196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2/26/2019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2/26/2019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2/26/2019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 id="2147483758"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2/26/2019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9641" y="278773"/>
            <a:ext cx="10571998" cy="1318550"/>
          </a:xfrm>
        </p:spPr>
        <p:txBody>
          <a:bodyPr/>
          <a:lstStyle/>
          <a:p>
            <a:r>
              <a:rPr lang="en-GB" dirty="0" smtClean="0">
                <a:solidFill>
                  <a:schemeClr val="bg1"/>
                </a:solidFill>
                <a:latin typeface="Comfortaa" panose="020F0603070000060003" pitchFamily="34" charset="0"/>
              </a:rPr>
              <a:t>RS homework due Tuesday 5</a:t>
            </a:r>
            <a:r>
              <a:rPr lang="en-GB" baseline="30000" dirty="0" smtClean="0">
                <a:solidFill>
                  <a:schemeClr val="bg1"/>
                </a:solidFill>
                <a:latin typeface="Comfortaa" panose="020F0603070000060003" pitchFamily="34" charset="0"/>
              </a:rPr>
              <a:t>th</a:t>
            </a:r>
            <a:r>
              <a:rPr lang="en-GB" dirty="0" smtClean="0">
                <a:solidFill>
                  <a:schemeClr val="bg1"/>
                </a:solidFill>
                <a:latin typeface="Comfortaa" panose="020F0603070000060003" pitchFamily="34" charset="0"/>
              </a:rPr>
              <a:t> March</a:t>
            </a:r>
            <a:br>
              <a:rPr lang="en-GB" dirty="0" smtClean="0">
                <a:solidFill>
                  <a:schemeClr val="bg1"/>
                </a:solidFill>
                <a:latin typeface="Comfortaa" panose="020F0603070000060003" pitchFamily="34" charset="0"/>
              </a:rPr>
            </a:br>
            <a:r>
              <a:rPr lang="en-GB" dirty="0" smtClean="0">
                <a:solidFill>
                  <a:schemeClr val="bg1"/>
                </a:solidFill>
                <a:latin typeface="Comfortaa" panose="020F0603070000060003" pitchFamily="34" charset="0"/>
              </a:rPr>
              <a:t>Exam practice- Relationships &amp; Families</a:t>
            </a:r>
            <a:endParaRPr lang="en-GB" dirty="0">
              <a:solidFill>
                <a:schemeClr val="bg1"/>
              </a:solidFill>
              <a:latin typeface="Comfortaa" panose="020F0603070000060003" pitchFamily="34" charset="0"/>
            </a:endParaRPr>
          </a:p>
        </p:txBody>
      </p:sp>
      <p:sp>
        <p:nvSpPr>
          <p:cNvPr id="3" name="Content Placeholder 2"/>
          <p:cNvSpPr>
            <a:spLocks noGrp="1"/>
          </p:cNvSpPr>
          <p:nvPr>
            <p:ph idx="1"/>
          </p:nvPr>
        </p:nvSpPr>
        <p:spPr>
          <a:xfrm>
            <a:off x="283779" y="2222287"/>
            <a:ext cx="11745311" cy="4635713"/>
          </a:xfrm>
        </p:spPr>
        <p:txBody>
          <a:bodyPr>
            <a:normAutofit fontScale="62500" lnSpcReduction="20000"/>
          </a:bodyPr>
          <a:lstStyle/>
          <a:p>
            <a:pPr marL="0" indent="0">
              <a:buClr>
                <a:srgbClr val="E789E0"/>
              </a:buClr>
              <a:buNone/>
            </a:pPr>
            <a:r>
              <a:rPr lang="en-GB" sz="2800" dirty="0" smtClean="0">
                <a:solidFill>
                  <a:schemeClr val="bg1"/>
                </a:solidFill>
              </a:rPr>
              <a:t>1. Which </a:t>
            </a:r>
            <a:r>
              <a:rPr lang="en-GB" sz="2800" dirty="0">
                <a:solidFill>
                  <a:schemeClr val="bg1"/>
                </a:solidFill>
              </a:rPr>
              <a:t>of the following means </a:t>
            </a:r>
            <a:r>
              <a:rPr lang="en-GB" sz="2800" dirty="0" smtClean="0">
                <a:solidFill>
                  <a:schemeClr val="bg1"/>
                </a:solidFill>
              </a:rPr>
              <a:t>where </a:t>
            </a:r>
            <a:r>
              <a:rPr lang="en-GB" sz="2800" dirty="0">
                <a:solidFill>
                  <a:schemeClr val="bg1"/>
                </a:solidFill>
              </a:rPr>
              <a:t>a couple live together without being married/in civil partnership?</a:t>
            </a:r>
          </a:p>
          <a:p>
            <a:pPr marL="0" indent="0">
              <a:buClr>
                <a:srgbClr val="E789E0"/>
              </a:buClr>
              <a:buNone/>
            </a:pPr>
            <a:r>
              <a:rPr lang="en-GB" sz="2800" dirty="0">
                <a:solidFill>
                  <a:schemeClr val="bg1"/>
                </a:solidFill>
              </a:rPr>
              <a:t>A] </a:t>
            </a:r>
            <a:r>
              <a:rPr lang="en-GB" sz="2800" dirty="0" smtClean="0">
                <a:solidFill>
                  <a:schemeClr val="bg1"/>
                </a:solidFill>
              </a:rPr>
              <a:t>Commitment,  </a:t>
            </a:r>
            <a:r>
              <a:rPr lang="en-GB" sz="2800" dirty="0">
                <a:solidFill>
                  <a:schemeClr val="bg1"/>
                </a:solidFill>
              </a:rPr>
              <a:t>B] </a:t>
            </a:r>
            <a:r>
              <a:rPr lang="en-GB" sz="2800" dirty="0" smtClean="0">
                <a:solidFill>
                  <a:schemeClr val="bg1"/>
                </a:solidFill>
              </a:rPr>
              <a:t>Cohabitation,  </a:t>
            </a:r>
            <a:r>
              <a:rPr lang="en-GB" sz="2800" dirty="0">
                <a:solidFill>
                  <a:schemeClr val="bg1"/>
                </a:solidFill>
              </a:rPr>
              <a:t>C]  </a:t>
            </a:r>
            <a:r>
              <a:rPr lang="en-GB" sz="2800" dirty="0" smtClean="0">
                <a:solidFill>
                  <a:schemeClr val="bg1"/>
                </a:solidFill>
              </a:rPr>
              <a:t>Celibacy</a:t>
            </a:r>
            <a:r>
              <a:rPr lang="en-GB" sz="2800" dirty="0">
                <a:solidFill>
                  <a:schemeClr val="bg1"/>
                </a:solidFill>
              </a:rPr>
              <a:t>,  D] </a:t>
            </a:r>
            <a:r>
              <a:rPr lang="en-GB" sz="2800" dirty="0" smtClean="0">
                <a:solidFill>
                  <a:schemeClr val="bg1"/>
                </a:solidFill>
              </a:rPr>
              <a:t>Annulment</a:t>
            </a:r>
            <a:endParaRPr lang="en-GB" sz="2800" dirty="0">
              <a:solidFill>
                <a:schemeClr val="bg1"/>
              </a:solidFill>
            </a:endParaRPr>
          </a:p>
          <a:p>
            <a:pPr marL="0" indent="0">
              <a:buClr>
                <a:srgbClr val="C00000"/>
              </a:buClr>
              <a:buNone/>
            </a:pPr>
            <a:r>
              <a:rPr lang="en-GB" sz="2800" dirty="0">
                <a:solidFill>
                  <a:schemeClr val="bg1"/>
                </a:solidFill>
              </a:rPr>
              <a:t>																		(1 Mark)</a:t>
            </a:r>
          </a:p>
          <a:p>
            <a:pPr marL="0" indent="0">
              <a:buClr>
                <a:srgbClr val="E789E0"/>
              </a:buClr>
              <a:buNone/>
            </a:pPr>
            <a:r>
              <a:rPr lang="en-GB" sz="2800" dirty="0" smtClean="0">
                <a:solidFill>
                  <a:schemeClr val="bg1"/>
                </a:solidFill>
              </a:rPr>
              <a:t>2. Give </a:t>
            </a:r>
            <a:r>
              <a:rPr lang="en-GB" sz="2800" dirty="0">
                <a:solidFill>
                  <a:schemeClr val="bg1"/>
                </a:solidFill>
              </a:rPr>
              <a:t>two religious beliefs about the role of families </a:t>
            </a:r>
          </a:p>
          <a:p>
            <a:pPr marL="0" indent="0">
              <a:buClr>
                <a:srgbClr val="E789E0"/>
              </a:buClr>
              <a:buNone/>
            </a:pPr>
            <a:r>
              <a:rPr lang="en-GB" sz="2800" dirty="0">
                <a:solidFill>
                  <a:schemeClr val="bg1"/>
                </a:solidFill>
              </a:rPr>
              <a:t>																		(2 marks)</a:t>
            </a:r>
          </a:p>
          <a:p>
            <a:pPr marL="0" indent="0">
              <a:buClr>
                <a:srgbClr val="E789E0"/>
              </a:buClr>
              <a:buNone/>
            </a:pPr>
            <a:r>
              <a:rPr lang="en-GB" sz="2800" dirty="0" smtClean="0">
                <a:solidFill>
                  <a:schemeClr val="bg1"/>
                </a:solidFill>
              </a:rPr>
              <a:t>3. Explain two contrasting beliefs in contemporary British society about same sex marriage.</a:t>
            </a:r>
          </a:p>
          <a:p>
            <a:pPr marL="0" indent="0">
              <a:buClr>
                <a:srgbClr val="E789E0"/>
              </a:buClr>
              <a:buNone/>
            </a:pPr>
            <a:r>
              <a:rPr lang="en-GB" sz="2800" dirty="0" smtClean="0">
                <a:solidFill>
                  <a:schemeClr val="bg1"/>
                </a:solidFill>
              </a:rPr>
              <a:t>In your answer you should refer to the main religious tradition in Great Britain and one or more other religious traditions.</a:t>
            </a:r>
          </a:p>
          <a:p>
            <a:pPr marL="0" indent="0">
              <a:buClr>
                <a:srgbClr val="E789E0"/>
              </a:buClr>
              <a:buNone/>
            </a:pPr>
            <a:r>
              <a:rPr lang="en-GB" sz="2800" dirty="0">
                <a:solidFill>
                  <a:schemeClr val="bg1"/>
                </a:solidFill>
              </a:rPr>
              <a:t>	</a:t>
            </a:r>
            <a:r>
              <a:rPr lang="en-GB" sz="2800" dirty="0" smtClean="0">
                <a:solidFill>
                  <a:schemeClr val="bg1"/>
                </a:solidFill>
              </a:rPr>
              <a:t> 																	(4 marks)</a:t>
            </a:r>
          </a:p>
          <a:p>
            <a:pPr>
              <a:buClr>
                <a:srgbClr val="E789E0"/>
              </a:buClr>
              <a:buFont typeface="+mj-lt"/>
              <a:buAutoNum type="arabicPeriod"/>
            </a:pPr>
            <a:endParaRPr lang="en-GB" sz="900" dirty="0" smtClean="0">
              <a:solidFill>
                <a:schemeClr val="bg1"/>
              </a:solidFill>
            </a:endParaRPr>
          </a:p>
          <a:p>
            <a:pPr marL="0" indent="0">
              <a:buClr>
                <a:srgbClr val="E789E0"/>
              </a:buClr>
              <a:buNone/>
            </a:pPr>
            <a:r>
              <a:rPr lang="en-GB" sz="2800" dirty="0" smtClean="0">
                <a:solidFill>
                  <a:schemeClr val="bg1"/>
                </a:solidFill>
              </a:rPr>
              <a:t>4</a:t>
            </a:r>
            <a:r>
              <a:rPr lang="en-GB" sz="2800" dirty="0">
                <a:solidFill>
                  <a:schemeClr val="bg1"/>
                </a:solidFill>
              </a:rPr>
              <a:t>. Explain two religious beliefs about the role of parents in a religious </a:t>
            </a:r>
            <a:r>
              <a:rPr lang="en-GB" sz="2800" dirty="0" smtClean="0">
                <a:solidFill>
                  <a:schemeClr val="bg1"/>
                </a:solidFill>
              </a:rPr>
              <a:t>family. Refer </a:t>
            </a:r>
            <a:r>
              <a:rPr lang="en-GB" sz="2800" dirty="0">
                <a:solidFill>
                  <a:schemeClr val="bg1"/>
                </a:solidFill>
              </a:rPr>
              <a:t>to sacred writings or another source of religious belief and teaching in </a:t>
            </a:r>
            <a:r>
              <a:rPr lang="en-GB" sz="2800" dirty="0" smtClean="0">
                <a:solidFill>
                  <a:schemeClr val="bg1"/>
                </a:solidFill>
              </a:rPr>
              <a:t>your answer.</a:t>
            </a:r>
          </a:p>
          <a:p>
            <a:pPr marL="0" indent="0">
              <a:buClr>
                <a:srgbClr val="E789E0"/>
              </a:buClr>
              <a:buNone/>
            </a:pPr>
            <a:r>
              <a:rPr lang="en-GB" sz="2800" dirty="0" smtClean="0">
                <a:solidFill>
                  <a:schemeClr val="bg1"/>
                </a:solidFill>
              </a:rPr>
              <a:t>																		(5 </a:t>
            </a:r>
            <a:r>
              <a:rPr lang="en-GB" sz="2800" dirty="0">
                <a:solidFill>
                  <a:schemeClr val="bg1"/>
                </a:solidFill>
              </a:rPr>
              <a:t>marks)</a:t>
            </a:r>
          </a:p>
          <a:p>
            <a:pPr marL="0" indent="0">
              <a:buClr>
                <a:srgbClr val="E789E0"/>
              </a:buClr>
              <a:buNone/>
            </a:pPr>
            <a:endParaRPr lang="en-GB" sz="2800" dirty="0" smtClean="0"/>
          </a:p>
        </p:txBody>
      </p:sp>
    </p:spTree>
    <p:extLst>
      <p:ext uri="{BB962C8B-B14F-4D97-AF65-F5344CB8AC3E}">
        <p14:creationId xmlns:p14="http://schemas.microsoft.com/office/powerpoint/2010/main" val="1478814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91862"/>
          </a:xfrm>
          <a:prstGeom prst="rect">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810000" y="273768"/>
            <a:ext cx="10571998" cy="1255488"/>
          </a:xfrm>
        </p:spPr>
        <p:txBody>
          <a:bodyPr/>
          <a:lstStyle/>
          <a:p>
            <a:r>
              <a:rPr lang="en-GB" dirty="0" smtClean="0">
                <a:solidFill>
                  <a:schemeClr val="tx1"/>
                </a:solidFill>
                <a:latin typeface="Comfortaa" panose="020F0603070000060003" pitchFamily="34" charset="0"/>
              </a:rPr>
              <a:t>BTs</a:t>
            </a:r>
            <a:r>
              <a:rPr lang="en-GB" dirty="0" smtClean="0">
                <a:solidFill>
                  <a:schemeClr val="tx1"/>
                </a:solidFill>
                <a:latin typeface="Comfortaa" panose="020F0603070000060003" pitchFamily="34" charset="0"/>
              </a:rPr>
              <a:t/>
            </a:r>
            <a:br>
              <a:rPr lang="en-GB" dirty="0" smtClean="0">
                <a:solidFill>
                  <a:schemeClr val="tx1"/>
                </a:solidFill>
                <a:latin typeface="Comfortaa" panose="020F0603070000060003" pitchFamily="34" charset="0"/>
              </a:rPr>
            </a:br>
            <a:r>
              <a:rPr lang="en-GB" dirty="0" smtClean="0">
                <a:solidFill>
                  <a:schemeClr val="tx1"/>
                </a:solidFill>
                <a:latin typeface="Comfortaa" panose="020F0603070000060003" pitchFamily="34" charset="0"/>
              </a:rPr>
              <a:t>Crime &amp; Punishment</a:t>
            </a:r>
            <a:endParaRPr lang="en-GB" dirty="0">
              <a:solidFill>
                <a:schemeClr val="tx1"/>
              </a:solidFill>
              <a:latin typeface="Comfortaa" panose="020F0603070000060003" pitchFamily="34" charset="0"/>
            </a:endParaRPr>
          </a:p>
        </p:txBody>
      </p:sp>
      <p:sp>
        <p:nvSpPr>
          <p:cNvPr id="5" name="Rectangle 4"/>
          <p:cNvSpPr/>
          <p:nvPr/>
        </p:nvSpPr>
        <p:spPr>
          <a:xfrm>
            <a:off x="315308" y="2112579"/>
            <a:ext cx="6526926" cy="2443655"/>
          </a:xfrm>
          <a:prstGeom prst="rect">
            <a:avLst/>
          </a:prstGeom>
          <a:solidFill>
            <a:srgbClr val="FF3399"/>
          </a:solidFill>
          <a:ln w="76200">
            <a:solidFill>
              <a:srgbClr val="D60093"/>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u="sng" dirty="0" smtClean="0">
                <a:solidFill>
                  <a:schemeClr val="tx1"/>
                </a:solidFill>
              </a:rPr>
              <a:t>Retribution and the Old Testament</a:t>
            </a:r>
          </a:p>
          <a:p>
            <a:pPr algn="ctr"/>
            <a:endParaRPr lang="en-GB" sz="2000" u="sng" dirty="0" smtClean="0">
              <a:solidFill>
                <a:schemeClr val="tx1"/>
              </a:solidFill>
            </a:endParaRPr>
          </a:p>
          <a:p>
            <a:pPr algn="ctr"/>
            <a:r>
              <a:rPr lang="en-GB" sz="2000" dirty="0" smtClean="0">
                <a:solidFill>
                  <a:schemeClr val="tx1"/>
                </a:solidFill>
              </a:rPr>
              <a:t>“An eye for an eye, a tooth for a tooth, a life for a life.” Deuteronomy 19:21</a:t>
            </a:r>
          </a:p>
          <a:p>
            <a:pPr algn="ctr"/>
            <a:endParaRPr lang="en-GB" sz="2000" dirty="0" smtClean="0">
              <a:solidFill>
                <a:schemeClr val="tx1"/>
              </a:solidFill>
            </a:endParaRPr>
          </a:p>
          <a:p>
            <a:pPr algn="ctr"/>
            <a:r>
              <a:rPr lang="en-GB" sz="2000" dirty="0" smtClean="0">
                <a:solidFill>
                  <a:schemeClr val="tx1"/>
                </a:solidFill>
              </a:rPr>
              <a:t>“Whoever shed the blood of man, by man shall his </a:t>
            </a:r>
            <a:r>
              <a:rPr lang="en-GB" sz="2000" dirty="0">
                <a:solidFill>
                  <a:schemeClr val="tx1"/>
                </a:solidFill>
              </a:rPr>
              <a:t>b</a:t>
            </a:r>
            <a:r>
              <a:rPr lang="en-GB" sz="2000" dirty="0" smtClean="0">
                <a:solidFill>
                  <a:schemeClr val="tx1"/>
                </a:solidFill>
              </a:rPr>
              <a:t>lood be shed.” Genesis 9:6</a:t>
            </a:r>
            <a:endParaRPr lang="en-GB" sz="2000" dirty="0">
              <a:solidFill>
                <a:schemeClr val="tx1"/>
              </a:solidFill>
            </a:endParaRPr>
          </a:p>
        </p:txBody>
      </p:sp>
      <p:sp>
        <p:nvSpPr>
          <p:cNvPr id="6" name="Rectangle 5"/>
          <p:cNvSpPr/>
          <p:nvPr/>
        </p:nvSpPr>
        <p:spPr>
          <a:xfrm>
            <a:off x="7031421" y="2112579"/>
            <a:ext cx="4871544" cy="2443655"/>
          </a:xfrm>
          <a:prstGeom prst="rect">
            <a:avLst/>
          </a:prstGeom>
          <a:solidFill>
            <a:srgbClr val="FF3399"/>
          </a:solidFill>
          <a:ln w="76200">
            <a:solidFill>
              <a:srgbClr val="D60093"/>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u="sng" dirty="0" smtClean="0">
                <a:solidFill>
                  <a:schemeClr val="tx1"/>
                </a:solidFill>
              </a:rPr>
              <a:t>Sharia law</a:t>
            </a:r>
          </a:p>
          <a:p>
            <a:pPr algn="ctr"/>
            <a:endParaRPr lang="en-GB" sz="2000" b="1" dirty="0">
              <a:solidFill>
                <a:schemeClr val="tx1"/>
              </a:solidFill>
            </a:endParaRPr>
          </a:p>
          <a:p>
            <a:pPr algn="ctr"/>
            <a:r>
              <a:rPr lang="en-GB" dirty="0" smtClean="0">
                <a:solidFill>
                  <a:schemeClr val="tx1"/>
                </a:solidFill>
              </a:rPr>
              <a:t>Based on the Qur’an, Hadith and Sunnah. Retribution (e.g. death penalty) and deterrence (e.g. amputation) are key aims of these laws. Short sharp punishments preferred over long prison sentences. Reoffending rates very low.</a:t>
            </a:r>
            <a:endParaRPr lang="en-GB" sz="1600" dirty="0">
              <a:solidFill>
                <a:schemeClr val="tx1"/>
              </a:solidFill>
            </a:endParaRPr>
          </a:p>
        </p:txBody>
      </p:sp>
      <p:sp>
        <p:nvSpPr>
          <p:cNvPr id="7" name="Rectangle 6"/>
          <p:cNvSpPr/>
          <p:nvPr/>
        </p:nvSpPr>
        <p:spPr>
          <a:xfrm>
            <a:off x="302171" y="4831107"/>
            <a:ext cx="11587658" cy="1839311"/>
          </a:xfrm>
          <a:prstGeom prst="rect">
            <a:avLst/>
          </a:prstGeom>
          <a:solidFill>
            <a:srgbClr val="FF3399"/>
          </a:solidFill>
          <a:ln w="76200">
            <a:solidFill>
              <a:srgbClr val="D60093"/>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u="sng" dirty="0" smtClean="0">
                <a:solidFill>
                  <a:schemeClr val="tx1"/>
                </a:solidFill>
              </a:rPr>
              <a:t>Reformation/forgiveness and the New Testament</a:t>
            </a:r>
          </a:p>
          <a:p>
            <a:pPr algn="ctr"/>
            <a:r>
              <a:rPr lang="en-GB" dirty="0" smtClean="0">
                <a:solidFill>
                  <a:schemeClr val="tx1"/>
                </a:solidFill>
              </a:rPr>
              <a:t>Forgive ‘seventy times seven times’ Matthew 18:21-22</a:t>
            </a:r>
          </a:p>
          <a:p>
            <a:pPr algn="ctr"/>
            <a:r>
              <a:rPr lang="en-GB" dirty="0" smtClean="0">
                <a:solidFill>
                  <a:schemeClr val="tx1"/>
                </a:solidFill>
              </a:rPr>
              <a:t>‘Forgive us our sins, as we forgive those who sin against us’ the Lord’s prayer. </a:t>
            </a:r>
            <a:endParaRPr lang="en-GB" dirty="0">
              <a:solidFill>
                <a:schemeClr val="tx1"/>
              </a:solidFill>
            </a:endParaRPr>
          </a:p>
          <a:p>
            <a:pPr algn="ctr"/>
            <a:r>
              <a:rPr lang="en-GB" dirty="0" smtClean="0">
                <a:solidFill>
                  <a:schemeClr val="tx1"/>
                </a:solidFill>
              </a:rPr>
              <a:t>Parable of sheep and goats ‘Come</a:t>
            </a:r>
            <a:r>
              <a:rPr lang="en-GB" dirty="0">
                <a:solidFill>
                  <a:schemeClr val="tx1"/>
                </a:solidFill>
              </a:rPr>
              <a:t>, you who are blessed by my Father; take your inheritance, the kingdom prepared for you since the creation of the world. </a:t>
            </a:r>
            <a:r>
              <a:rPr lang="en-GB" baseline="30000" dirty="0">
                <a:solidFill>
                  <a:schemeClr val="tx1"/>
                </a:solidFill>
              </a:rPr>
              <a:t>35 </a:t>
            </a:r>
            <a:r>
              <a:rPr lang="en-GB" dirty="0">
                <a:solidFill>
                  <a:schemeClr val="tx1"/>
                </a:solidFill>
              </a:rPr>
              <a:t>For… I was in prison and you came to visit me</a:t>
            </a:r>
            <a:r>
              <a:rPr lang="en-GB" dirty="0" smtClean="0">
                <a:solidFill>
                  <a:schemeClr val="tx1"/>
                </a:solidFill>
              </a:rPr>
              <a:t>.’ </a:t>
            </a:r>
            <a:r>
              <a:rPr lang="en-GB" i="1" dirty="0" smtClean="0">
                <a:solidFill>
                  <a:schemeClr val="tx1"/>
                </a:solidFill>
              </a:rPr>
              <a:t>Matthew </a:t>
            </a:r>
            <a:r>
              <a:rPr lang="en-GB" i="1" dirty="0">
                <a:solidFill>
                  <a:schemeClr val="tx1"/>
                </a:solidFill>
              </a:rPr>
              <a:t>25:34-36</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5362" y="210207"/>
            <a:ext cx="1501478" cy="1681655"/>
          </a:xfrm>
          <a:prstGeom prst="rect">
            <a:avLst/>
          </a:prstGeom>
        </p:spPr>
      </p:pic>
    </p:spTree>
    <p:extLst>
      <p:ext uri="{BB962C8B-B14F-4D97-AF65-F5344CB8AC3E}">
        <p14:creationId xmlns:p14="http://schemas.microsoft.com/office/powerpoint/2010/main" val="269966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1907628"/>
          </a:xfrm>
          <a:prstGeom prst="rect">
            <a:avLst/>
          </a:prstGeom>
          <a:solidFill>
            <a:srgbClr val="FF3399"/>
          </a:solid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pPr>
              <a:buClr>
                <a:srgbClr val="FF0066"/>
              </a:buClr>
            </a:pPr>
            <a:r>
              <a:rPr lang="en-GB" sz="2400" dirty="0" smtClean="0"/>
              <a:t>LISTS</a:t>
            </a:r>
          </a:p>
          <a:p>
            <a:pPr>
              <a:buClr>
                <a:srgbClr val="FF0066"/>
              </a:buClr>
            </a:pPr>
            <a:r>
              <a:rPr lang="en-GB" sz="2400" dirty="0" smtClean="0"/>
              <a:t>MIND MAPS</a:t>
            </a:r>
          </a:p>
          <a:p>
            <a:pPr>
              <a:buClr>
                <a:srgbClr val="FF0066"/>
              </a:buClr>
            </a:pPr>
            <a:r>
              <a:rPr lang="en-GB" sz="2400" dirty="0" smtClean="0"/>
              <a:t>FLASH CARDS</a:t>
            </a:r>
          </a:p>
          <a:p>
            <a:pPr>
              <a:buClr>
                <a:srgbClr val="FF0066"/>
              </a:buClr>
            </a:pPr>
            <a:r>
              <a:rPr lang="en-GB" sz="2400" dirty="0" smtClean="0"/>
              <a:t>QUIZZES</a:t>
            </a:r>
          </a:p>
        </p:txBody>
      </p:sp>
      <p:sp>
        <p:nvSpPr>
          <p:cNvPr id="6" name="Title 1"/>
          <p:cNvSpPr txBox="1">
            <a:spLocks/>
          </p:cNvSpPr>
          <p:nvPr/>
        </p:nvSpPr>
        <p:spPr>
          <a:xfrm>
            <a:off x="810000" y="273768"/>
            <a:ext cx="10571998" cy="1255488"/>
          </a:xfrm>
          <a:prstGeom prst="rect">
            <a:avLst/>
          </a:prstGeom>
          <a:ln>
            <a:noFill/>
          </a:ln>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dirty="0">
              <a:ln w="900" cmpd="sng">
                <a:noFill/>
                <a:prstDash val="solid"/>
              </a:ln>
              <a:solidFill>
                <a:schemeClr val="tx1"/>
              </a:solidFill>
              <a:effectLst>
                <a:innerShdw blurRad="101600" dist="76200" dir="5400000">
                  <a:schemeClr val="accent1">
                    <a:satMod val="190000"/>
                    <a:tint val="100000"/>
                    <a:alpha val="74000"/>
                  </a:schemeClr>
                </a:innerShdw>
              </a:effectLst>
              <a:latin typeface="Comfortaa" panose="020F0603070000060003" pitchFamily="34" charset="0"/>
            </a:endParaRPr>
          </a:p>
        </p:txBody>
      </p:sp>
      <p:sp>
        <p:nvSpPr>
          <p:cNvPr id="4" name="Rectangle 3"/>
          <p:cNvSpPr/>
          <p:nvPr/>
        </p:nvSpPr>
        <p:spPr>
          <a:xfrm>
            <a:off x="397301" y="353649"/>
            <a:ext cx="6575839" cy="1200329"/>
          </a:xfrm>
          <a:prstGeom prst="rect">
            <a:avLst/>
          </a:prstGeom>
          <a:noFill/>
        </p:spPr>
        <p:txBody>
          <a:bodyPr wrap="none" lIns="91440" tIns="45720" rIns="91440" bIns="45720">
            <a:spAutoFit/>
          </a:bodyPr>
          <a:lstStyle/>
          <a:p>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Transform</a:t>
            </a:r>
          </a:p>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Religion Crime &amp; Punishment</a:t>
            </a:r>
            <a:endParaRPr lang="en-US" sz="3600" b="0" cap="none"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p:txBody>
      </p:sp>
    </p:spTree>
    <p:extLst>
      <p:ext uri="{BB962C8B-B14F-4D97-AF65-F5344CB8AC3E}">
        <p14:creationId xmlns:p14="http://schemas.microsoft.com/office/powerpoint/2010/main" val="1301949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918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10001" y="318187"/>
            <a:ext cx="10571998" cy="1255488"/>
          </a:xfrm>
        </p:spPr>
        <p:txBody>
          <a:bodyPr>
            <a:scene3d>
              <a:camera prst="orthographicFront"/>
              <a:lightRig rig="soft" dir="t">
                <a:rot lat="0" lon="0" rev="10800000"/>
              </a:lightRig>
            </a:scene3d>
            <a:sp3d>
              <a:bevelT w="27940" h="12700"/>
              <a:contourClr>
                <a:srgbClr val="DDDDDD"/>
              </a:contourClr>
            </a:sp3d>
          </a:bodyPr>
          <a:lstStyle/>
          <a:p>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Quiz</a:t>
            </a:r>
            <a:b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br>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Human rights and social justice</a:t>
            </a:r>
            <a:endParaRPr lang="en-GB" sz="4400" spc="150" dirty="0">
              <a:ln w="11430"/>
              <a:solidFill>
                <a:srgbClr val="F8F8F8"/>
              </a:solidFill>
              <a:effectLst>
                <a:outerShdw blurRad="25400" algn="tl" rotWithShape="0">
                  <a:srgbClr val="000000">
                    <a:alpha val="43000"/>
                  </a:srgbClr>
                </a:outerShdw>
              </a:effectLst>
              <a:latin typeface="Comfortaa" panose="020F0603070000060003" pitchFamily="34" charset="0"/>
            </a:endParaRPr>
          </a:p>
        </p:txBody>
      </p:sp>
      <p:sp>
        <p:nvSpPr>
          <p:cNvPr id="3" name="Content Placeholder 2"/>
          <p:cNvSpPr>
            <a:spLocks noGrp="1"/>
          </p:cNvSpPr>
          <p:nvPr>
            <p:ph idx="1"/>
          </p:nvPr>
        </p:nvSpPr>
        <p:spPr>
          <a:xfrm>
            <a:off x="818712" y="2222287"/>
            <a:ext cx="10879302" cy="4273763"/>
          </a:xfrm>
        </p:spPr>
        <p:txBody>
          <a:bodyPr>
            <a:normAutofit/>
          </a:bodyPr>
          <a:lstStyle/>
          <a:p>
            <a:pPr>
              <a:buClr>
                <a:schemeClr val="accent2">
                  <a:lumMod val="75000"/>
                </a:schemeClr>
              </a:buClr>
              <a:buFont typeface="+mj-lt"/>
              <a:buAutoNum type="arabicPeriod"/>
            </a:pPr>
            <a:r>
              <a:rPr lang="en-GB" sz="2400" dirty="0" smtClean="0">
                <a:latin typeface="Comfortaa" panose="020F0603070000060003" pitchFamily="34" charset="0"/>
              </a:rPr>
              <a:t>What is genocide?</a:t>
            </a:r>
          </a:p>
          <a:p>
            <a:pPr>
              <a:buClr>
                <a:schemeClr val="accent2">
                  <a:lumMod val="75000"/>
                </a:schemeClr>
              </a:buClr>
              <a:buFont typeface="+mj-lt"/>
              <a:buAutoNum type="arabicPeriod"/>
            </a:pPr>
            <a:r>
              <a:rPr lang="en-GB" sz="2400" dirty="0" smtClean="0">
                <a:latin typeface="Comfortaa" panose="020F0603070000060003" pitchFamily="34" charset="0"/>
              </a:rPr>
              <a:t>What is meant by people trafficking?</a:t>
            </a:r>
          </a:p>
          <a:p>
            <a:pPr>
              <a:buClr>
                <a:schemeClr val="accent2">
                  <a:lumMod val="75000"/>
                </a:schemeClr>
              </a:buClr>
              <a:buFont typeface="+mj-lt"/>
              <a:buAutoNum type="arabicPeriod"/>
            </a:pPr>
            <a:r>
              <a:rPr lang="en-GB" sz="2400" dirty="0" smtClean="0">
                <a:latin typeface="Comfortaa" panose="020F0603070000060003" pitchFamily="34" charset="0"/>
              </a:rPr>
              <a:t>Give two examples of prejudice.</a:t>
            </a:r>
          </a:p>
          <a:p>
            <a:pPr>
              <a:buClr>
                <a:schemeClr val="accent2">
                  <a:lumMod val="75000"/>
                </a:schemeClr>
              </a:buClr>
              <a:buFont typeface="+mj-lt"/>
              <a:buAutoNum type="arabicPeriod"/>
            </a:pPr>
            <a:r>
              <a:rPr lang="en-GB" sz="2400" dirty="0" smtClean="0">
                <a:latin typeface="Comfortaa" panose="020F0603070000060003" pitchFamily="34" charset="0"/>
              </a:rPr>
              <a:t>What is meant by social justice?</a:t>
            </a:r>
          </a:p>
          <a:p>
            <a:pPr>
              <a:buClr>
                <a:schemeClr val="accent2">
                  <a:lumMod val="75000"/>
                </a:schemeClr>
              </a:buClr>
              <a:buFont typeface="+mj-lt"/>
              <a:buAutoNum type="arabicPeriod"/>
            </a:pPr>
            <a:r>
              <a:rPr lang="en-GB" sz="2400" dirty="0" smtClean="0">
                <a:latin typeface="Comfortaa" panose="020F0603070000060003" pitchFamily="34" charset="0"/>
              </a:rPr>
              <a:t>Which organisation developed the Declaration of Human Rights?</a:t>
            </a:r>
          </a:p>
          <a:p>
            <a:pPr>
              <a:buClr>
                <a:schemeClr val="accent2">
                  <a:lumMod val="75000"/>
                </a:schemeClr>
              </a:buClr>
              <a:buFont typeface="+mj-lt"/>
              <a:buAutoNum type="arabicPeriod"/>
            </a:pPr>
            <a:r>
              <a:rPr lang="en-GB" sz="2400" dirty="0" smtClean="0">
                <a:latin typeface="Comfortaa" panose="020F0603070000060003" pitchFamily="34" charset="0"/>
              </a:rPr>
              <a:t>What does the Bible say is easier than a rich man entering the Kingdom of God (heaven)?</a:t>
            </a:r>
            <a:endParaRPr lang="en-GB" sz="2400" dirty="0">
              <a:latin typeface="Comfortaa" panose="020F0603070000060003" pitchFamily="34" charset="0"/>
            </a:endParaRPr>
          </a:p>
        </p:txBody>
      </p:sp>
    </p:spTree>
    <p:extLst>
      <p:ext uri="{BB962C8B-B14F-4D97-AF65-F5344CB8AC3E}">
        <p14:creationId xmlns:p14="http://schemas.microsoft.com/office/powerpoint/2010/main" val="206030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Religion, Peace and Conflict</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4, 5 or 12 </a:t>
            </a:r>
            <a:r>
              <a:rPr lang="en-GB" sz="2400" dirty="0"/>
              <a:t>mark question you would like me to answer</a:t>
            </a:r>
            <a:r>
              <a:rPr lang="en-GB" sz="2400" dirty="0" smtClean="0"/>
              <a:t>.</a:t>
            </a:r>
          </a:p>
          <a:p>
            <a:endParaRPr lang="en-GB" sz="2400" dirty="0"/>
          </a:p>
          <a:p>
            <a:r>
              <a:rPr lang="en-GB" sz="2400" dirty="0"/>
              <a:t>I will type up and create a bank of </a:t>
            </a:r>
            <a:r>
              <a:rPr lang="en-GB" sz="2400" dirty="0" smtClean="0"/>
              <a:t>answers to go on the revision website.</a:t>
            </a:r>
            <a:endParaRPr lang="en-GB" sz="2400" dirty="0"/>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u="sng" dirty="0"/>
              <a:t>Interleaving </a:t>
            </a:r>
            <a:r>
              <a:rPr lang="en-GB" u="sng" dirty="0" smtClean="0"/>
              <a:t>Revision - Lesson 3 </a:t>
            </a:r>
            <a:endParaRPr lang="en-GB" u="sng"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4590988"/>
              </p:ext>
            </p:extLst>
          </p:nvPr>
        </p:nvGraphicFramePr>
        <p:xfrm>
          <a:off x="819150" y="2128716"/>
          <a:ext cx="10553700" cy="4644043"/>
        </p:xfrm>
        <a:graphic>
          <a:graphicData uri="http://schemas.openxmlformats.org/drawingml/2006/table">
            <a:tbl>
              <a:tblPr firstRow="1" bandRow="1">
                <a:tableStyleId>{073A0DAA-6AF3-43AB-8588-CEC1D06C72B9}</a:tableStyleId>
              </a:tblPr>
              <a:tblGrid>
                <a:gridCol w="3517900">
                  <a:extLst>
                    <a:ext uri="{9D8B030D-6E8A-4147-A177-3AD203B41FA5}">
                      <a16:colId xmlns="" xmlns:a16="http://schemas.microsoft.com/office/drawing/2014/main" val="3947661111"/>
                    </a:ext>
                  </a:extLst>
                </a:gridCol>
                <a:gridCol w="3517900">
                  <a:extLst>
                    <a:ext uri="{9D8B030D-6E8A-4147-A177-3AD203B41FA5}">
                      <a16:colId xmlns="" xmlns:a16="http://schemas.microsoft.com/office/drawing/2014/main" val="3925755802"/>
                    </a:ext>
                  </a:extLst>
                </a:gridCol>
                <a:gridCol w="3517900">
                  <a:extLst>
                    <a:ext uri="{9D8B030D-6E8A-4147-A177-3AD203B41FA5}">
                      <a16:colId xmlns="" xmlns:a16="http://schemas.microsoft.com/office/drawing/2014/main" val="2634118216"/>
                    </a:ext>
                  </a:extLst>
                </a:gridCol>
              </a:tblGrid>
              <a:tr h="446595">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 xmlns:a16="http://schemas.microsoft.com/office/drawing/2014/main" val="13931939"/>
                  </a:ext>
                </a:extLst>
              </a:tr>
              <a:tr h="640080">
                <a:tc>
                  <a:txBody>
                    <a:bodyPr/>
                    <a:lstStyle/>
                    <a:p>
                      <a:r>
                        <a:rPr lang="en-GB" baseline="0" dirty="0" smtClean="0"/>
                        <a:t>10 </a:t>
                      </a:r>
                      <a:r>
                        <a:rPr lang="en-GB" dirty="0"/>
                        <a:t>minutes </a:t>
                      </a:r>
                    </a:p>
                    <a:p>
                      <a:endParaRPr lang="en-GB" dirty="0"/>
                    </a:p>
                  </a:txBody>
                  <a:tcPr/>
                </a:tc>
                <a:tc>
                  <a:txBody>
                    <a:bodyPr/>
                    <a:lstStyle/>
                    <a:p>
                      <a:r>
                        <a:rPr lang="en-GB" dirty="0"/>
                        <a:t>Answering exam </a:t>
                      </a:r>
                      <a:r>
                        <a:rPr lang="en-GB" dirty="0" smtClean="0"/>
                        <a:t>questions (set for HW)/RT on mini mock</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Relationships and Families</a:t>
                      </a:r>
                      <a:endParaRPr lang="en-GB" b="1" i="1" dirty="0">
                        <a:solidFill>
                          <a:schemeClr val="bg1"/>
                        </a:solidFill>
                      </a:endParaRPr>
                    </a:p>
                  </a:txBody>
                  <a:tcPr>
                    <a:solidFill>
                      <a:srgbClr val="84CFF0"/>
                    </a:solidFill>
                  </a:tcPr>
                </a:tc>
                <a:extLst>
                  <a:ext uri="{0D108BD9-81ED-4DB2-BD59-A6C34878D82A}">
                    <a16:rowId xmlns="" xmlns:a16="http://schemas.microsoft.com/office/drawing/2014/main" val="1273402516"/>
                  </a:ext>
                </a:extLst>
              </a:tr>
              <a:tr h="615500">
                <a:tc>
                  <a:txBody>
                    <a:bodyPr/>
                    <a:lstStyle/>
                    <a:p>
                      <a:r>
                        <a:rPr lang="en-GB" dirty="0" smtClean="0"/>
                        <a:t>5 </a:t>
                      </a:r>
                      <a:r>
                        <a:rPr lang="en-GB" dirty="0"/>
                        <a:t>minutes</a:t>
                      </a:r>
                    </a:p>
                  </a:txBody>
                  <a:tcPr/>
                </a:tc>
                <a:tc>
                  <a:txBody>
                    <a:bodyPr/>
                    <a:lstStyle/>
                    <a:p>
                      <a:r>
                        <a:rPr lang="en-GB" dirty="0"/>
                        <a:t>Marking last</a:t>
                      </a:r>
                      <a:r>
                        <a:rPr lang="en-GB" baseline="0" dirty="0"/>
                        <a:t> lesson’s </a:t>
                      </a:r>
                      <a:r>
                        <a:rPr lang="en-GB" baseline="0" dirty="0" smtClean="0"/>
                        <a:t>questions</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Human Rights and Social Justice</a:t>
                      </a:r>
                      <a:endParaRPr lang="en-GB" b="1" i="1" dirty="0">
                        <a:solidFill>
                          <a:schemeClr val="bg1"/>
                        </a:solidFill>
                      </a:endParaRPr>
                    </a:p>
                  </a:txBody>
                  <a:tcPr>
                    <a:solidFill>
                      <a:srgbClr val="92D050"/>
                    </a:solidFill>
                  </a:tcPr>
                </a:tc>
                <a:extLst>
                  <a:ext uri="{0D108BD9-81ED-4DB2-BD59-A6C34878D82A}">
                    <a16:rowId xmlns="" xmlns:a16="http://schemas.microsoft.com/office/drawing/2014/main"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Religion, Crime and Punishment</a:t>
                      </a:r>
                      <a:endParaRPr lang="en-GB" b="1" i="1" dirty="0"/>
                    </a:p>
                  </a:txBody>
                  <a:tcPr>
                    <a:solidFill>
                      <a:srgbClr val="E789E0"/>
                    </a:solidFill>
                  </a:tcPr>
                </a:tc>
                <a:extLst>
                  <a:ext uri="{0D108BD9-81ED-4DB2-BD59-A6C34878D82A}">
                    <a16:rowId xmlns="" xmlns:a16="http://schemas.microsoft.com/office/drawing/2014/main" val="3066001254"/>
                  </a:ext>
                </a:extLst>
              </a:tr>
              <a:tr h="640080">
                <a:tc>
                  <a:txBody>
                    <a:bodyPr/>
                    <a:lstStyle/>
                    <a:p>
                      <a:r>
                        <a:rPr lang="en-GB" dirty="0" smtClean="0"/>
                        <a:t>15 </a:t>
                      </a:r>
                      <a:r>
                        <a:rPr lang="en-GB" dirty="0"/>
                        <a:t>minutes</a:t>
                      </a:r>
                    </a:p>
                  </a:txBody>
                  <a:tcPr/>
                </a:tc>
                <a:tc>
                  <a:txBody>
                    <a:bodyPr/>
                    <a:lstStyle/>
                    <a:p>
                      <a:r>
                        <a:rPr lang="en-GB" dirty="0"/>
                        <a:t>Transform Content</a:t>
                      </a:r>
                    </a:p>
                    <a:p>
                      <a:endParaRPr lang="en-GB" dirty="0"/>
                    </a:p>
                  </a:txBody>
                  <a:tcPr/>
                </a:tc>
                <a:tc>
                  <a:txBody>
                    <a:bodyPr/>
                    <a:lstStyle/>
                    <a:p>
                      <a:r>
                        <a:rPr lang="en-GB" b="1" i="1" dirty="0" smtClean="0"/>
                        <a:t>Religion, Crime and Punishment</a:t>
                      </a:r>
                      <a:endParaRPr lang="en-GB" b="1" i="1" dirty="0"/>
                    </a:p>
                  </a:txBody>
                  <a:tcPr>
                    <a:solidFill>
                      <a:srgbClr val="E789E0"/>
                    </a:solidFill>
                  </a:tcPr>
                </a:tc>
                <a:extLst>
                  <a:ext uri="{0D108BD9-81ED-4DB2-BD59-A6C34878D82A}">
                    <a16:rowId xmlns="" xmlns:a16="http://schemas.microsoft.com/office/drawing/2014/main" val="248921533"/>
                  </a:ext>
                </a:extLst>
              </a:tr>
              <a:tr h="722728">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Human Rights and Social Justice</a:t>
                      </a:r>
                      <a:endParaRPr lang="en-GB" b="1" i="1" dirty="0">
                        <a:solidFill>
                          <a:schemeClr val="bg1"/>
                        </a:solidFill>
                      </a:endParaRPr>
                    </a:p>
                  </a:txBody>
                  <a:tcPr>
                    <a:solidFill>
                      <a:srgbClr val="92D050"/>
                    </a:solidFill>
                  </a:tcPr>
                </a:tc>
                <a:extLst>
                  <a:ext uri="{0D108BD9-81ED-4DB2-BD59-A6C34878D82A}">
                    <a16:rowId xmlns="" xmlns:a16="http://schemas.microsoft.com/office/drawing/2014/main"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Peace and Conflict</a:t>
                      </a:r>
                      <a:endParaRPr lang="en-GB" b="1" i="1" dirty="0">
                        <a:solidFill>
                          <a:schemeClr val="bg1"/>
                        </a:solidFill>
                      </a:endParaRPr>
                    </a:p>
                  </a:txBody>
                  <a:tcPr>
                    <a:solidFill>
                      <a:srgbClr val="BD92DE"/>
                    </a:solidFill>
                  </a:tcPr>
                </a:tc>
                <a:extLst>
                  <a:ext uri="{0D108BD9-81ED-4DB2-BD59-A6C34878D82A}">
                    <a16:rowId xmlns="" xmlns:a16="http://schemas.microsoft.com/office/drawing/2014/main"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76097"/>
          </a:xfrm>
          <a:prstGeom prst="rect">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99641" y="278773"/>
            <a:ext cx="10571998" cy="1318550"/>
          </a:xfrm>
        </p:spPr>
        <p:txBody>
          <a:bodyPr/>
          <a:lstStyle/>
          <a:p>
            <a:r>
              <a:rPr lang="en-GB" dirty="0" smtClean="0">
                <a:solidFill>
                  <a:schemeClr val="tx1"/>
                </a:solidFill>
                <a:latin typeface="Comfortaa" panose="020F0603070000060003" pitchFamily="34" charset="0"/>
              </a:rPr>
              <a:t>RS homework due Tuesday 5</a:t>
            </a:r>
            <a:r>
              <a:rPr lang="en-GB" baseline="30000" dirty="0" smtClean="0">
                <a:solidFill>
                  <a:schemeClr val="tx1"/>
                </a:solidFill>
                <a:latin typeface="Comfortaa" panose="020F0603070000060003" pitchFamily="34" charset="0"/>
              </a:rPr>
              <a:t>th</a:t>
            </a:r>
            <a:r>
              <a:rPr lang="en-GB" dirty="0" smtClean="0">
                <a:solidFill>
                  <a:schemeClr val="tx1"/>
                </a:solidFill>
                <a:latin typeface="Comfortaa" panose="020F0603070000060003" pitchFamily="34" charset="0"/>
              </a:rPr>
              <a:t> March</a:t>
            </a:r>
            <a:br>
              <a:rPr lang="en-GB" dirty="0" smtClean="0">
                <a:solidFill>
                  <a:schemeClr val="tx1"/>
                </a:solidFill>
                <a:latin typeface="Comfortaa" panose="020F0603070000060003" pitchFamily="34" charset="0"/>
              </a:rPr>
            </a:br>
            <a:r>
              <a:rPr lang="en-GB" dirty="0" smtClean="0">
                <a:solidFill>
                  <a:schemeClr val="tx1"/>
                </a:solidFill>
                <a:latin typeface="Comfortaa" panose="020F0603070000060003" pitchFamily="34" charset="0"/>
              </a:rPr>
              <a:t>Exam practice- Relationships &amp; Families</a:t>
            </a:r>
            <a:endParaRPr lang="en-GB" dirty="0">
              <a:solidFill>
                <a:schemeClr val="tx1"/>
              </a:solidFill>
              <a:latin typeface="Comfortaa" panose="020F0603070000060003" pitchFamily="34" charset="0"/>
            </a:endParaRPr>
          </a:p>
        </p:txBody>
      </p:sp>
      <p:sp>
        <p:nvSpPr>
          <p:cNvPr id="3" name="Content Placeholder 2"/>
          <p:cNvSpPr>
            <a:spLocks noGrp="1"/>
          </p:cNvSpPr>
          <p:nvPr>
            <p:ph idx="1"/>
          </p:nvPr>
        </p:nvSpPr>
        <p:spPr>
          <a:xfrm>
            <a:off x="283779" y="2222287"/>
            <a:ext cx="11745311" cy="4635713"/>
          </a:xfrm>
        </p:spPr>
        <p:txBody>
          <a:bodyPr>
            <a:normAutofit fontScale="62500" lnSpcReduction="20000"/>
          </a:bodyPr>
          <a:lstStyle/>
          <a:p>
            <a:pPr marL="0" indent="0">
              <a:buClr>
                <a:srgbClr val="E789E0"/>
              </a:buClr>
              <a:buNone/>
            </a:pPr>
            <a:r>
              <a:rPr lang="en-GB" sz="2800" dirty="0" smtClean="0"/>
              <a:t>1. Which </a:t>
            </a:r>
            <a:r>
              <a:rPr lang="en-GB" sz="2800" dirty="0"/>
              <a:t>of the following means </a:t>
            </a:r>
            <a:r>
              <a:rPr lang="en-GB" sz="2800" dirty="0" smtClean="0"/>
              <a:t>where </a:t>
            </a:r>
            <a:r>
              <a:rPr lang="en-GB" sz="2800" dirty="0"/>
              <a:t>a couple live together without being married/in civil partnership?</a:t>
            </a:r>
          </a:p>
          <a:p>
            <a:pPr marL="0" indent="0">
              <a:buClr>
                <a:srgbClr val="E789E0"/>
              </a:buClr>
              <a:buNone/>
            </a:pPr>
            <a:r>
              <a:rPr lang="en-GB" sz="2800" dirty="0"/>
              <a:t>A] </a:t>
            </a:r>
            <a:r>
              <a:rPr lang="en-GB" sz="2800" dirty="0" smtClean="0"/>
              <a:t>Commitment,  </a:t>
            </a:r>
            <a:r>
              <a:rPr lang="en-GB" sz="2800" dirty="0"/>
              <a:t>B] </a:t>
            </a:r>
            <a:r>
              <a:rPr lang="en-GB" sz="2800" dirty="0" smtClean="0"/>
              <a:t>Cohabitation,  </a:t>
            </a:r>
            <a:r>
              <a:rPr lang="en-GB" sz="2800" dirty="0"/>
              <a:t>C]  </a:t>
            </a:r>
            <a:r>
              <a:rPr lang="en-GB" sz="2800" dirty="0" smtClean="0"/>
              <a:t>Celibacy</a:t>
            </a:r>
            <a:r>
              <a:rPr lang="en-GB" sz="2800" dirty="0"/>
              <a:t>,  D] </a:t>
            </a:r>
            <a:r>
              <a:rPr lang="en-GB" sz="2800" dirty="0" smtClean="0"/>
              <a:t>Annulment</a:t>
            </a:r>
            <a:endParaRPr lang="en-GB" sz="2800" dirty="0"/>
          </a:p>
          <a:p>
            <a:pPr marL="0" indent="0">
              <a:buClr>
                <a:srgbClr val="C00000"/>
              </a:buClr>
              <a:buNone/>
            </a:pPr>
            <a:r>
              <a:rPr lang="en-GB" sz="2800" dirty="0"/>
              <a:t>																		(1 Mark)</a:t>
            </a:r>
          </a:p>
          <a:p>
            <a:pPr marL="0" indent="0">
              <a:buClr>
                <a:srgbClr val="E789E0"/>
              </a:buClr>
              <a:buNone/>
            </a:pPr>
            <a:r>
              <a:rPr lang="en-GB" sz="2800" dirty="0" smtClean="0"/>
              <a:t>2. Give </a:t>
            </a:r>
            <a:r>
              <a:rPr lang="en-GB" sz="2800" dirty="0"/>
              <a:t>two religious beliefs about the role of families </a:t>
            </a:r>
          </a:p>
          <a:p>
            <a:pPr marL="0" indent="0">
              <a:buClr>
                <a:srgbClr val="E789E0"/>
              </a:buClr>
              <a:buNone/>
            </a:pPr>
            <a:r>
              <a:rPr lang="en-GB" sz="2800" dirty="0"/>
              <a:t>																		(2 marks)</a:t>
            </a:r>
          </a:p>
          <a:p>
            <a:pPr marL="0" indent="0">
              <a:buClr>
                <a:srgbClr val="E789E0"/>
              </a:buClr>
              <a:buNone/>
            </a:pPr>
            <a:r>
              <a:rPr lang="en-GB" sz="2800" dirty="0" smtClean="0"/>
              <a:t>3. Explain two contrasting beliefs in contemporary British society about same sex marriage.</a:t>
            </a:r>
          </a:p>
          <a:p>
            <a:pPr marL="0" indent="0">
              <a:buClr>
                <a:srgbClr val="E789E0"/>
              </a:buClr>
              <a:buNone/>
            </a:pPr>
            <a:r>
              <a:rPr lang="en-GB" sz="2800" dirty="0" smtClean="0"/>
              <a:t>In your answer you should refer to the main religious tradition in Great Britain and one or more other religious traditions.</a:t>
            </a:r>
          </a:p>
          <a:p>
            <a:pPr marL="0" indent="0">
              <a:buClr>
                <a:srgbClr val="E789E0"/>
              </a:buClr>
              <a:buNone/>
            </a:pPr>
            <a:r>
              <a:rPr lang="en-GB" sz="2800" dirty="0"/>
              <a:t>	</a:t>
            </a:r>
            <a:r>
              <a:rPr lang="en-GB" sz="2800" dirty="0" smtClean="0"/>
              <a:t> 																	(4 marks)</a:t>
            </a:r>
          </a:p>
          <a:p>
            <a:pPr>
              <a:buClr>
                <a:srgbClr val="E789E0"/>
              </a:buClr>
              <a:buFont typeface="+mj-lt"/>
              <a:buAutoNum type="arabicPeriod"/>
            </a:pPr>
            <a:endParaRPr lang="en-GB" sz="900" dirty="0" smtClean="0"/>
          </a:p>
          <a:p>
            <a:pPr marL="0" indent="0">
              <a:buClr>
                <a:srgbClr val="E789E0"/>
              </a:buClr>
              <a:buNone/>
            </a:pPr>
            <a:r>
              <a:rPr lang="en-GB" sz="2800" dirty="0" smtClean="0"/>
              <a:t>4</a:t>
            </a:r>
            <a:r>
              <a:rPr lang="en-GB" sz="2800" dirty="0"/>
              <a:t>. Explain two religious beliefs about the role of parents in a religious </a:t>
            </a:r>
            <a:r>
              <a:rPr lang="en-GB" sz="2800" dirty="0" smtClean="0"/>
              <a:t>family. Refer </a:t>
            </a:r>
            <a:r>
              <a:rPr lang="en-GB" sz="2800" dirty="0"/>
              <a:t>to sacred writings or another source of religious belief and teaching in </a:t>
            </a:r>
            <a:r>
              <a:rPr lang="en-GB" sz="2800" dirty="0" smtClean="0"/>
              <a:t>your answer.</a:t>
            </a:r>
          </a:p>
          <a:p>
            <a:pPr marL="0" indent="0">
              <a:buClr>
                <a:srgbClr val="E789E0"/>
              </a:buClr>
              <a:buNone/>
            </a:pPr>
            <a:r>
              <a:rPr lang="en-GB" sz="2800" dirty="0" smtClean="0"/>
              <a:t>																		(5 </a:t>
            </a:r>
            <a:r>
              <a:rPr lang="en-GB" sz="2800" dirty="0"/>
              <a:t>marks)</a:t>
            </a:r>
          </a:p>
          <a:p>
            <a:pPr marL="0" indent="0">
              <a:buClr>
                <a:srgbClr val="E789E0"/>
              </a:buClr>
              <a:buNone/>
            </a:pPr>
            <a:endParaRPr lang="en-GB" sz="2800" dirty="0" smtClean="0"/>
          </a:p>
        </p:txBody>
      </p:sp>
      <p:sp>
        <p:nvSpPr>
          <p:cNvPr id="5" name="Rounded Rectangle 4"/>
          <p:cNvSpPr/>
          <p:nvPr/>
        </p:nvSpPr>
        <p:spPr>
          <a:xfrm>
            <a:off x="2727702" y="2665708"/>
            <a:ext cx="7067227" cy="30996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Because your exam practice is being set as a HW task this week, spend the time we would have spent in the lesson reflecting on your feedback from the Peace and Conflict mini mock:</a:t>
            </a:r>
          </a:p>
          <a:p>
            <a:pPr algn="ctr"/>
            <a:endParaRPr lang="en-GB" dirty="0" smtClean="0">
              <a:solidFill>
                <a:schemeClr val="bg1"/>
              </a:solidFill>
            </a:endParaRPr>
          </a:p>
          <a:p>
            <a:pPr marL="342900" indent="-342900" algn="ctr">
              <a:buAutoNum type="arabicParenR"/>
            </a:pPr>
            <a:r>
              <a:rPr lang="en-GB" dirty="0" smtClean="0">
                <a:solidFill>
                  <a:schemeClr val="bg1"/>
                </a:solidFill>
              </a:rPr>
              <a:t>Tracker sheet (countdown to exams tracker)</a:t>
            </a:r>
          </a:p>
          <a:p>
            <a:pPr marL="342900" indent="-342900" algn="ctr">
              <a:buAutoNum type="arabicParenR"/>
            </a:pPr>
            <a:endParaRPr lang="en-GB" dirty="0" smtClean="0">
              <a:solidFill>
                <a:schemeClr val="bg1"/>
              </a:solidFill>
            </a:endParaRPr>
          </a:p>
          <a:p>
            <a:pPr marL="342900" indent="-342900" algn="ctr">
              <a:buAutoNum type="arabicParenR"/>
            </a:pPr>
            <a:r>
              <a:rPr lang="en-GB" dirty="0" smtClean="0">
                <a:solidFill>
                  <a:schemeClr val="bg1"/>
                </a:solidFill>
              </a:rPr>
              <a:t>Action SPACE codes in your book in green pen.</a:t>
            </a:r>
            <a:endParaRPr lang="en-GB" dirty="0">
              <a:solidFill>
                <a:schemeClr val="bg1"/>
              </a:solidFill>
            </a:endParaRPr>
          </a:p>
        </p:txBody>
      </p:sp>
      <p:pic>
        <p:nvPicPr>
          <p:cNvPr id="6" name="Picture 5"/>
          <p:cNvPicPr>
            <a:picLocks noChangeAspect="1"/>
          </p:cNvPicPr>
          <p:nvPr/>
        </p:nvPicPr>
        <p:blipFill>
          <a:blip r:embed="rId3"/>
          <a:stretch>
            <a:fillRect/>
          </a:stretch>
        </p:blipFill>
        <p:spPr>
          <a:xfrm>
            <a:off x="9507158" y="4215538"/>
            <a:ext cx="1571405" cy="1147185"/>
          </a:xfrm>
          <a:prstGeom prst="rect">
            <a:avLst/>
          </a:prstGeom>
        </p:spPr>
      </p:pic>
    </p:spTree>
    <p:extLst>
      <p:ext uri="{BB962C8B-B14F-4D97-AF65-F5344CB8AC3E}">
        <p14:creationId xmlns:p14="http://schemas.microsoft.com/office/powerpoint/2010/main" val="114427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a:t>
            </a:r>
            <a:r>
              <a:rPr lang="en-GB" dirty="0" smtClean="0"/>
              <a:t>last week’s answers</a:t>
            </a:r>
            <a:endParaRPr lang="en-GB" dirty="0"/>
          </a:p>
        </p:txBody>
      </p:sp>
      <p:sp>
        <p:nvSpPr>
          <p:cNvPr id="3" name="Content Placeholder 2"/>
          <p:cNvSpPr>
            <a:spLocks noGrp="1"/>
          </p:cNvSpPr>
          <p:nvPr>
            <p:ph idx="1"/>
          </p:nvPr>
        </p:nvSpPr>
        <p:spPr>
          <a:xfrm>
            <a:off x="251154" y="2412124"/>
            <a:ext cx="6496487" cy="3973178"/>
          </a:xfrm>
        </p:spPr>
        <p:txBody>
          <a:bodyPr>
            <a:normAutofit/>
          </a:bodyPr>
          <a:lstStyle/>
          <a:p>
            <a:pPr marL="0" indent="0">
              <a:buNone/>
            </a:pPr>
            <a:r>
              <a:rPr lang="en-GB" sz="2400" dirty="0" smtClean="0"/>
              <a:t>Read your partner’s two answers from last lesson. </a:t>
            </a:r>
          </a:p>
          <a:p>
            <a:pPr marL="0" indent="0">
              <a:buNone/>
            </a:pPr>
            <a:endParaRPr lang="en-GB" sz="2400" dirty="0"/>
          </a:p>
          <a:p>
            <a:pPr marL="0" indent="0">
              <a:buNone/>
            </a:pPr>
            <a:r>
              <a:rPr lang="en-GB" sz="2400" dirty="0" smtClean="0"/>
              <a:t>Then use the mark scheme from page 6 of the textbook to give each answer </a:t>
            </a:r>
            <a:r>
              <a:rPr lang="en-GB" sz="2400" u="sng" dirty="0" smtClean="0"/>
              <a:t>a mark and a justification for your marking.</a:t>
            </a:r>
          </a:p>
          <a:p>
            <a:pPr marL="0" indent="0">
              <a:buNone/>
            </a:pPr>
            <a:endParaRPr lang="en-GB" sz="2400" dirty="0"/>
          </a:p>
          <a:p>
            <a:pPr marL="0" indent="0">
              <a:buNone/>
            </a:pPr>
            <a:r>
              <a:rPr lang="en-GB" sz="2400" dirty="0" smtClean="0"/>
              <a:t>Don’t forget to use green pen.</a:t>
            </a:r>
          </a:p>
          <a:p>
            <a:pPr marL="0" indent="0">
              <a:buNone/>
            </a:pPr>
            <a:endParaRPr lang="en-GB" sz="2400" dirty="0"/>
          </a:p>
        </p:txBody>
      </p:sp>
      <p:pic>
        <p:nvPicPr>
          <p:cNvPr id="4" name="Picture 3"/>
          <p:cNvPicPr>
            <a:picLocks noChangeAspect="1"/>
          </p:cNvPicPr>
          <p:nvPr/>
        </p:nvPicPr>
        <p:blipFill>
          <a:blip r:embed="rId3"/>
          <a:stretch>
            <a:fillRect/>
          </a:stretch>
        </p:blipFill>
        <p:spPr>
          <a:xfrm>
            <a:off x="9507159" y="653071"/>
            <a:ext cx="1571405" cy="1147185"/>
          </a:xfrm>
          <a:prstGeom prst="rect">
            <a:avLst/>
          </a:prstGeom>
        </p:spPr>
      </p:pic>
      <p:sp>
        <p:nvSpPr>
          <p:cNvPr id="7" name="Rounded Rectangle 6"/>
          <p:cNvSpPr/>
          <p:nvPr/>
        </p:nvSpPr>
        <p:spPr>
          <a:xfrm>
            <a:off x="7101762" y="2138766"/>
            <a:ext cx="4893926" cy="4231037"/>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Clr>
                <a:srgbClr val="C00000"/>
              </a:buClr>
              <a:buFont typeface="+mj-lt"/>
              <a:buAutoNum type="arabicPeriod"/>
            </a:pPr>
            <a:r>
              <a:rPr lang="en-US" sz="2000" dirty="0">
                <a:solidFill>
                  <a:schemeClr val="bg1"/>
                </a:solidFill>
              </a:rPr>
              <a:t>Explain two contrasting religious beliefs about nuclear weapons. In your answer, you must refer to one or more religious traditions. (4 marks)</a:t>
            </a:r>
          </a:p>
          <a:p>
            <a:pPr marL="514350" indent="-514350">
              <a:buClr>
                <a:srgbClr val="C00000"/>
              </a:buClr>
              <a:buFont typeface="+mj-lt"/>
              <a:buAutoNum type="arabicPeriod"/>
            </a:pPr>
            <a:endParaRPr lang="en-GB" sz="800" dirty="0">
              <a:solidFill>
                <a:schemeClr val="bg1"/>
              </a:solidFill>
            </a:endParaRPr>
          </a:p>
          <a:p>
            <a:pPr marL="514350" indent="-514350">
              <a:buClr>
                <a:srgbClr val="C00000"/>
              </a:buClr>
              <a:buFont typeface="+mj-lt"/>
              <a:buAutoNum type="arabicPeriod" startAt="2"/>
            </a:pPr>
            <a:endParaRPr lang="en-US" sz="2000" dirty="0" smtClean="0">
              <a:solidFill>
                <a:schemeClr val="bg1"/>
              </a:solidFill>
            </a:endParaRPr>
          </a:p>
          <a:p>
            <a:pPr marL="514350" indent="-514350">
              <a:buClr>
                <a:srgbClr val="C00000"/>
              </a:buClr>
              <a:buFont typeface="+mj-lt"/>
              <a:buAutoNum type="arabicPeriod" startAt="2"/>
            </a:pPr>
            <a:r>
              <a:rPr lang="en-US" sz="2000" dirty="0" smtClean="0">
                <a:solidFill>
                  <a:schemeClr val="bg1"/>
                </a:solidFill>
              </a:rPr>
              <a:t>Explain </a:t>
            </a:r>
            <a:r>
              <a:rPr lang="en-US" sz="2000" dirty="0">
                <a:solidFill>
                  <a:schemeClr val="bg1"/>
                </a:solidFill>
              </a:rPr>
              <a:t>two religious beliefs about justice. Refer to sacred writings or another source of religious belief and teaching in your answer.</a:t>
            </a:r>
            <a:r>
              <a:rPr lang="en-GB" sz="2000" dirty="0">
                <a:solidFill>
                  <a:schemeClr val="bg1"/>
                </a:solidFill>
              </a:rPr>
              <a:t> (5 marks) </a:t>
            </a:r>
          </a:p>
        </p:txBody>
      </p:sp>
    </p:spTree>
    <p:extLst>
      <p:ext uri="{BB962C8B-B14F-4D97-AF65-F5344CB8AC3E}">
        <p14:creationId xmlns:p14="http://schemas.microsoft.com/office/powerpoint/2010/main" val="147545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609600" y="-277172"/>
            <a:ext cx="10972800" cy="1143000"/>
          </a:xfrm>
        </p:spPr>
        <p:txBody>
          <a:bodyPr/>
          <a:lstStyle/>
          <a:p>
            <a:pPr eaLnBrk="1" hangingPunct="1"/>
            <a:r>
              <a:rPr lang="en-GB" altLang="en-US" dirty="0" smtClean="0">
                <a:latin typeface="Comfortaa" panose="020F0603070000060003" pitchFamily="34" charset="0"/>
              </a:rPr>
              <a:t>Review: Crime &amp; Punishment</a:t>
            </a:r>
          </a:p>
        </p:txBody>
      </p:sp>
      <p:sp>
        <p:nvSpPr>
          <p:cNvPr id="3075" name="Rectangle 6"/>
          <p:cNvSpPr>
            <a:spLocks noGrp="1" noChangeArrowheads="1"/>
          </p:cNvSpPr>
          <p:nvPr>
            <p:ph sz="quarter" idx="1"/>
          </p:nvPr>
        </p:nvSpPr>
        <p:spPr>
          <a:xfrm>
            <a:off x="315310" y="953813"/>
            <a:ext cx="5692887" cy="2766849"/>
          </a:xfrm>
          <a:solidFill>
            <a:srgbClr val="FF99FF"/>
          </a:solidFill>
          <a:ln w="76200">
            <a:solidFill>
              <a:srgbClr val="D60093"/>
            </a:solid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buClr>
                <a:srgbClr val="FF0066"/>
              </a:buClr>
              <a:buFontTx/>
              <a:buNone/>
            </a:pPr>
            <a:r>
              <a:rPr lang="en-GB" altLang="en-US" sz="2800" b="1" u="sng" dirty="0" smtClean="0">
                <a:solidFill>
                  <a:schemeClr val="bg1">
                    <a:lumMod val="95000"/>
                    <a:lumOff val="5000"/>
                  </a:schemeClr>
                </a:solidFill>
                <a:latin typeface="Comfortaa" panose="020F0603070000060003" pitchFamily="34" charset="0"/>
              </a:rPr>
              <a:t>Punishment</a:t>
            </a:r>
          </a:p>
          <a:p>
            <a:pPr>
              <a:buClr>
                <a:srgbClr val="FF0066"/>
              </a:buClr>
            </a:pPr>
            <a:r>
              <a:rPr lang="en-GB" dirty="0" smtClean="0">
                <a:solidFill>
                  <a:schemeClr val="bg1">
                    <a:lumMod val="95000"/>
                    <a:lumOff val="5000"/>
                  </a:schemeClr>
                </a:solidFill>
                <a:latin typeface="Comfortaa" panose="020F0603070000060003" pitchFamily="34" charset="0"/>
              </a:rPr>
              <a:t>British punishments include prison, fines and community service.</a:t>
            </a:r>
          </a:p>
          <a:p>
            <a:pPr>
              <a:buClr>
                <a:srgbClr val="FF0066"/>
              </a:buClr>
            </a:pPr>
            <a:r>
              <a:rPr lang="en-GB" dirty="0" smtClean="0">
                <a:solidFill>
                  <a:schemeClr val="bg1">
                    <a:lumMod val="95000"/>
                    <a:lumOff val="5000"/>
                  </a:schemeClr>
                </a:solidFill>
                <a:latin typeface="Comfortaa" panose="020F0603070000060003" pitchFamily="34" charset="0"/>
              </a:rPr>
              <a:t>Punishment serves different purposes. These purposes are called aims. </a:t>
            </a:r>
            <a:r>
              <a:rPr lang="en-GB" u="sng" dirty="0" smtClean="0">
                <a:solidFill>
                  <a:schemeClr val="bg1">
                    <a:lumMod val="95000"/>
                    <a:lumOff val="5000"/>
                  </a:schemeClr>
                </a:solidFill>
                <a:latin typeface="Comfortaa" panose="020F0603070000060003" pitchFamily="34" charset="0"/>
              </a:rPr>
              <a:t>Aims</a:t>
            </a:r>
            <a:r>
              <a:rPr lang="en-GB" dirty="0" smtClean="0">
                <a:solidFill>
                  <a:schemeClr val="bg1">
                    <a:lumMod val="95000"/>
                    <a:lumOff val="5000"/>
                  </a:schemeClr>
                </a:solidFill>
                <a:latin typeface="Comfortaa" panose="020F0603070000060003" pitchFamily="34" charset="0"/>
              </a:rPr>
              <a:t> of punishments are different to </a:t>
            </a:r>
            <a:r>
              <a:rPr lang="en-GB" u="sng" dirty="0" smtClean="0">
                <a:solidFill>
                  <a:schemeClr val="bg1">
                    <a:lumMod val="95000"/>
                    <a:lumOff val="5000"/>
                  </a:schemeClr>
                </a:solidFill>
                <a:latin typeface="Comfortaa" panose="020F0603070000060003" pitchFamily="34" charset="0"/>
              </a:rPr>
              <a:t>types</a:t>
            </a:r>
            <a:r>
              <a:rPr lang="en-GB" dirty="0" smtClean="0">
                <a:solidFill>
                  <a:schemeClr val="bg1">
                    <a:lumMod val="95000"/>
                    <a:lumOff val="5000"/>
                  </a:schemeClr>
                </a:solidFill>
                <a:latin typeface="Comfortaa" panose="020F0603070000060003" pitchFamily="34" charset="0"/>
              </a:rPr>
              <a:t> of punishment!</a:t>
            </a:r>
            <a:endParaRPr lang="en-GB" dirty="0">
              <a:solidFill>
                <a:schemeClr val="bg1">
                  <a:lumMod val="95000"/>
                  <a:lumOff val="5000"/>
                </a:schemeClr>
              </a:solidFill>
              <a:latin typeface="Comfortaa" panose="020F0603070000060003" pitchFamily="34" charset="0"/>
            </a:endParaRPr>
          </a:p>
          <a:p>
            <a:pPr>
              <a:buClr>
                <a:srgbClr val="FF0066"/>
              </a:buClr>
            </a:pPr>
            <a:endParaRPr lang="en-GB" dirty="0">
              <a:solidFill>
                <a:schemeClr val="bg1">
                  <a:lumMod val="95000"/>
                  <a:lumOff val="5000"/>
                </a:schemeClr>
              </a:solidFill>
              <a:latin typeface="Comic Sans MS" panose="030F0702030302020204" pitchFamily="66" charset="0"/>
            </a:endParaRPr>
          </a:p>
        </p:txBody>
      </p:sp>
      <p:sp>
        <p:nvSpPr>
          <p:cNvPr id="3076" name="Rectangle 7"/>
          <p:cNvSpPr>
            <a:spLocks noGrp="1" noChangeArrowheads="1"/>
          </p:cNvSpPr>
          <p:nvPr>
            <p:ph sz="quarter" idx="2"/>
          </p:nvPr>
        </p:nvSpPr>
        <p:spPr>
          <a:xfrm>
            <a:off x="6150303" y="961696"/>
            <a:ext cx="5754555" cy="2743201"/>
          </a:xfrm>
          <a:solidFill>
            <a:srgbClr val="FF99FF"/>
          </a:solidFill>
          <a:ln w="76200">
            <a:solidFill>
              <a:srgbClr val="D60093"/>
            </a:solidFill>
            <a:headEnd/>
            <a:tailEnd/>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buClr>
                <a:srgbClr val="FF0066"/>
              </a:buClr>
              <a:buFontTx/>
              <a:buNone/>
            </a:pPr>
            <a:r>
              <a:rPr lang="en-GB" altLang="en-US" sz="2800" b="1" u="sng" dirty="0" smtClean="0">
                <a:solidFill>
                  <a:schemeClr val="bg1">
                    <a:lumMod val="95000"/>
                    <a:lumOff val="5000"/>
                  </a:schemeClr>
                </a:solidFill>
                <a:latin typeface="Comfortaa" panose="020F0603070000060003" pitchFamily="34" charset="0"/>
              </a:rPr>
              <a:t>Retribution</a:t>
            </a:r>
          </a:p>
          <a:p>
            <a:pPr>
              <a:buClr>
                <a:srgbClr val="FF0066"/>
              </a:buClr>
            </a:pPr>
            <a:r>
              <a:rPr lang="en-GB" dirty="0" smtClean="0">
                <a:solidFill>
                  <a:schemeClr val="bg1">
                    <a:lumMod val="95000"/>
                    <a:lumOff val="5000"/>
                  </a:schemeClr>
                </a:solidFill>
                <a:latin typeface="Comfortaa" panose="020F0603070000060003" pitchFamily="34" charset="0"/>
              </a:rPr>
              <a:t>Similar to revenge. Getting your own back on the criminal. </a:t>
            </a:r>
          </a:p>
          <a:p>
            <a:pPr>
              <a:buClr>
                <a:srgbClr val="FF0066"/>
              </a:buClr>
            </a:pPr>
            <a:r>
              <a:rPr lang="en-GB" dirty="0" smtClean="0">
                <a:solidFill>
                  <a:schemeClr val="bg1">
                    <a:lumMod val="95000"/>
                    <a:lumOff val="5000"/>
                  </a:schemeClr>
                </a:solidFill>
                <a:latin typeface="Comfortaa" panose="020F0603070000060003" pitchFamily="34" charset="0"/>
              </a:rPr>
              <a:t>‘An eye for an eye’ supports this aim of punishment. Some Christians therefore think that punishments should match the severity of the crime.</a:t>
            </a:r>
            <a:endParaRPr lang="en-GB" dirty="0">
              <a:solidFill>
                <a:schemeClr val="bg1">
                  <a:lumMod val="95000"/>
                  <a:lumOff val="5000"/>
                </a:schemeClr>
              </a:solidFill>
              <a:latin typeface="Comfortaa" panose="020F0603070000060003" pitchFamily="34" charset="0"/>
            </a:endParaRPr>
          </a:p>
        </p:txBody>
      </p:sp>
      <p:sp>
        <p:nvSpPr>
          <p:cNvPr id="3078" name="Rectangle 9"/>
          <p:cNvSpPr>
            <a:spLocks noGrp="1" noChangeArrowheads="1"/>
          </p:cNvSpPr>
          <p:nvPr>
            <p:ph sz="quarter" idx="4"/>
          </p:nvPr>
        </p:nvSpPr>
        <p:spPr>
          <a:xfrm>
            <a:off x="6150302" y="3862552"/>
            <a:ext cx="5768429" cy="2774731"/>
          </a:xfrm>
          <a:solidFill>
            <a:srgbClr val="FF99FF"/>
          </a:solidFill>
          <a:ln w="76200">
            <a:solidFill>
              <a:srgbClr val="D60093"/>
            </a:solid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buClr>
                <a:srgbClr val="FF0066"/>
              </a:buClr>
              <a:buFontTx/>
              <a:buNone/>
            </a:pPr>
            <a:r>
              <a:rPr lang="en-GB" altLang="en-US" sz="2800" b="1" u="sng" dirty="0" smtClean="0">
                <a:solidFill>
                  <a:schemeClr val="bg1">
                    <a:lumMod val="95000"/>
                    <a:lumOff val="5000"/>
                  </a:schemeClr>
                </a:solidFill>
                <a:latin typeface="Comfortaa" panose="020F0603070000060003" pitchFamily="34" charset="0"/>
              </a:rPr>
              <a:t>Deterrence</a:t>
            </a:r>
          </a:p>
          <a:p>
            <a:pPr>
              <a:buClr>
                <a:srgbClr val="FF0066"/>
              </a:buClr>
            </a:pPr>
            <a:r>
              <a:rPr lang="en-GB" dirty="0" smtClean="0">
                <a:solidFill>
                  <a:schemeClr val="bg1">
                    <a:lumMod val="95000"/>
                    <a:lumOff val="5000"/>
                  </a:schemeClr>
                </a:solidFill>
                <a:latin typeface="Comfortaa" panose="020F0603070000060003" pitchFamily="34" charset="0"/>
              </a:rPr>
              <a:t>Preventing crimes from being committed in the first place. </a:t>
            </a:r>
          </a:p>
          <a:p>
            <a:pPr>
              <a:buClr>
                <a:srgbClr val="FF0066"/>
              </a:buClr>
            </a:pPr>
            <a:r>
              <a:rPr lang="en-GB" dirty="0" smtClean="0">
                <a:solidFill>
                  <a:schemeClr val="bg1">
                    <a:lumMod val="95000"/>
                    <a:lumOff val="5000"/>
                  </a:schemeClr>
                </a:solidFill>
                <a:latin typeface="Comfortaa" panose="020F0603070000060003" pitchFamily="34" charset="0"/>
              </a:rPr>
              <a:t>Tend to be very harsh so others see the consequences if they choose to break the law.</a:t>
            </a:r>
          </a:p>
        </p:txBody>
      </p:sp>
      <p:sp>
        <p:nvSpPr>
          <p:cNvPr id="6" name="Rectangle 6"/>
          <p:cNvSpPr>
            <a:spLocks noGrp="1" noChangeArrowheads="1"/>
          </p:cNvSpPr>
          <p:nvPr>
            <p:ph sz="quarter" idx="1"/>
          </p:nvPr>
        </p:nvSpPr>
        <p:spPr>
          <a:xfrm>
            <a:off x="310055" y="3865179"/>
            <a:ext cx="5692887" cy="2766849"/>
          </a:xfrm>
          <a:solidFill>
            <a:srgbClr val="FF99FF"/>
          </a:solidFill>
          <a:ln w="76200">
            <a:solidFill>
              <a:srgbClr val="D60093"/>
            </a:solid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buClr>
                <a:srgbClr val="FF0066"/>
              </a:buClr>
              <a:buFontTx/>
              <a:buNone/>
            </a:pPr>
            <a:r>
              <a:rPr lang="en-GB" altLang="en-US" sz="2800" b="1" u="sng" dirty="0" smtClean="0">
                <a:solidFill>
                  <a:schemeClr val="bg1">
                    <a:lumMod val="95000"/>
                    <a:lumOff val="5000"/>
                  </a:schemeClr>
                </a:solidFill>
                <a:latin typeface="Comfortaa" panose="020F0603070000060003" pitchFamily="34" charset="0"/>
              </a:rPr>
              <a:t>Reformation</a:t>
            </a:r>
          </a:p>
          <a:p>
            <a:pPr>
              <a:buClr>
                <a:srgbClr val="FF0066"/>
              </a:buClr>
            </a:pPr>
            <a:r>
              <a:rPr lang="en-GB" dirty="0" smtClean="0">
                <a:solidFill>
                  <a:schemeClr val="bg1">
                    <a:lumMod val="95000"/>
                    <a:lumOff val="5000"/>
                  </a:schemeClr>
                </a:solidFill>
                <a:latin typeface="Comfortaa" panose="020F0603070000060003" pitchFamily="34" charset="0"/>
              </a:rPr>
              <a:t>The offender is helped to become a better person, ‘reform.’</a:t>
            </a:r>
            <a:endParaRPr lang="en-GB" dirty="0">
              <a:solidFill>
                <a:schemeClr val="bg1">
                  <a:lumMod val="95000"/>
                  <a:lumOff val="5000"/>
                </a:schemeClr>
              </a:solidFill>
              <a:latin typeface="Comfortaa" panose="020F0603070000060003" pitchFamily="34" charset="0"/>
            </a:endParaRPr>
          </a:p>
          <a:p>
            <a:pPr>
              <a:buClr>
                <a:srgbClr val="FF0066"/>
              </a:buClr>
            </a:pPr>
            <a:r>
              <a:rPr lang="en-GB" dirty="0" smtClean="0">
                <a:solidFill>
                  <a:schemeClr val="bg1">
                    <a:lumMod val="95000"/>
                    <a:lumOff val="5000"/>
                  </a:schemeClr>
                </a:solidFill>
                <a:latin typeface="Comfortaa" panose="020F0603070000060003" pitchFamily="34" charset="0"/>
              </a:rPr>
              <a:t>If reformation is successful the criminal will not reoffend.</a:t>
            </a:r>
            <a:endParaRPr lang="en-GB" dirty="0">
              <a:solidFill>
                <a:schemeClr val="bg1">
                  <a:lumMod val="95000"/>
                  <a:lumOff val="5000"/>
                </a:schemeClr>
              </a:solidFill>
              <a:latin typeface="Comfortaa" panose="020F0603070000060003" pitchFamily="34" charset="0"/>
            </a:endParaRPr>
          </a:p>
        </p:txBody>
      </p:sp>
    </p:spTree>
    <p:extLst>
      <p:ext uri="{BB962C8B-B14F-4D97-AF65-F5344CB8AC3E}">
        <p14:creationId xmlns:p14="http://schemas.microsoft.com/office/powerpoint/2010/main" val="3354631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076">
                                            <p:bg/>
                                          </p:spTgt>
                                        </p:tgtEl>
                                        <p:attrNameLst>
                                          <p:attrName>style.visibility</p:attrName>
                                        </p:attrNameLst>
                                      </p:cBhvr>
                                      <p:to>
                                        <p:strVal val="visible"/>
                                      </p:to>
                                    </p:set>
                                    <p:animEffect transition="in" filter="wipe(down)">
                                      <p:cBhvr>
                                        <p:cTn id="15" dur="500"/>
                                        <p:tgtEl>
                                          <p:spTgt spid="3076">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076">
                                            <p:txEl>
                                              <p:pRg st="0" end="0"/>
                                            </p:txEl>
                                          </p:spTgt>
                                        </p:tgtEl>
                                        <p:attrNameLst>
                                          <p:attrName>style.visibility</p:attrName>
                                        </p:attrNameLst>
                                      </p:cBhvr>
                                      <p:to>
                                        <p:strVal val="visible"/>
                                      </p:to>
                                    </p:set>
                                    <p:animEffect transition="in" filter="wipe(down)">
                                      <p:cBhvr>
                                        <p:cTn id="18" dur="500"/>
                                        <p:tgtEl>
                                          <p:spTgt spid="307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78">
                                            <p:bg/>
                                          </p:spTgt>
                                        </p:tgtEl>
                                        <p:attrNameLst>
                                          <p:attrName>style.visibility</p:attrName>
                                        </p:attrNameLst>
                                      </p:cBhvr>
                                      <p:to>
                                        <p:strVal val="visible"/>
                                      </p:to>
                                    </p:set>
                                    <p:animEffect transition="in" filter="wipe(down)">
                                      <p:cBhvr>
                                        <p:cTn id="23" dur="500"/>
                                        <p:tgtEl>
                                          <p:spTgt spid="3078">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078">
                                            <p:txEl>
                                              <p:pRg st="0" end="0"/>
                                            </p:txEl>
                                          </p:spTgt>
                                        </p:tgtEl>
                                        <p:attrNameLst>
                                          <p:attrName>style.visibility</p:attrName>
                                        </p:attrNameLst>
                                      </p:cBhvr>
                                      <p:to>
                                        <p:strVal val="visible"/>
                                      </p:to>
                                    </p:set>
                                    <p:animEffect transition="in" filter="wipe(down)">
                                      <p:cBhvr>
                                        <p:cTn id="26" dur="500"/>
                                        <p:tgtEl>
                                          <p:spTgt spid="307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down)">
                                      <p:cBhvr>
                                        <p:cTn id="31" dur="500"/>
                                        <p:tgtEl>
                                          <p:spTgt spid="6">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down)">
                                      <p:cBhvr>
                                        <p:cTn id="34" dur="500"/>
                                        <p:tgtEl>
                                          <p:spTgt spid="6">
                                            <p:txEl>
                                              <p:pRg st="0" end="0"/>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down)">
                                      <p:cBhvr>
                                        <p:cTn id="3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animBg="1"/>
      <p:bldP spid="3076" grpId="0" build="allAtOnce" animBg="1"/>
      <p:bldP spid="3078" grpId="0" build="allAtOnce" animBg="1"/>
      <p:bldP spid="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3265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603156979"/>
              </p:ext>
            </p:extLst>
          </p:nvPr>
        </p:nvGraphicFramePr>
        <p:xfrm>
          <a:off x="127573" y="402688"/>
          <a:ext cx="11905323" cy="5308808"/>
        </p:xfrm>
        <a:graphic>
          <a:graphicData uri="http://schemas.openxmlformats.org/drawingml/2006/table">
            <a:tbl>
              <a:tblPr firstRow="1" bandRow="1">
                <a:tableStyleId>{5C22544A-7EE6-4342-B048-85BDC9FD1C3A}</a:tableStyleId>
              </a:tblPr>
              <a:tblGrid>
                <a:gridCol w="3968441"/>
                <a:gridCol w="3968441"/>
                <a:gridCol w="3968441"/>
              </a:tblGrid>
              <a:tr h="451040">
                <a:tc>
                  <a:txBody>
                    <a:bodyPr/>
                    <a:lstStyle/>
                    <a:p>
                      <a:pPr algn="ctr"/>
                      <a:r>
                        <a:rPr lang="en-GB" sz="2400" dirty="0" smtClean="0"/>
                        <a:t>Poverty</a:t>
                      </a:r>
                      <a:endParaRPr lang="en-GB" sz="2400" dirty="0"/>
                    </a:p>
                  </a:txBody>
                  <a:tcPr marL="121920" marR="121920">
                    <a:solidFill>
                      <a:srgbClr val="D60093"/>
                    </a:solidFill>
                  </a:tcPr>
                </a:tc>
                <a:tc>
                  <a:txBody>
                    <a:bodyPr/>
                    <a:lstStyle/>
                    <a:p>
                      <a:pPr algn="ctr"/>
                      <a:r>
                        <a:rPr lang="en-GB" sz="2400" dirty="0" smtClean="0"/>
                        <a:t>Upbringing</a:t>
                      </a:r>
                      <a:endParaRPr lang="en-GB" sz="2400" dirty="0"/>
                    </a:p>
                  </a:txBody>
                  <a:tcPr marL="121920" marR="121920">
                    <a:solidFill>
                      <a:srgbClr val="D60093"/>
                    </a:solidFill>
                  </a:tcPr>
                </a:tc>
                <a:tc>
                  <a:txBody>
                    <a:bodyPr/>
                    <a:lstStyle/>
                    <a:p>
                      <a:pPr algn="ctr"/>
                      <a:r>
                        <a:rPr lang="en-GB" sz="2400" dirty="0" smtClean="0"/>
                        <a:t>Mental Illness</a:t>
                      </a:r>
                      <a:endParaRPr lang="en-GB" sz="2400" dirty="0"/>
                    </a:p>
                  </a:txBody>
                  <a:tcPr marL="121920" marR="121920">
                    <a:solidFill>
                      <a:srgbClr val="D60093"/>
                    </a:solidFill>
                  </a:tcPr>
                </a:tc>
              </a:tr>
              <a:tr h="2104851">
                <a:tc>
                  <a:txBody>
                    <a:bodyPr/>
                    <a:lstStyle/>
                    <a:p>
                      <a:pPr algn="ctr"/>
                      <a:endParaRPr lang="en-GB" sz="2000" dirty="0" smtClean="0">
                        <a:solidFill>
                          <a:schemeClr val="tx1"/>
                        </a:solidFill>
                      </a:endParaRPr>
                    </a:p>
                    <a:p>
                      <a:pPr algn="ctr"/>
                      <a:r>
                        <a:rPr lang="en-GB" sz="2000" dirty="0" smtClean="0">
                          <a:solidFill>
                            <a:schemeClr val="tx1"/>
                          </a:solidFill>
                        </a:rPr>
                        <a:t>Some people</a:t>
                      </a:r>
                      <a:r>
                        <a:rPr lang="en-GB" sz="2000" baseline="0" dirty="0" smtClean="0">
                          <a:solidFill>
                            <a:schemeClr val="tx1"/>
                          </a:solidFill>
                        </a:rPr>
                        <a:t> find themselves in desperate circumstances and feel they need to commit crime to keep up financially.</a:t>
                      </a:r>
                      <a:endParaRPr lang="en-GB" sz="2000" dirty="0">
                        <a:solidFill>
                          <a:schemeClr val="tx1"/>
                        </a:solidFill>
                      </a:endParaRPr>
                    </a:p>
                  </a:txBody>
                  <a:tcPr marL="121920" marR="121920">
                    <a:solidFill>
                      <a:srgbClr val="FF33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20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If a person</a:t>
                      </a:r>
                      <a:r>
                        <a:rPr lang="en-GB" sz="2000" baseline="0" dirty="0" smtClean="0">
                          <a:solidFill>
                            <a:schemeClr val="tx1"/>
                          </a:solidFill>
                        </a:rPr>
                        <a:t> grows up in an environment where crime is normalised it is very easy to get drawn into a life of crime.</a:t>
                      </a:r>
                      <a:endParaRPr lang="en-GB" sz="2000" dirty="0">
                        <a:solidFill>
                          <a:schemeClr val="tx1"/>
                        </a:solidFill>
                      </a:endParaRPr>
                    </a:p>
                  </a:txBody>
                  <a:tcPr marL="121920" marR="121920">
                    <a:solidFill>
                      <a:srgbClr val="FF3399"/>
                    </a:solidFill>
                  </a:tcPr>
                </a:tc>
                <a:tc>
                  <a:txBody>
                    <a:bodyPr/>
                    <a:lstStyle/>
                    <a:p>
                      <a:pPr algn="ctr"/>
                      <a:endParaRPr lang="en-GB" sz="1100" dirty="0" smtClean="0">
                        <a:solidFill>
                          <a:schemeClr val="tx1"/>
                        </a:solidFill>
                      </a:endParaRPr>
                    </a:p>
                    <a:p>
                      <a:pPr algn="ctr"/>
                      <a:r>
                        <a:rPr lang="en-GB" sz="2000" baseline="0" dirty="0" smtClean="0">
                          <a:solidFill>
                            <a:schemeClr val="tx1"/>
                          </a:solidFill>
                        </a:rPr>
                        <a:t>Some murderers, for example the Yorkshire Ripper were said to be Paranoid Schizophrenics which led to them committing murder.</a:t>
                      </a:r>
                      <a:endParaRPr lang="en-GB" sz="2000" dirty="0">
                        <a:solidFill>
                          <a:schemeClr val="tx1"/>
                        </a:solidFill>
                      </a:endParaRPr>
                    </a:p>
                  </a:txBody>
                  <a:tcPr marL="121920" marR="121920">
                    <a:solidFill>
                      <a:srgbClr val="FF3399"/>
                    </a:solidFill>
                  </a:tcPr>
                </a:tc>
              </a:tr>
              <a:tr h="5217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smtClean="0">
                          <a:solidFill>
                            <a:schemeClr val="tx1"/>
                          </a:solidFill>
                        </a:rPr>
                        <a:t>Addiction</a:t>
                      </a:r>
                      <a:endParaRPr lang="en-GB" sz="2400" b="1" dirty="0">
                        <a:solidFill>
                          <a:schemeClr val="tx1"/>
                        </a:solidFill>
                      </a:endParaRPr>
                    </a:p>
                  </a:txBody>
                  <a:tcPr marL="121920" marR="121920">
                    <a:solidFill>
                      <a:srgbClr val="D60093"/>
                    </a:solidFill>
                  </a:tcPr>
                </a:tc>
                <a:tc>
                  <a:txBody>
                    <a:bodyPr/>
                    <a:lstStyle/>
                    <a:p>
                      <a:pPr algn="ctr"/>
                      <a:r>
                        <a:rPr lang="en-GB" sz="2400" b="1" dirty="0" smtClean="0">
                          <a:solidFill>
                            <a:schemeClr val="tx1"/>
                          </a:solidFill>
                        </a:rPr>
                        <a:t>Greed</a:t>
                      </a:r>
                      <a:endParaRPr lang="en-GB" sz="2400" b="1" dirty="0">
                        <a:solidFill>
                          <a:schemeClr val="tx1"/>
                        </a:solidFill>
                      </a:endParaRPr>
                    </a:p>
                  </a:txBody>
                  <a:tcPr marL="121920" marR="121920">
                    <a:solidFill>
                      <a:srgbClr val="D60093"/>
                    </a:solidFill>
                  </a:tcPr>
                </a:tc>
                <a:tc>
                  <a:txBody>
                    <a:bodyPr/>
                    <a:lstStyle/>
                    <a:p>
                      <a:pPr algn="ctr"/>
                      <a:r>
                        <a:rPr lang="en-GB" sz="2400" b="1" dirty="0" smtClean="0">
                          <a:solidFill>
                            <a:schemeClr val="tx1"/>
                          </a:solidFill>
                        </a:rPr>
                        <a:t>Hate</a:t>
                      </a:r>
                      <a:endParaRPr lang="en-GB" sz="2400" b="1" dirty="0">
                        <a:solidFill>
                          <a:schemeClr val="tx1"/>
                        </a:solidFill>
                      </a:endParaRPr>
                    </a:p>
                  </a:txBody>
                  <a:tcPr marL="121920" marR="121920">
                    <a:solidFill>
                      <a:srgbClr val="D60093"/>
                    </a:solidFill>
                  </a:tcPr>
                </a:tc>
              </a:tr>
              <a:tr h="2029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20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cannot do without them.</a:t>
                      </a:r>
                      <a:r>
                        <a:rPr lang="en-GB" sz="2000" baseline="0" dirty="0" smtClean="0">
                          <a:solidFill>
                            <a:schemeClr val="tx1"/>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Addicts may resort to stealing in order to purchase the drugs their body needs. </a:t>
                      </a:r>
                      <a:endParaRPr lang="en-GB" sz="2000" dirty="0">
                        <a:solidFill>
                          <a:schemeClr val="tx1"/>
                        </a:solidFill>
                      </a:endParaRPr>
                    </a:p>
                  </a:txBody>
                  <a:tcPr marL="121920" marR="121920">
                    <a:solidFill>
                      <a:srgbClr val="FF3399"/>
                    </a:solidFill>
                  </a:tcPr>
                </a:tc>
                <a:tc>
                  <a:txBody>
                    <a:bodyPr/>
                    <a:lstStyle/>
                    <a:p>
                      <a:pPr algn="ctr"/>
                      <a:endParaRPr lang="en-GB" sz="2000" dirty="0" smtClean="0">
                        <a:solidFill>
                          <a:schemeClr val="tx1"/>
                        </a:solidFill>
                      </a:endParaRPr>
                    </a:p>
                    <a:p>
                      <a:pPr algn="ctr"/>
                      <a:r>
                        <a:rPr lang="en-GB" sz="2000" dirty="0" smtClean="0">
                          <a:solidFill>
                            <a:schemeClr val="tx1"/>
                          </a:solidFill>
                        </a:rPr>
                        <a:t>In Western countries like the UK, personal possessions and wealth are seen as signs</a:t>
                      </a:r>
                      <a:r>
                        <a:rPr lang="en-GB" sz="2000" baseline="0" dirty="0" smtClean="0">
                          <a:solidFill>
                            <a:schemeClr val="tx1"/>
                          </a:solidFill>
                        </a:rPr>
                        <a:t> of status. Greed can lead to crime, especially theft or fraud.</a:t>
                      </a:r>
                    </a:p>
                  </a:txBody>
                  <a:tcPr marL="121920" marR="121920">
                    <a:solidFill>
                      <a:srgbClr val="FF3399"/>
                    </a:solidFill>
                  </a:tcPr>
                </a:tc>
                <a:tc>
                  <a:txBody>
                    <a:bodyPr/>
                    <a:lstStyle/>
                    <a:p>
                      <a:pPr algn="ctr"/>
                      <a:endParaRPr lang="en-GB" sz="2000" dirty="0" smtClean="0">
                        <a:solidFill>
                          <a:schemeClr val="tx1"/>
                        </a:solidFill>
                      </a:endParaRPr>
                    </a:p>
                    <a:p>
                      <a:pPr algn="ctr"/>
                      <a:r>
                        <a:rPr lang="en-GB" sz="2000" dirty="0" smtClean="0">
                          <a:solidFill>
                            <a:schemeClr val="tx1"/>
                          </a:solidFill>
                        </a:rPr>
                        <a:t>Hatred </a:t>
                      </a:r>
                      <a:r>
                        <a:rPr lang="en-GB" sz="2000" baseline="0" dirty="0" smtClean="0">
                          <a:solidFill>
                            <a:schemeClr val="tx1"/>
                          </a:solidFill>
                        </a:rPr>
                        <a:t>can lead to violent or aggressive behaviour towards whatever or whoever the offender hates. </a:t>
                      </a:r>
                      <a:endParaRPr lang="en-GB" sz="2000" dirty="0">
                        <a:solidFill>
                          <a:schemeClr val="tx1"/>
                        </a:solidFill>
                      </a:endParaRPr>
                    </a:p>
                  </a:txBody>
                  <a:tcPr marL="121920" marR="121920">
                    <a:solidFill>
                      <a:srgbClr val="FF3399"/>
                    </a:solidFill>
                  </a:tcPr>
                </a:tc>
              </a:tr>
            </a:tbl>
          </a:graphicData>
        </a:graphic>
      </p:graphicFrame>
    </p:spTree>
    <p:extLst>
      <p:ext uri="{BB962C8B-B14F-4D97-AF65-F5344CB8AC3E}">
        <p14:creationId xmlns:p14="http://schemas.microsoft.com/office/powerpoint/2010/main" val="3264711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6442850"/>
              </p:ext>
            </p:extLst>
          </p:nvPr>
        </p:nvGraphicFramePr>
        <p:xfrm>
          <a:off x="0" y="32048"/>
          <a:ext cx="12192000" cy="7077964"/>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11155">
                <a:tc>
                  <a:txBody>
                    <a:bodyPr/>
                    <a:lstStyle/>
                    <a:p>
                      <a:pPr algn="ctr">
                        <a:lnSpc>
                          <a:spcPct val="100000"/>
                        </a:lnSpc>
                      </a:pPr>
                      <a:r>
                        <a:rPr lang="en-GB" sz="2500" b="1" dirty="0" smtClean="0"/>
                        <a:t>PRISONS ARE</a:t>
                      </a:r>
                      <a:r>
                        <a:rPr lang="en-GB" sz="2500" b="1" baseline="0" dirty="0" smtClean="0"/>
                        <a:t> EFFECTIVE</a:t>
                      </a:r>
                      <a:endParaRPr lang="en-GB" sz="2500" b="1" dirty="0">
                        <a:solidFill>
                          <a:schemeClr val="tx1"/>
                        </a:solidFill>
                        <a:latin typeface="+mn-lt"/>
                      </a:endParaRPr>
                    </a:p>
                  </a:txBody>
                  <a:tcPr marL="121912" marR="121912" marT="42926" marB="42926" anchor="ctr">
                    <a:solidFill>
                      <a:srgbClr val="FF3399"/>
                    </a:solidFill>
                  </a:tcPr>
                </a:tc>
                <a:tc>
                  <a:txBody>
                    <a:bodyPr/>
                    <a:lstStyle/>
                    <a:p>
                      <a:pPr algn="ctr">
                        <a:lnSpc>
                          <a:spcPct val="100000"/>
                        </a:lnSpc>
                      </a:pPr>
                      <a:r>
                        <a:rPr lang="en-GB" sz="2500" b="1" dirty="0" smtClean="0"/>
                        <a:t>PRISONS ARE INEFFECTIVE</a:t>
                      </a:r>
                      <a:endParaRPr lang="en-GB" sz="2500" b="1" dirty="0">
                        <a:solidFill>
                          <a:schemeClr val="tx1"/>
                        </a:solidFill>
                        <a:latin typeface="+mn-lt"/>
                      </a:endParaRPr>
                    </a:p>
                  </a:txBody>
                  <a:tcPr marL="121912" marR="121912" marT="42926" marB="42926" anchor="ctr">
                    <a:solidFill>
                      <a:srgbClr val="FF3399"/>
                    </a:solidFill>
                  </a:tcPr>
                </a:tc>
                <a:extLst>
                  <a:ext uri="{0D108BD9-81ED-4DB2-BD59-A6C34878D82A}">
                    <a16:rowId xmlns:a16="http://schemas.microsoft.com/office/drawing/2014/main" xmlns="" val="10000"/>
                  </a:ext>
                </a:extLst>
              </a:tr>
              <a:tr h="505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500" dirty="0" smtClean="0">
                          <a:solidFill>
                            <a:schemeClr val="bg1"/>
                          </a:solidFill>
                        </a:rPr>
                        <a:t>Protect society from dangerous and violent criminals</a:t>
                      </a:r>
                      <a:endParaRPr lang="en-GB" sz="2500" b="0" dirty="0" smtClean="0">
                        <a:solidFill>
                          <a:schemeClr val="bg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2500" dirty="0" smtClean="0">
                        <a:solidFill>
                          <a:schemeClr val="bg1"/>
                        </a:solidFill>
                      </a:endParaRPr>
                    </a:p>
                  </a:txBody>
                  <a:tcPr marL="121912" marR="121912" marT="42926" marB="42926">
                    <a:solidFill>
                      <a:srgbClr val="FF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500" dirty="0" smtClean="0">
                          <a:solidFill>
                            <a:schemeClr val="tx1"/>
                          </a:solidFill>
                        </a:rPr>
                        <a:t>Prison record makes it difficult to get a job on release, this leads to reoffending.</a:t>
                      </a:r>
                    </a:p>
                  </a:txBody>
                  <a:tcPr marL="121912" marR="121912" marT="42926" marB="42926">
                    <a:solidFill>
                      <a:srgbClr val="D60093"/>
                    </a:solidFill>
                  </a:tcPr>
                </a:tc>
                <a:extLst>
                  <a:ext uri="{0D108BD9-81ED-4DB2-BD59-A6C34878D82A}">
                    <a16:rowId xmlns:a16="http://schemas.microsoft.com/office/drawing/2014/main" xmlns="" val="10001"/>
                  </a:ext>
                </a:extLst>
              </a:tr>
              <a:tr h="5053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500" dirty="0" smtClean="0">
                          <a:solidFill>
                            <a:schemeClr val="bg1"/>
                          </a:solidFill>
                        </a:rPr>
                        <a:t>Give criminals a chance to reflect on their actions</a:t>
                      </a:r>
                      <a:endParaRPr lang="en-GB" sz="2500" b="0" dirty="0" smtClean="0">
                        <a:solidFill>
                          <a:schemeClr val="bg1"/>
                        </a:solidFill>
                        <a:latin typeface="+mn-lt"/>
                      </a:endParaRPr>
                    </a:p>
                  </a:txBody>
                  <a:tcPr marL="121912" marR="121912" marT="42926" marB="42926">
                    <a:solidFill>
                      <a:srgbClr val="FF99FF"/>
                    </a:solidFill>
                  </a:tcPr>
                </a:tc>
                <a:tc>
                  <a:txBody>
                    <a:bodyPr/>
                    <a:lstStyle/>
                    <a:p>
                      <a:pPr>
                        <a:lnSpc>
                          <a:spcPct val="100000"/>
                        </a:lnSpc>
                      </a:pPr>
                      <a:r>
                        <a:rPr lang="en-GB" sz="2500" dirty="0">
                          <a:solidFill>
                            <a:schemeClr val="tx1"/>
                          </a:solidFill>
                        </a:rPr>
                        <a:t>Prisons breed resentment, bitterness and </a:t>
                      </a:r>
                      <a:r>
                        <a:rPr lang="en-GB" sz="2500" dirty="0" smtClean="0">
                          <a:solidFill>
                            <a:schemeClr val="tx1"/>
                          </a:solidFill>
                        </a:rPr>
                        <a:t>revenge towards authority</a:t>
                      </a:r>
                      <a:endParaRPr lang="en-GB" sz="2500" b="0" dirty="0">
                        <a:solidFill>
                          <a:schemeClr val="tx1"/>
                        </a:solidFill>
                        <a:latin typeface="+mn-lt"/>
                      </a:endParaRPr>
                    </a:p>
                  </a:txBody>
                  <a:tcPr marL="121912" marR="121912" marT="42926" marB="42926">
                    <a:solidFill>
                      <a:srgbClr val="D60093"/>
                    </a:solidFill>
                  </a:tcPr>
                </a:tc>
                <a:extLst>
                  <a:ext uri="{0D108BD9-81ED-4DB2-BD59-A6C34878D82A}">
                    <a16:rowId xmlns:a16="http://schemas.microsoft.com/office/drawing/2014/main" xmlns="" val="10002"/>
                  </a:ext>
                </a:extLst>
              </a:tr>
              <a:tr h="505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500" dirty="0" smtClean="0">
                          <a:solidFill>
                            <a:schemeClr val="bg1"/>
                          </a:solidFill>
                        </a:rPr>
                        <a:t>The government needs to show it has a tough stance against crime</a:t>
                      </a:r>
                      <a:endParaRPr lang="en-GB" sz="2500" b="0" dirty="0" smtClean="0">
                        <a:solidFill>
                          <a:schemeClr val="bg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2500" b="0" dirty="0">
                        <a:solidFill>
                          <a:schemeClr val="bg1"/>
                        </a:solidFill>
                        <a:latin typeface="+mn-lt"/>
                      </a:endParaRPr>
                    </a:p>
                  </a:txBody>
                  <a:tcPr marL="121912" marR="121912" marT="42926" marB="42926">
                    <a:solidFill>
                      <a:srgbClr val="FF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solidFill>
                            <a:schemeClr val="tx1"/>
                          </a:solidFill>
                        </a:rPr>
                        <a:t>Schools for crime</a:t>
                      </a:r>
                      <a:endParaRPr lang="en-GB" sz="2400" b="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dirty="0" smtClean="0">
                        <a:solidFill>
                          <a:schemeClr val="tx1"/>
                        </a:solidFill>
                        <a:latin typeface="+mn-lt"/>
                      </a:endParaRPr>
                    </a:p>
                  </a:txBody>
                  <a:tcPr marL="121912" marR="121912" marT="42926" marB="42926">
                    <a:solidFill>
                      <a:srgbClr val="D60093"/>
                    </a:solidFill>
                  </a:tcPr>
                </a:tc>
                <a:extLst>
                  <a:ext uri="{0D108BD9-81ED-4DB2-BD59-A6C34878D82A}">
                    <a16:rowId xmlns:a16="http://schemas.microsoft.com/office/drawing/2014/main" xmlns="" val="10003"/>
                  </a:ext>
                </a:extLst>
              </a:tr>
              <a:tr h="505374">
                <a:tc>
                  <a:txBody>
                    <a:bodyPr/>
                    <a:lstStyle/>
                    <a:p>
                      <a:pPr>
                        <a:lnSpc>
                          <a:spcPct val="100000"/>
                        </a:lnSpc>
                      </a:pPr>
                      <a:r>
                        <a:rPr lang="en-GB" sz="2500" dirty="0">
                          <a:solidFill>
                            <a:schemeClr val="bg1"/>
                          </a:solidFill>
                        </a:rPr>
                        <a:t>Act as a deterrent to others and ensure that the law is respected</a:t>
                      </a:r>
                      <a:endParaRPr lang="en-GB" sz="2500" b="0" dirty="0">
                        <a:solidFill>
                          <a:schemeClr val="bg1"/>
                        </a:solidFill>
                        <a:latin typeface="+mn-lt"/>
                      </a:endParaRPr>
                    </a:p>
                  </a:txBody>
                  <a:tcPr marL="121912" marR="121912" marT="42926" marB="42926">
                    <a:solidFill>
                      <a:srgbClr val="FF99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500" dirty="0" smtClean="0">
                          <a:solidFill>
                            <a:schemeClr val="tx1"/>
                          </a:solidFill>
                        </a:rPr>
                        <a:t>Suicide and serious</a:t>
                      </a:r>
                      <a:r>
                        <a:rPr lang="en-GB" sz="2500" baseline="0" dirty="0" smtClean="0">
                          <a:solidFill>
                            <a:schemeClr val="tx1"/>
                          </a:solidFill>
                        </a:rPr>
                        <a:t> assault from other prisoners are rife in some prisons</a:t>
                      </a:r>
                      <a:endParaRPr lang="en-GB" sz="2500" b="0" dirty="0" smtClean="0">
                        <a:solidFill>
                          <a:schemeClr val="tx1"/>
                        </a:solidFill>
                        <a:latin typeface="+mn-lt"/>
                      </a:endParaRPr>
                    </a:p>
                    <a:p>
                      <a:pPr>
                        <a:lnSpc>
                          <a:spcPct val="100000"/>
                        </a:lnSpc>
                      </a:pPr>
                      <a:endParaRPr lang="en-GB" sz="2500" b="0" dirty="0">
                        <a:solidFill>
                          <a:schemeClr val="tx1"/>
                        </a:solidFill>
                        <a:latin typeface="+mn-lt"/>
                      </a:endParaRPr>
                    </a:p>
                  </a:txBody>
                  <a:tcPr marL="121912" marR="121912" marT="42926" marB="42926">
                    <a:solidFill>
                      <a:srgbClr val="D60093"/>
                    </a:solidFill>
                  </a:tcPr>
                </a:tc>
                <a:extLst>
                  <a:ext uri="{0D108BD9-81ED-4DB2-BD59-A6C34878D82A}">
                    <a16:rowId xmlns:a16="http://schemas.microsoft.com/office/drawing/2014/main" xmlns="" val="10004"/>
                  </a:ext>
                </a:extLst>
              </a:tr>
              <a:tr h="5053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500" dirty="0" smtClean="0">
                          <a:solidFill>
                            <a:schemeClr val="bg1"/>
                          </a:solidFill>
                        </a:rPr>
                        <a:t>Prisoners may have opportunities</a:t>
                      </a:r>
                      <a:r>
                        <a:rPr lang="en-GB" sz="2500" baseline="0" dirty="0" smtClean="0">
                          <a:solidFill>
                            <a:schemeClr val="bg1"/>
                          </a:solidFill>
                        </a:rPr>
                        <a:t> to better themselves e.g. gain qualifications.</a:t>
                      </a:r>
                      <a:endParaRPr lang="en-GB" sz="2500" b="0" dirty="0" smtClean="0">
                        <a:solidFill>
                          <a:schemeClr val="bg1"/>
                        </a:solidFill>
                        <a:latin typeface="+mn-lt"/>
                      </a:endParaRPr>
                    </a:p>
                    <a:p>
                      <a:pPr>
                        <a:lnSpc>
                          <a:spcPct val="100000"/>
                        </a:lnSpc>
                      </a:pPr>
                      <a:endParaRPr lang="en-GB" sz="2500" b="0" dirty="0">
                        <a:solidFill>
                          <a:schemeClr val="bg1"/>
                        </a:solidFill>
                        <a:latin typeface="+mn-lt"/>
                      </a:endParaRPr>
                    </a:p>
                  </a:txBody>
                  <a:tcPr marL="121912" marR="121912" marT="42926" marB="42926">
                    <a:solidFill>
                      <a:srgbClr val="FF99FF"/>
                    </a:solidFill>
                  </a:tcPr>
                </a:tc>
                <a:tc>
                  <a:txBody>
                    <a:bodyPr/>
                    <a:lstStyle/>
                    <a:p>
                      <a:pPr>
                        <a:lnSpc>
                          <a:spcPct val="100000"/>
                        </a:lnSpc>
                      </a:pPr>
                      <a:r>
                        <a:rPr lang="en-GB" sz="2500" dirty="0">
                          <a:solidFill>
                            <a:schemeClr val="tx1"/>
                          </a:solidFill>
                        </a:rPr>
                        <a:t>Offenders families suffer through no fault of their own</a:t>
                      </a:r>
                      <a:endParaRPr lang="en-GB" sz="2500" b="0" dirty="0">
                        <a:solidFill>
                          <a:schemeClr val="tx1"/>
                        </a:solidFill>
                        <a:latin typeface="+mn-lt"/>
                      </a:endParaRPr>
                    </a:p>
                  </a:txBody>
                  <a:tcPr marL="121912" marR="121912" marT="42926" marB="42926">
                    <a:solidFill>
                      <a:srgbClr val="D60093"/>
                    </a:solidFill>
                  </a:tcPr>
                </a:tc>
                <a:extLst>
                  <a:ext uri="{0D108BD9-81ED-4DB2-BD59-A6C34878D82A}">
                    <a16:rowId xmlns:a16="http://schemas.microsoft.com/office/drawing/2014/main" xmlns="" val="10005"/>
                  </a:ext>
                </a:extLst>
              </a:tr>
              <a:tr h="0">
                <a:tc>
                  <a:txBody>
                    <a:bodyPr/>
                    <a:lstStyle/>
                    <a:p>
                      <a:pPr>
                        <a:lnSpc>
                          <a:spcPct val="100000"/>
                        </a:lnSpc>
                      </a:pPr>
                      <a:endParaRPr lang="en-GB" sz="2500" b="0" dirty="0">
                        <a:latin typeface="+mn-lt"/>
                      </a:endParaRPr>
                    </a:p>
                  </a:txBody>
                  <a:tcPr marL="121912" marR="121912" marT="42926" marB="42926"/>
                </a:tc>
                <a:tc>
                  <a:txBody>
                    <a:bodyPr/>
                    <a:lstStyle/>
                    <a:p>
                      <a:pPr>
                        <a:lnSpc>
                          <a:spcPct val="100000"/>
                        </a:lnSpc>
                      </a:pPr>
                      <a:endParaRPr lang="en-GB" sz="2500" b="0" dirty="0">
                        <a:latin typeface="+mn-lt"/>
                      </a:endParaRPr>
                    </a:p>
                  </a:txBody>
                  <a:tcPr marL="121912" marR="121912" marT="42926" marB="42926"/>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642563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468" y="278969"/>
            <a:ext cx="11530739" cy="584775"/>
          </a:xfrm>
          <a:prstGeom prst="rect">
            <a:avLst/>
          </a:prstGeom>
          <a:noFill/>
        </p:spPr>
        <p:txBody>
          <a:bodyPr wrap="square" rtlCol="0">
            <a:spAutoFit/>
          </a:bodyPr>
          <a:lstStyle/>
          <a:p>
            <a:pPr algn="ctr"/>
            <a:r>
              <a:rPr lang="en-GB" sz="3200" b="1" dirty="0" smtClean="0"/>
              <a:t>CAPITAL PUNISHMENT</a:t>
            </a:r>
            <a:endParaRPr lang="en-GB" sz="3200" b="1" dirty="0"/>
          </a:p>
        </p:txBody>
      </p:sp>
      <p:sp>
        <p:nvSpPr>
          <p:cNvPr id="3" name="Rectangle 2"/>
          <p:cNvSpPr/>
          <p:nvPr/>
        </p:nvSpPr>
        <p:spPr>
          <a:xfrm>
            <a:off x="294467" y="1208868"/>
            <a:ext cx="5052447" cy="1549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bg1"/>
                </a:solidFill>
              </a:rPr>
              <a:t>Also known as the death penalty. It is illegal in the UK but is still used in many parts of the world.</a:t>
            </a:r>
            <a:endParaRPr lang="en-GB" sz="2000" dirty="0">
              <a:solidFill>
                <a:schemeClr val="bg1"/>
              </a:solidFill>
            </a:endParaRPr>
          </a:p>
        </p:txBody>
      </p:sp>
      <p:sp>
        <p:nvSpPr>
          <p:cNvPr id="4" name="Rounded Rectangle 3"/>
          <p:cNvSpPr/>
          <p:nvPr/>
        </p:nvSpPr>
        <p:spPr>
          <a:xfrm>
            <a:off x="216977" y="2975675"/>
            <a:ext cx="5873858" cy="3595606"/>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solidFill>
                  <a:schemeClr val="bg1"/>
                </a:solidFill>
              </a:rPr>
              <a:t>Supporting views</a:t>
            </a:r>
          </a:p>
          <a:p>
            <a:pPr marL="285750" indent="-285750" algn="ctr">
              <a:buFont typeface="Arial" panose="020B0604020202020204" pitchFamily="34" charset="0"/>
              <a:buChar char="•"/>
            </a:pPr>
            <a:r>
              <a:rPr lang="en-GB" dirty="0" smtClean="0">
                <a:solidFill>
                  <a:schemeClr val="bg1"/>
                </a:solidFill>
              </a:rPr>
              <a:t>It gives the victim/victim’s family peace of mind</a:t>
            </a:r>
          </a:p>
          <a:p>
            <a:pPr marL="285750" indent="-285750" algn="ctr">
              <a:buFont typeface="Arial" panose="020B0604020202020204" pitchFamily="34" charset="0"/>
              <a:buChar char="•"/>
            </a:pPr>
            <a:r>
              <a:rPr lang="en-GB" dirty="0" smtClean="0">
                <a:solidFill>
                  <a:schemeClr val="bg1"/>
                </a:solidFill>
              </a:rPr>
              <a:t>It may save money on lengthy prison sentences</a:t>
            </a:r>
          </a:p>
          <a:p>
            <a:pPr marL="285750" indent="-285750" algn="ctr">
              <a:buFont typeface="Arial" panose="020B0604020202020204" pitchFamily="34" charset="0"/>
              <a:buChar char="•"/>
            </a:pPr>
            <a:r>
              <a:rPr lang="en-GB" dirty="0" smtClean="0">
                <a:solidFill>
                  <a:schemeClr val="bg1"/>
                </a:solidFill>
              </a:rPr>
              <a:t>It satisfies public opinion in some cases e.g. murderers of children</a:t>
            </a:r>
          </a:p>
          <a:p>
            <a:pPr marL="285750" indent="-285750" algn="ctr">
              <a:buFont typeface="Arial" panose="020B0604020202020204" pitchFamily="34" charset="0"/>
              <a:buChar char="•"/>
            </a:pPr>
            <a:r>
              <a:rPr lang="en-GB" dirty="0" smtClean="0">
                <a:solidFill>
                  <a:schemeClr val="bg1"/>
                </a:solidFill>
              </a:rPr>
              <a:t>Criminals choose to commit crime so should have their rights taken including the right to life</a:t>
            </a:r>
          </a:p>
          <a:p>
            <a:pPr marL="285750" indent="-285750" algn="ctr">
              <a:buFont typeface="Arial" panose="020B0604020202020204" pitchFamily="34" charset="0"/>
              <a:buChar char="•"/>
            </a:pPr>
            <a:r>
              <a:rPr lang="en-GB" dirty="0" smtClean="0">
                <a:solidFill>
                  <a:schemeClr val="bg1"/>
                </a:solidFill>
              </a:rPr>
              <a:t>If the criminal is dead there is no chance of them reoffending</a:t>
            </a:r>
          </a:p>
        </p:txBody>
      </p:sp>
      <p:sp>
        <p:nvSpPr>
          <p:cNvPr id="5" name="Rounded Rectangle 4"/>
          <p:cNvSpPr/>
          <p:nvPr/>
        </p:nvSpPr>
        <p:spPr>
          <a:xfrm>
            <a:off x="6168325" y="2973095"/>
            <a:ext cx="5873858" cy="3595606"/>
          </a:xfrm>
          <a:prstGeom prst="roundRect">
            <a:avLst/>
          </a:prstGeom>
          <a:solidFill>
            <a:srgbClr val="FFDA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solidFill>
                  <a:schemeClr val="bg1"/>
                </a:solidFill>
              </a:rPr>
              <a:t>Rejecting views</a:t>
            </a:r>
          </a:p>
          <a:p>
            <a:pPr marL="285750" indent="-285750" algn="ctr">
              <a:buFont typeface="Arial" panose="020B0604020202020204" pitchFamily="34" charset="0"/>
              <a:buChar char="•"/>
            </a:pPr>
            <a:r>
              <a:rPr lang="en-GB" dirty="0" smtClean="0">
                <a:solidFill>
                  <a:schemeClr val="bg1"/>
                </a:solidFill>
              </a:rPr>
              <a:t>Innocent criminals may be put to death</a:t>
            </a:r>
          </a:p>
          <a:p>
            <a:pPr marL="285750" indent="-285750" algn="ctr">
              <a:buFont typeface="Arial" panose="020B0604020202020204" pitchFamily="34" charset="0"/>
              <a:buChar char="•"/>
            </a:pPr>
            <a:r>
              <a:rPr lang="en-GB" dirty="0" smtClean="0">
                <a:solidFill>
                  <a:schemeClr val="bg1"/>
                </a:solidFill>
              </a:rPr>
              <a:t>The criminal is not given a chance to prove themselves and reform</a:t>
            </a:r>
          </a:p>
          <a:p>
            <a:pPr marL="285750" indent="-285750" algn="ctr">
              <a:buFont typeface="Arial" panose="020B0604020202020204" pitchFamily="34" charset="0"/>
              <a:buChar char="•"/>
            </a:pPr>
            <a:r>
              <a:rPr lang="en-GB" dirty="0" smtClean="0">
                <a:solidFill>
                  <a:schemeClr val="bg1"/>
                </a:solidFill>
              </a:rPr>
              <a:t>Statistics show that minorities are more likely to be executed, this is unjust</a:t>
            </a:r>
          </a:p>
          <a:p>
            <a:pPr marL="285750" indent="-285750" algn="ctr">
              <a:buFont typeface="Arial" panose="020B0604020202020204" pitchFamily="34" charset="0"/>
              <a:buChar char="•"/>
            </a:pPr>
            <a:r>
              <a:rPr lang="en-GB" dirty="0" smtClean="0">
                <a:solidFill>
                  <a:schemeClr val="bg1"/>
                </a:solidFill>
              </a:rPr>
              <a:t>Some executions are inhumane and barbaric</a:t>
            </a:r>
          </a:p>
          <a:p>
            <a:pPr marL="285750" indent="-285750" algn="ctr">
              <a:buFont typeface="Arial" panose="020B0604020202020204" pitchFamily="34" charset="0"/>
              <a:buChar char="•"/>
            </a:pPr>
            <a:r>
              <a:rPr lang="en-GB" dirty="0" smtClean="0">
                <a:solidFill>
                  <a:schemeClr val="bg1"/>
                </a:solidFill>
              </a:rPr>
              <a:t>Criminals are human beings who still deserve rights, everyone makes mistakes</a:t>
            </a:r>
            <a:endParaRPr lang="en-GB" dirty="0">
              <a:solidFill>
                <a:schemeClr val="bg1"/>
              </a:solidFill>
            </a:endParaRPr>
          </a:p>
        </p:txBody>
      </p:sp>
      <p:sp>
        <p:nvSpPr>
          <p:cNvPr id="6" name="Rectangle 5"/>
          <p:cNvSpPr/>
          <p:nvPr/>
        </p:nvSpPr>
        <p:spPr>
          <a:xfrm>
            <a:off x="5579390" y="1038386"/>
            <a:ext cx="6462793" cy="1720313"/>
          </a:xfrm>
          <a:prstGeom prst="rect">
            <a:avLst/>
          </a:prstGeom>
          <a:solidFill>
            <a:srgbClr val="D1B2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solidFill>
                  <a:schemeClr val="bg1"/>
                </a:solidFill>
              </a:rPr>
              <a:t>Religion</a:t>
            </a:r>
          </a:p>
          <a:p>
            <a:pPr algn="ctr"/>
            <a:r>
              <a:rPr lang="en-GB" b="1" dirty="0" smtClean="0">
                <a:solidFill>
                  <a:schemeClr val="bg1"/>
                </a:solidFill>
              </a:rPr>
              <a:t>Islam </a:t>
            </a:r>
            <a:r>
              <a:rPr lang="en-GB" dirty="0" smtClean="0">
                <a:solidFill>
                  <a:schemeClr val="bg1"/>
                </a:solidFill>
              </a:rPr>
              <a:t>– perhaps more likely to support as it is part of </a:t>
            </a:r>
            <a:r>
              <a:rPr lang="en-GB" dirty="0" err="1" smtClean="0">
                <a:solidFill>
                  <a:schemeClr val="bg1"/>
                </a:solidFill>
              </a:rPr>
              <a:t>Shariah</a:t>
            </a:r>
            <a:r>
              <a:rPr lang="en-GB" dirty="0" smtClean="0">
                <a:solidFill>
                  <a:schemeClr val="bg1"/>
                </a:solidFill>
              </a:rPr>
              <a:t> law, </a:t>
            </a:r>
            <a:r>
              <a:rPr lang="en-GB" b="1" dirty="0" smtClean="0">
                <a:solidFill>
                  <a:schemeClr val="bg1"/>
                </a:solidFill>
              </a:rPr>
              <a:t>Christians</a:t>
            </a:r>
            <a:r>
              <a:rPr lang="en-GB" dirty="0" smtClean="0">
                <a:solidFill>
                  <a:schemeClr val="bg1"/>
                </a:solidFill>
              </a:rPr>
              <a:t> less likely to accept it due to the New Testament views on forgiveness. Some Christians may support retribution though ‘an eye for an eye.’</a:t>
            </a:r>
            <a:endParaRPr lang="en-GB" dirty="0">
              <a:solidFill>
                <a:schemeClr val="bg1"/>
              </a:solidFill>
            </a:endParaRPr>
          </a:p>
        </p:txBody>
      </p:sp>
    </p:spTree>
    <p:extLst>
      <p:ext uri="{BB962C8B-B14F-4D97-AF65-F5344CB8AC3E}">
        <p14:creationId xmlns:p14="http://schemas.microsoft.com/office/powerpoint/2010/main" val="416971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7AF46513-5B0D-4B03-9323-32F3F0BFC9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1027</TotalTime>
  <Words>1359</Words>
  <Application>Microsoft Office PowerPoint</Application>
  <PresentationFormat>Custom</PresentationFormat>
  <Paragraphs>172</Paragraphs>
  <Slides>13</Slides>
  <Notes>9</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Quotable</vt:lpstr>
      <vt:lpstr>1_Quotable</vt:lpstr>
      <vt:lpstr>RS homework due Tuesday 5th March Exam practice- Relationships &amp; Families</vt:lpstr>
      <vt:lpstr>Interleaving Revision - Lesson 3 </vt:lpstr>
      <vt:lpstr>Interleaving revision- Lesson Format </vt:lpstr>
      <vt:lpstr>RS homework due Tuesday 5th March Exam practice- Relationships &amp; Families</vt:lpstr>
      <vt:lpstr>Marking last week’s answers</vt:lpstr>
      <vt:lpstr>Review: Crime &amp; Punishment</vt:lpstr>
      <vt:lpstr>PowerPoint Presentation</vt:lpstr>
      <vt:lpstr>PowerPoint Presentation</vt:lpstr>
      <vt:lpstr>PowerPoint Presentation</vt:lpstr>
      <vt:lpstr>BTs Crime &amp; Punishment</vt:lpstr>
      <vt:lpstr>PowerPoint Presentation</vt:lpstr>
      <vt:lpstr>Quiz Human rights and social justice</vt:lpstr>
      <vt:lpstr>Test the Teacher Religion, Peace and Conflict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Ms. Bennett Stanley</cp:lastModifiedBy>
  <cp:revision>74</cp:revision>
  <cp:lastPrinted>2019-02-26T07:48:45Z</cp:lastPrinted>
  <dcterms:created xsi:type="dcterms:W3CDTF">2017-03-19T09:57:24Z</dcterms:created>
  <dcterms:modified xsi:type="dcterms:W3CDTF">2019-02-26T11:23:27Z</dcterms:modified>
</cp:coreProperties>
</file>