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82" r:id="rId2"/>
    <p:sldMasterId id="2147483697" r:id="rId3"/>
    <p:sldMasterId id="2147483712" r:id="rId4"/>
    <p:sldMasterId id="2147483727" r:id="rId5"/>
    <p:sldMasterId id="2147483742" r:id="rId6"/>
  </p:sldMasterIdLst>
  <p:notesMasterIdLst>
    <p:notesMasterId r:id="rId20"/>
  </p:notesMasterIdLst>
  <p:sldIdLst>
    <p:sldId id="273" r:id="rId7"/>
    <p:sldId id="256" r:id="rId8"/>
    <p:sldId id="263" r:id="rId9"/>
    <p:sldId id="264" r:id="rId10"/>
    <p:sldId id="261" r:id="rId11"/>
    <p:sldId id="260" r:id="rId12"/>
    <p:sldId id="268" r:id="rId13"/>
    <p:sldId id="267" r:id="rId14"/>
    <p:sldId id="270" r:id="rId15"/>
    <p:sldId id="272" r:id="rId16"/>
    <p:sldId id="259" r:id="rId17"/>
    <p:sldId id="265" r:id="rId18"/>
    <p:sldId id="274" r:id="rId19"/>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CFF0"/>
    <a:srgbClr val="BD92DE"/>
    <a:srgbClr val="D1B2E8"/>
    <a:srgbClr val="FFDA65"/>
    <a:srgbClr val="E789E0"/>
    <a:srgbClr val="FF0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65" autoAdjust="0"/>
    <p:restoredTop sz="71758" autoAdjust="0"/>
  </p:normalViewPr>
  <p:slideViewPr>
    <p:cSldViewPr snapToGrid="0">
      <p:cViewPr>
        <p:scale>
          <a:sx n="60" d="100"/>
          <a:sy n="60" d="100"/>
        </p:scale>
        <p:origin x="-112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0153AF-D7DD-4168-933F-B64335B4567B}" type="datetimeFigureOut">
              <a:rPr lang="en-GB" smtClean="0"/>
              <a:t>19/02/2018</a:t>
            </a:fld>
            <a:endParaRPr lang="en-GB"/>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5DB5AE-5E6A-4921-A1A3-18863112CD7D}" type="slidenum">
              <a:rPr lang="en-GB" smtClean="0"/>
              <a:t>‹#›</a:t>
            </a:fld>
            <a:endParaRPr lang="en-GB"/>
          </a:p>
        </p:txBody>
      </p:sp>
    </p:spTree>
    <p:extLst>
      <p:ext uri="{BB962C8B-B14F-4D97-AF65-F5344CB8AC3E}">
        <p14:creationId xmlns:p14="http://schemas.microsoft.com/office/powerpoint/2010/main" val="412739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4</a:t>
            </a:fld>
            <a:endParaRPr lang="en-GB"/>
          </a:p>
        </p:txBody>
      </p:sp>
    </p:spTree>
    <p:extLst>
      <p:ext uri="{BB962C8B-B14F-4D97-AF65-F5344CB8AC3E}">
        <p14:creationId xmlns:p14="http://schemas.microsoft.com/office/powerpoint/2010/main" val="3841676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Because</a:t>
            </a:r>
            <a:r>
              <a:rPr lang="en-GB" baseline="0" dirty="0" smtClean="0"/>
              <a:t> Jesus told his disciples to make everyone a Christian, </a:t>
            </a:r>
            <a:r>
              <a:rPr lang="en-GB" dirty="0" smtClean="0"/>
              <a:t>To offer support to vulnerable people, To make sure those in non Christian countries</a:t>
            </a:r>
            <a:r>
              <a:rPr lang="en-GB" baseline="0" dirty="0" smtClean="0"/>
              <a:t> hear the Gospel, to help people get to heaven, to share what they feel are the benefits of Christianity with others, 2) C of E, Roman Catholic and Orthodox Christians support Infant baptism which is where a baby or toddler is christened with holy water by a priest and promises are made by godparents in the presence of family and friends. Baptist Christians prefer adult or believer’s baptism where the person decides to be baptised when they are old enough to, during a ceremony they are fully immersed in holy water to symbolise the end of their old life and the start of their new life as a Christian.</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5</a:t>
            </a:fld>
            <a:endParaRPr lang="en-GB"/>
          </a:p>
        </p:txBody>
      </p:sp>
    </p:spTree>
    <p:extLst>
      <p:ext uri="{BB962C8B-B14F-4D97-AF65-F5344CB8AC3E}">
        <p14:creationId xmlns:p14="http://schemas.microsoft.com/office/powerpoint/2010/main" val="2820296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1) </a:t>
            </a:r>
            <a:r>
              <a:rPr lang="en-GB" baseline="0" dirty="0" smtClean="0"/>
              <a:t>Torah (</a:t>
            </a:r>
            <a:r>
              <a:rPr lang="en-GB" baseline="0" dirty="0" err="1" smtClean="0"/>
              <a:t>Tawrat</a:t>
            </a:r>
            <a:r>
              <a:rPr lang="en-GB" baseline="0" dirty="0" smtClean="0"/>
              <a:t>), Psalms (</a:t>
            </a:r>
            <a:r>
              <a:rPr lang="en-GB" baseline="0" dirty="0" err="1" smtClean="0"/>
              <a:t>Zabur</a:t>
            </a:r>
            <a:r>
              <a:rPr lang="en-GB" baseline="0" dirty="0" smtClean="0"/>
              <a:t>), Gospel (</a:t>
            </a:r>
            <a:r>
              <a:rPr lang="en-GB" baseline="0" dirty="0" err="1" smtClean="0"/>
              <a:t>injil</a:t>
            </a:r>
            <a:r>
              <a:rPr lang="en-GB" baseline="0" dirty="0" smtClean="0"/>
              <a:t>), </a:t>
            </a:r>
            <a:r>
              <a:rPr lang="en-GB" baseline="0" dirty="0" smtClean="0"/>
              <a:t>2) </a:t>
            </a:r>
            <a:r>
              <a:rPr lang="en-GB" baseline="0" dirty="0" smtClean="0"/>
              <a:t>Abu Bakr , in Shi’a Islam it is Ali ibn Abi </a:t>
            </a:r>
            <a:r>
              <a:rPr lang="en-GB" baseline="0" dirty="0" err="1" smtClean="0"/>
              <a:t>Talib</a:t>
            </a:r>
            <a:r>
              <a:rPr lang="en-GB" baseline="0" dirty="0" smtClean="0"/>
              <a:t> (cousin and son in law of Muhammad) who was the first Imam. 3</a:t>
            </a:r>
            <a:r>
              <a:rPr lang="en-GB" baseline="0" dirty="0" smtClean="0"/>
              <a:t>)</a:t>
            </a:r>
            <a:r>
              <a:rPr lang="en-GB" dirty="0" smtClean="0"/>
              <a:t> he </a:t>
            </a:r>
            <a:r>
              <a:rPr lang="en-GB" dirty="0" smtClean="0"/>
              <a:t>was obedient to God’s orders, he was kind and compassionate, he refused to worship idols. </a:t>
            </a:r>
            <a:r>
              <a:rPr lang="en-GB" dirty="0" smtClean="0"/>
              <a:t>4) </a:t>
            </a:r>
            <a:r>
              <a:rPr lang="en-GB" dirty="0" smtClean="0"/>
              <a:t>prophets provide a method of communication between God and humans</a:t>
            </a:r>
            <a:r>
              <a:rPr lang="en-GB" baseline="0" dirty="0" smtClean="0"/>
              <a:t> and they are important role models for Muslims.</a:t>
            </a:r>
            <a:r>
              <a:rPr lang="en-GB" dirty="0" smtClean="0"/>
              <a:t> </a:t>
            </a:r>
            <a:r>
              <a:rPr lang="en-GB" baseline="0" dirty="0" smtClean="0"/>
              <a:t>5</a:t>
            </a:r>
            <a:r>
              <a:rPr lang="en-GB" baseline="0" dirty="0" smtClean="0"/>
              <a:t>) </a:t>
            </a:r>
            <a:r>
              <a:rPr lang="en-GB" baseline="0" dirty="0" smtClean="0"/>
              <a:t>begot, begotten, comparable 6) God is the greatest</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11</a:t>
            </a:fld>
            <a:endParaRPr lang="en-GB"/>
          </a:p>
        </p:txBody>
      </p:sp>
    </p:spTree>
    <p:extLst>
      <p:ext uri="{BB962C8B-B14F-4D97-AF65-F5344CB8AC3E}">
        <p14:creationId xmlns:p14="http://schemas.microsoft.com/office/powerpoint/2010/main" val="3215553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Explain two contrasting</a:t>
            </a:r>
            <a:r>
              <a:rPr lang="en-GB" baseline="0" dirty="0" smtClean="0"/>
              <a:t> ways that the 10 Obligatory Acts influence Muslims today (4 mark), Explain two beliefs about </a:t>
            </a:r>
            <a:r>
              <a:rPr lang="en-GB" baseline="0" dirty="0" err="1" smtClean="0"/>
              <a:t>Risalah</a:t>
            </a:r>
            <a:r>
              <a:rPr lang="en-GB" baseline="0" dirty="0" smtClean="0"/>
              <a:t> (refer to </a:t>
            </a:r>
            <a:r>
              <a:rPr lang="en-GB" baseline="0" smtClean="0"/>
              <a:t>Scripture etc.) (5 mark).</a:t>
            </a:r>
            <a:endParaRPr lang="en-GB"/>
          </a:p>
        </p:txBody>
      </p:sp>
      <p:sp>
        <p:nvSpPr>
          <p:cNvPr id="4" name="Slide Number Placeholder 3"/>
          <p:cNvSpPr>
            <a:spLocks noGrp="1"/>
          </p:cNvSpPr>
          <p:nvPr>
            <p:ph type="sldNum" sz="quarter" idx="10"/>
          </p:nvPr>
        </p:nvSpPr>
        <p:spPr/>
        <p:txBody>
          <a:bodyPr/>
          <a:lstStyle/>
          <a:p>
            <a:fld id="{8E5DB5AE-5E6A-4921-A1A3-18863112CD7D}" type="slidenum">
              <a:rPr lang="en-GB" smtClean="0"/>
              <a:t>12</a:t>
            </a:fld>
            <a:endParaRPr lang="en-GB"/>
          </a:p>
        </p:txBody>
      </p:sp>
    </p:spTree>
    <p:extLst>
      <p:ext uri="{BB962C8B-B14F-4D97-AF65-F5344CB8AC3E}">
        <p14:creationId xmlns:p14="http://schemas.microsoft.com/office/powerpoint/2010/main" val="1791428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6623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3673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57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482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532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363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593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761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7265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60267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369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805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5171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47823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998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324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19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8775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68732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75472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27147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50167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90247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5971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547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39678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80164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021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4606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3401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1900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4511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7514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57347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018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82259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15609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88107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6287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4744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0666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2897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4761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93087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59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01717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20458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92108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165450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011563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8200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34257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81330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95829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8664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44379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AAAD444-B0BB-407F-AF3C-B755CBEAE815}" type="slidenum">
              <a:rPr lang="en-GB"/>
              <a:pPr>
                <a:defRPr/>
              </a:pPr>
              <a:t>‹#›</a:t>
            </a:fld>
            <a:endParaRPr lang="en-GB"/>
          </a:p>
        </p:txBody>
      </p:sp>
    </p:spTree>
    <p:extLst>
      <p:ext uri="{BB962C8B-B14F-4D97-AF65-F5344CB8AC3E}">
        <p14:creationId xmlns:p14="http://schemas.microsoft.com/office/powerpoint/2010/main" val="37791298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774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251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8597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7313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2/19/2018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34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2/19/2018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6132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739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29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15532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2/19/2018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1357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90988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2/19/2018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6483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565657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2/19/2018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98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2/19/2018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6" Type="http://schemas.openxmlformats.org/officeDocument/2006/relationships/theme" Target="../theme/theme5.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theme" Target="../theme/theme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5420605"/>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290421"/>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1399311"/>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3328061"/>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5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2/19/2018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0646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Half term </a:t>
            </a:r>
            <a:r>
              <a:rPr lang="en-GB" dirty="0" smtClean="0"/>
              <a:t>homework</a:t>
            </a:r>
            <a:endParaRPr lang="en-GB" dirty="0"/>
          </a:p>
        </p:txBody>
      </p:sp>
      <p:sp>
        <p:nvSpPr>
          <p:cNvPr id="3" name="Content Placeholder 2"/>
          <p:cNvSpPr>
            <a:spLocks noGrp="1"/>
          </p:cNvSpPr>
          <p:nvPr>
            <p:ph idx="1"/>
          </p:nvPr>
        </p:nvSpPr>
        <p:spPr>
          <a:xfrm>
            <a:off x="302897" y="1600964"/>
            <a:ext cx="11552772" cy="4989022"/>
          </a:xfrm>
        </p:spPr>
        <p:txBody>
          <a:bodyPr>
            <a:normAutofit/>
          </a:bodyPr>
          <a:lstStyle/>
          <a:p>
            <a:r>
              <a:rPr lang="en-GB" sz="3200" dirty="0" smtClean="0"/>
              <a:t>Create your own revision resource* about the </a:t>
            </a:r>
            <a:r>
              <a:rPr lang="en-GB" sz="3200" b="1" dirty="0" smtClean="0"/>
              <a:t>types of worship and types of prayer </a:t>
            </a:r>
            <a:r>
              <a:rPr lang="en-GB" sz="3200" dirty="0" smtClean="0"/>
              <a:t>in Christianity.</a:t>
            </a:r>
          </a:p>
          <a:p>
            <a:endParaRPr lang="en-GB" sz="3200" dirty="0" smtClean="0"/>
          </a:p>
          <a:p>
            <a:r>
              <a:rPr lang="en-GB" sz="3200" dirty="0" smtClean="0"/>
              <a:t>Use your books/folders/revision guides/our </a:t>
            </a:r>
            <a:r>
              <a:rPr lang="en-GB" sz="3200" dirty="0"/>
              <a:t>revision website </a:t>
            </a:r>
            <a:r>
              <a:rPr lang="en-GB" sz="3200" dirty="0" smtClean="0"/>
              <a:t>(gcsereligiousstudies.weebly.com/revision)</a:t>
            </a:r>
          </a:p>
          <a:p>
            <a:endParaRPr lang="en-GB" sz="3200" dirty="0"/>
          </a:p>
          <a:p>
            <a:pPr marL="0" indent="0">
              <a:buNone/>
            </a:pPr>
            <a:r>
              <a:rPr lang="en-GB" sz="3200" dirty="0" smtClean="0"/>
              <a:t>*Mind map, poster, flash cards, illustrated notes, quizzes… whatever works for you.</a:t>
            </a:r>
            <a:endParaRPr lang="en-GB" sz="3200" dirty="0"/>
          </a:p>
        </p:txBody>
      </p:sp>
    </p:spTree>
    <p:extLst>
      <p:ext uri="{BB962C8B-B14F-4D97-AF65-F5344CB8AC3E}">
        <p14:creationId xmlns:p14="http://schemas.microsoft.com/office/powerpoint/2010/main" val="5126068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Transform</a:t>
            </a:r>
            <a:br>
              <a:rPr lang="en-GB" dirty="0" smtClean="0"/>
            </a:br>
            <a:r>
              <a:rPr lang="en-GB" dirty="0" smtClean="0"/>
              <a:t>Christianity: beliefs</a:t>
            </a:r>
            <a:endParaRPr lang="en-GB" dirty="0"/>
          </a:p>
        </p:txBody>
      </p:sp>
      <p:sp>
        <p:nvSpPr>
          <p:cNvPr id="3" name="Content Placeholder 2"/>
          <p:cNvSpPr>
            <a:spLocks noGrp="1"/>
          </p:cNvSpPr>
          <p:nvPr>
            <p:ph idx="1"/>
          </p:nvPr>
        </p:nvSpPr>
        <p:spPr>
          <a:xfrm>
            <a:off x="802947" y="2506067"/>
            <a:ext cx="10554574" cy="3636511"/>
          </a:xfrm>
        </p:spPr>
        <p:txBody>
          <a:bodyPr>
            <a:noAutofit/>
          </a:bodyPr>
          <a:lstStyle/>
          <a:p>
            <a:pPr marL="0" indent="0">
              <a:buNone/>
            </a:pPr>
            <a:r>
              <a:rPr lang="en-GB" sz="2400" dirty="0" smtClean="0"/>
              <a:t>You now have 20 minutes to transform this information into some revision materials.</a:t>
            </a:r>
          </a:p>
          <a:p>
            <a:pPr marL="0" indent="0">
              <a:buNone/>
            </a:pPr>
            <a:r>
              <a:rPr lang="en-GB" sz="2400" dirty="0" smtClean="0"/>
              <a:t>ONLY USE YOUR NOTES IF YOU ABSOLUTELY HAVE TO!!!</a:t>
            </a:r>
            <a:endParaRPr lang="en-GB" sz="2400" dirty="0"/>
          </a:p>
          <a:p>
            <a:pPr marL="0" indent="0">
              <a:buNone/>
            </a:pPr>
            <a:endParaRPr lang="en-GB" sz="2400" dirty="0"/>
          </a:p>
          <a:p>
            <a:r>
              <a:rPr lang="en-GB" sz="2400" dirty="0" smtClean="0"/>
              <a:t>LISTS</a:t>
            </a:r>
          </a:p>
          <a:p>
            <a:r>
              <a:rPr lang="en-GB" sz="2400" dirty="0" smtClean="0"/>
              <a:t>MIND MAPS</a:t>
            </a:r>
          </a:p>
          <a:p>
            <a:r>
              <a:rPr lang="en-GB" sz="2400" dirty="0" smtClean="0"/>
              <a:t>FLASH CARDS</a:t>
            </a:r>
          </a:p>
          <a:p>
            <a:r>
              <a:rPr lang="en-GB" sz="2400" dirty="0" smtClean="0"/>
              <a:t>QUIZZES</a:t>
            </a:r>
          </a:p>
        </p:txBody>
      </p:sp>
    </p:spTree>
    <p:extLst>
      <p:ext uri="{BB962C8B-B14F-4D97-AF65-F5344CB8AC3E}">
        <p14:creationId xmlns:p14="http://schemas.microsoft.com/office/powerpoint/2010/main" val="37477109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a:t>
            </a:r>
            <a:br>
              <a:rPr lang="en-GB" dirty="0" smtClean="0"/>
            </a:br>
            <a:r>
              <a:rPr lang="en-GB" dirty="0" smtClean="0"/>
              <a:t>Islam: </a:t>
            </a:r>
            <a:r>
              <a:rPr lang="en-GB" dirty="0" smtClean="0"/>
              <a:t>Beliefs</a:t>
            </a:r>
            <a:endParaRPr lang="en-GB" dirty="0"/>
          </a:p>
        </p:txBody>
      </p:sp>
      <p:sp>
        <p:nvSpPr>
          <p:cNvPr id="3" name="Content Placeholder 2"/>
          <p:cNvSpPr>
            <a:spLocks noGrp="1"/>
          </p:cNvSpPr>
          <p:nvPr>
            <p:ph idx="1"/>
          </p:nvPr>
        </p:nvSpPr>
        <p:spPr/>
        <p:txBody>
          <a:bodyPr/>
          <a:lstStyle/>
          <a:p>
            <a:pPr>
              <a:buFont typeface="+mj-lt"/>
              <a:buAutoNum type="arabicPeriod"/>
            </a:pPr>
            <a:r>
              <a:rPr lang="en-GB" dirty="0" smtClean="0"/>
              <a:t>Name one holy book in Islam other than the Qur’an.</a:t>
            </a:r>
            <a:endParaRPr lang="en-GB" dirty="0" smtClean="0"/>
          </a:p>
          <a:p>
            <a:pPr>
              <a:buFont typeface="+mj-lt"/>
              <a:buAutoNum type="arabicPeriod"/>
            </a:pPr>
            <a:r>
              <a:rPr lang="en-GB" dirty="0" smtClean="0"/>
              <a:t>Who was the first Caliph according to Sunni Muslims?</a:t>
            </a:r>
            <a:endParaRPr lang="en-GB" dirty="0" smtClean="0"/>
          </a:p>
          <a:p>
            <a:pPr>
              <a:buFont typeface="+mj-lt"/>
              <a:buAutoNum type="arabicPeriod"/>
            </a:pPr>
            <a:r>
              <a:rPr lang="en-GB" dirty="0" smtClean="0"/>
              <a:t>Give one reason why Ibrahim is a role model to Muslims.</a:t>
            </a:r>
            <a:endParaRPr lang="en-GB" dirty="0"/>
          </a:p>
          <a:p>
            <a:pPr>
              <a:buFont typeface="+mj-lt"/>
              <a:buAutoNum type="arabicPeriod"/>
            </a:pPr>
            <a:r>
              <a:rPr lang="en-GB" dirty="0"/>
              <a:t>Why is </a:t>
            </a:r>
            <a:r>
              <a:rPr lang="en-GB" dirty="0" err="1"/>
              <a:t>Risalah</a:t>
            </a:r>
            <a:r>
              <a:rPr lang="en-GB" dirty="0"/>
              <a:t> important in Islam?</a:t>
            </a:r>
          </a:p>
          <a:p>
            <a:pPr>
              <a:buFont typeface="+mj-lt"/>
              <a:buAutoNum type="arabicPeriod"/>
            </a:pPr>
            <a:r>
              <a:rPr lang="en-GB" dirty="0" smtClean="0"/>
              <a:t>‘He is God the One, God the eternal. He _______ no one nor was He ___________. No one is _______________ to Him.’ </a:t>
            </a:r>
            <a:r>
              <a:rPr lang="en-GB" dirty="0" smtClean="0"/>
              <a:t>Qu</a:t>
            </a:r>
            <a:r>
              <a:rPr lang="en-GB" dirty="0" smtClean="0"/>
              <a:t>r’an 112</a:t>
            </a:r>
            <a:endParaRPr lang="en-GB" dirty="0"/>
          </a:p>
          <a:p>
            <a:pPr>
              <a:buFont typeface="+mj-lt"/>
              <a:buAutoNum type="arabicPeriod"/>
            </a:pPr>
            <a:r>
              <a:rPr lang="en-GB" dirty="0" smtClean="0"/>
              <a:t>What does ‘</a:t>
            </a:r>
            <a:r>
              <a:rPr lang="en-GB" dirty="0" err="1" smtClean="0"/>
              <a:t>Allahu</a:t>
            </a:r>
            <a:r>
              <a:rPr lang="en-GB" dirty="0" smtClean="0"/>
              <a:t> Akbar’ mean?</a:t>
            </a:r>
            <a:endParaRPr lang="en-GB" dirty="0"/>
          </a:p>
        </p:txBody>
      </p:sp>
    </p:spTree>
    <p:extLst>
      <p:ext uri="{BB962C8B-B14F-4D97-AF65-F5344CB8AC3E}">
        <p14:creationId xmlns:p14="http://schemas.microsoft.com/office/powerpoint/2010/main" val="282703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the </a:t>
            </a:r>
            <a:r>
              <a:rPr lang="en-GB" dirty="0" smtClean="0"/>
              <a:t>Teacher</a:t>
            </a:r>
            <a:br>
              <a:rPr lang="en-GB" dirty="0" smtClean="0"/>
            </a:br>
            <a:r>
              <a:rPr lang="en-GB" dirty="0" smtClean="0"/>
              <a:t>Islam: </a:t>
            </a:r>
            <a:r>
              <a:rPr lang="en-GB" dirty="0" smtClean="0"/>
              <a:t>practices</a:t>
            </a:r>
            <a:endParaRPr lang="en-GB" dirty="0"/>
          </a:p>
        </p:txBody>
      </p:sp>
      <p:sp>
        <p:nvSpPr>
          <p:cNvPr id="4" name="Content Placeholder 2"/>
          <p:cNvSpPr txBox="1">
            <a:spLocks/>
          </p:cNvSpPr>
          <p:nvPr/>
        </p:nvSpPr>
        <p:spPr>
          <a:xfrm>
            <a:off x="488731" y="2374687"/>
            <a:ext cx="11036955"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sz="2400" dirty="0" smtClean="0"/>
              <a:t>As a table, come </a:t>
            </a:r>
            <a:r>
              <a:rPr lang="en-GB" sz="2400" dirty="0"/>
              <a:t>up with either </a:t>
            </a:r>
            <a:r>
              <a:rPr lang="en-GB" sz="2400" dirty="0" smtClean="0"/>
              <a:t>a </a:t>
            </a:r>
            <a:r>
              <a:rPr lang="en-GB" sz="2400" dirty="0" smtClean="0"/>
              <a:t>4 or </a:t>
            </a:r>
            <a:r>
              <a:rPr lang="en-GB" sz="2400" dirty="0" smtClean="0"/>
              <a:t>5 </a:t>
            </a:r>
            <a:r>
              <a:rPr lang="en-GB" sz="2400" dirty="0" smtClean="0"/>
              <a:t>mark </a:t>
            </a:r>
            <a:r>
              <a:rPr lang="en-GB" sz="2400" dirty="0"/>
              <a:t>question you would like me to </a:t>
            </a:r>
            <a:r>
              <a:rPr lang="en-GB" sz="2400" dirty="0" smtClean="0"/>
              <a:t>answer about Beliefs and Teachings in Islam.</a:t>
            </a:r>
          </a:p>
          <a:p>
            <a:endParaRPr lang="en-GB" sz="2400" dirty="0"/>
          </a:p>
          <a:p>
            <a:r>
              <a:rPr lang="en-GB" sz="2400" dirty="0"/>
              <a:t>I will type up and </a:t>
            </a:r>
            <a:r>
              <a:rPr lang="en-GB" sz="2400" dirty="0" smtClean="0"/>
              <a:t>add to our bank </a:t>
            </a:r>
            <a:r>
              <a:rPr lang="en-GB" sz="2400" dirty="0"/>
              <a:t>of answers.</a:t>
            </a:r>
          </a:p>
          <a:p>
            <a:endParaRPr lang="en-GB" sz="2400" dirty="0" smtClean="0"/>
          </a:p>
          <a:p>
            <a:r>
              <a:rPr lang="en-GB" sz="2400" dirty="0" smtClean="0"/>
              <a:t>You can use an existing question or </a:t>
            </a:r>
            <a:r>
              <a:rPr lang="en-GB" sz="2400" dirty="0"/>
              <a:t>make one up.</a:t>
            </a:r>
          </a:p>
        </p:txBody>
      </p:sp>
    </p:spTree>
    <p:extLst>
      <p:ext uri="{BB962C8B-B14F-4D97-AF65-F5344CB8AC3E}">
        <p14:creationId xmlns:p14="http://schemas.microsoft.com/office/powerpoint/2010/main" val="1632158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 Homework due Monday 26</a:t>
            </a:r>
            <a:r>
              <a:rPr lang="en-GB" baseline="30000" dirty="0" smtClean="0"/>
              <a:t>th</a:t>
            </a:r>
            <a:r>
              <a:rPr lang="en-GB" dirty="0" smtClean="0"/>
              <a:t> Feb</a:t>
            </a:r>
            <a:endParaRPr lang="en-GB" dirty="0"/>
          </a:p>
        </p:txBody>
      </p:sp>
      <p:sp>
        <p:nvSpPr>
          <p:cNvPr id="3" name="Content Placeholder 2"/>
          <p:cNvSpPr>
            <a:spLocks noGrp="1"/>
          </p:cNvSpPr>
          <p:nvPr>
            <p:ph idx="1"/>
          </p:nvPr>
        </p:nvSpPr>
        <p:spPr/>
        <p:txBody>
          <a:bodyPr>
            <a:normAutofit fontScale="85000" lnSpcReduction="20000"/>
          </a:bodyPr>
          <a:lstStyle/>
          <a:p>
            <a:r>
              <a:rPr lang="en-GB" sz="3600" dirty="0" smtClean="0"/>
              <a:t>Create a massive </a:t>
            </a:r>
            <a:r>
              <a:rPr lang="en-GB" sz="3600" dirty="0" err="1" smtClean="0"/>
              <a:t>venn</a:t>
            </a:r>
            <a:r>
              <a:rPr lang="en-GB" sz="3600" dirty="0" smtClean="0"/>
              <a:t> diagram (or table with 3 columns) comparing the festivals of Eid </a:t>
            </a:r>
            <a:r>
              <a:rPr lang="en-GB" sz="3600" dirty="0" err="1" smtClean="0"/>
              <a:t>ul</a:t>
            </a:r>
            <a:r>
              <a:rPr lang="en-GB" sz="3600" dirty="0" smtClean="0"/>
              <a:t> </a:t>
            </a:r>
            <a:r>
              <a:rPr lang="en-GB" sz="3600" dirty="0" err="1" smtClean="0"/>
              <a:t>Fitr</a:t>
            </a:r>
            <a:r>
              <a:rPr lang="en-GB" sz="3600" dirty="0" smtClean="0"/>
              <a:t> and Ashura.</a:t>
            </a:r>
          </a:p>
          <a:p>
            <a:endParaRPr lang="en-GB" sz="3600" dirty="0"/>
          </a:p>
          <a:p>
            <a:r>
              <a:rPr lang="en-GB" sz="3600" dirty="0" smtClean="0"/>
              <a:t>Continue to complete </a:t>
            </a:r>
            <a:r>
              <a:rPr lang="en-GB" sz="3600" dirty="0" err="1" smtClean="0"/>
              <a:t>Memrise</a:t>
            </a:r>
            <a:r>
              <a:rPr lang="en-GB" sz="3600" dirty="0" smtClean="0"/>
              <a:t> courses and use our revision website:</a:t>
            </a:r>
            <a:br>
              <a:rPr lang="en-GB" sz="3600" dirty="0" smtClean="0"/>
            </a:br>
            <a:r>
              <a:rPr lang="en-GB" sz="3600" dirty="0" smtClean="0"/>
              <a:t/>
            </a:r>
            <a:br>
              <a:rPr lang="en-GB" sz="3600" dirty="0" smtClean="0"/>
            </a:br>
            <a:r>
              <a:rPr lang="en-GB" sz="3600" dirty="0" smtClean="0"/>
              <a:t>gcsereligiousstudies.weebly.com/revision</a:t>
            </a:r>
            <a:endParaRPr lang="en-GB" sz="3600" dirty="0"/>
          </a:p>
        </p:txBody>
      </p:sp>
    </p:spTree>
    <p:extLst>
      <p:ext uri="{BB962C8B-B14F-4D97-AF65-F5344CB8AC3E}">
        <p14:creationId xmlns:p14="http://schemas.microsoft.com/office/powerpoint/2010/main" val="32774617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176" y="281354"/>
            <a:ext cx="10572000" cy="1407367"/>
          </a:xfrm>
        </p:spPr>
        <p:txBody>
          <a:bodyPr/>
          <a:lstStyle/>
          <a:p>
            <a:r>
              <a:rPr lang="en-GB" dirty="0"/>
              <a:t>Interleaving </a:t>
            </a:r>
            <a:r>
              <a:rPr lang="en-GB" dirty="0" smtClean="0"/>
              <a:t>Revision – Lesson </a:t>
            </a:r>
            <a:r>
              <a:rPr lang="en-GB" dirty="0" smtClean="0"/>
              <a:t>3</a:t>
            </a:r>
            <a:endParaRPr lang="en-GB" dirty="0"/>
          </a:p>
        </p:txBody>
      </p:sp>
      <p:sp>
        <p:nvSpPr>
          <p:cNvPr id="3" name="Subtitle 2"/>
          <p:cNvSpPr>
            <a:spLocks noGrp="1"/>
          </p:cNvSpPr>
          <p:nvPr>
            <p:ph type="subTitle" idx="1"/>
          </p:nvPr>
        </p:nvSpPr>
        <p:spPr/>
        <p:txBody>
          <a:bodyPr/>
          <a:lstStyle/>
          <a:p>
            <a:r>
              <a:rPr lang="en-GB" dirty="0"/>
              <a:t>GCSE </a:t>
            </a:r>
            <a:r>
              <a:rPr lang="en-GB" dirty="0" smtClean="0"/>
              <a:t>RS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5176" y="3300413"/>
            <a:ext cx="6324600"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9032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Interleaving revision- Lesson </a:t>
            </a:r>
            <a:r>
              <a:rPr lang="en-GB" dirty="0"/>
              <a:t>Format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9827255"/>
              </p:ext>
            </p:extLst>
          </p:nvPr>
        </p:nvGraphicFramePr>
        <p:xfrm>
          <a:off x="819150" y="2128716"/>
          <a:ext cx="10553700" cy="4499752"/>
        </p:xfrm>
        <a:graphic>
          <a:graphicData uri="http://schemas.openxmlformats.org/drawingml/2006/table">
            <a:tbl>
              <a:tblPr firstRow="1" bandRow="1">
                <a:tableStyleId>{073A0DAA-6AF3-43AB-8588-CEC1D06C72B9}</a:tableStyleId>
              </a:tblPr>
              <a:tblGrid>
                <a:gridCol w="3517900">
                  <a:extLst>
                    <a:ext uri="{9D8B030D-6E8A-4147-A177-3AD203B41FA5}">
                      <a16:colId xmlns:a16="http://schemas.microsoft.com/office/drawing/2014/main" xmlns="" val="3947661111"/>
                    </a:ext>
                  </a:extLst>
                </a:gridCol>
                <a:gridCol w="3517900">
                  <a:extLst>
                    <a:ext uri="{9D8B030D-6E8A-4147-A177-3AD203B41FA5}">
                      <a16:colId xmlns:a16="http://schemas.microsoft.com/office/drawing/2014/main" xmlns="" val="3925755802"/>
                    </a:ext>
                  </a:extLst>
                </a:gridCol>
                <a:gridCol w="3517900">
                  <a:extLst>
                    <a:ext uri="{9D8B030D-6E8A-4147-A177-3AD203B41FA5}">
                      <a16:colId xmlns:a16="http://schemas.microsoft.com/office/drawing/2014/main" xmlns="" val="2634118216"/>
                    </a:ext>
                  </a:extLst>
                </a:gridCol>
              </a:tblGrid>
              <a:tr h="409532">
                <a:tc>
                  <a:txBody>
                    <a:bodyPr/>
                    <a:lstStyle/>
                    <a:p>
                      <a:r>
                        <a:rPr lang="en-GB" dirty="0"/>
                        <a:t>Time </a:t>
                      </a:r>
                    </a:p>
                  </a:txBody>
                  <a:tcPr/>
                </a:tc>
                <a:tc>
                  <a:txBody>
                    <a:bodyPr/>
                    <a:lstStyle/>
                    <a:p>
                      <a:r>
                        <a:rPr lang="en-GB" dirty="0"/>
                        <a:t>Task </a:t>
                      </a:r>
                    </a:p>
                  </a:txBody>
                  <a:tcPr/>
                </a:tc>
                <a:tc>
                  <a:txBody>
                    <a:bodyPr/>
                    <a:lstStyle/>
                    <a:p>
                      <a:r>
                        <a:rPr lang="en-GB" dirty="0"/>
                        <a:t>EG of Topic </a:t>
                      </a:r>
                    </a:p>
                  </a:txBody>
                  <a:tcPr/>
                </a:tc>
                <a:extLst>
                  <a:ext uri="{0D108BD9-81ED-4DB2-BD59-A6C34878D82A}">
                    <a16:rowId xmlns:a16="http://schemas.microsoft.com/office/drawing/2014/main" xmlns="" val="13931939"/>
                  </a:ext>
                </a:extLst>
              </a:tr>
              <a:tr h="640080">
                <a:tc>
                  <a:txBody>
                    <a:bodyPr/>
                    <a:lstStyle/>
                    <a:p>
                      <a:r>
                        <a:rPr lang="en-GB" dirty="0"/>
                        <a:t>5</a:t>
                      </a:r>
                      <a:r>
                        <a:rPr lang="en-GB" baseline="0" dirty="0"/>
                        <a:t> </a:t>
                      </a:r>
                      <a:r>
                        <a:rPr lang="en-GB" dirty="0"/>
                        <a:t>minutes </a:t>
                      </a:r>
                    </a:p>
                    <a:p>
                      <a:endParaRPr lang="en-GB" dirty="0"/>
                    </a:p>
                  </a:txBody>
                  <a:tcPr/>
                </a:tc>
                <a:tc>
                  <a:txBody>
                    <a:bodyPr/>
                    <a:lstStyle/>
                    <a:p>
                      <a:r>
                        <a:rPr lang="en-GB" dirty="0"/>
                        <a:t>Answering exam questions</a:t>
                      </a:r>
                    </a:p>
                  </a:txBody>
                  <a:tcPr/>
                </a:tc>
                <a:tc>
                  <a:txBody>
                    <a:bodyPr/>
                    <a:lstStyle/>
                    <a:p>
                      <a:r>
                        <a:rPr lang="en-GB" b="1" i="1" dirty="0" smtClean="0">
                          <a:solidFill>
                            <a:schemeClr val="bg1"/>
                          </a:solidFill>
                        </a:rPr>
                        <a:t>Relationships and families</a:t>
                      </a:r>
                      <a:endParaRPr lang="en-GB" b="1" i="1" dirty="0">
                        <a:solidFill>
                          <a:schemeClr val="bg1"/>
                        </a:solidFill>
                      </a:endParaRPr>
                    </a:p>
                  </a:txBody>
                  <a:tcPr>
                    <a:solidFill>
                      <a:srgbClr val="E789E0"/>
                    </a:solidFill>
                  </a:tcPr>
                </a:tc>
                <a:extLst>
                  <a:ext uri="{0D108BD9-81ED-4DB2-BD59-A6C34878D82A}">
                    <a16:rowId xmlns:a16="http://schemas.microsoft.com/office/drawing/2014/main" xmlns="" val="1273402516"/>
                  </a:ext>
                </a:extLst>
              </a:tr>
              <a:tr h="615500">
                <a:tc>
                  <a:txBody>
                    <a:bodyPr/>
                    <a:lstStyle/>
                    <a:p>
                      <a:r>
                        <a:rPr lang="en-GB" dirty="0"/>
                        <a:t>10 minutes</a:t>
                      </a:r>
                    </a:p>
                  </a:txBody>
                  <a:tcPr/>
                </a:tc>
                <a:tc>
                  <a:txBody>
                    <a:bodyPr/>
                    <a:lstStyle/>
                    <a:p>
                      <a:r>
                        <a:rPr lang="en-GB" dirty="0"/>
                        <a:t>Marking last</a:t>
                      </a:r>
                      <a:r>
                        <a:rPr lang="en-GB" baseline="0" dirty="0"/>
                        <a:t> lesson’s question</a:t>
                      </a:r>
                      <a:endParaRPr lang="en-GB" dirty="0"/>
                    </a:p>
                  </a:txBody>
                  <a:tcPr/>
                </a:tc>
                <a:tc>
                  <a:txBody>
                    <a:bodyPr/>
                    <a:lstStyle/>
                    <a:p>
                      <a:r>
                        <a:rPr lang="en-GB" b="1" i="1" dirty="0" smtClean="0"/>
                        <a:t>Christianity: practices</a:t>
                      </a:r>
                      <a:endParaRPr lang="en-GB" b="1" i="1" dirty="0"/>
                    </a:p>
                  </a:txBody>
                  <a:tcPr>
                    <a:solidFill>
                      <a:srgbClr val="FFDA65"/>
                    </a:solidFill>
                  </a:tcPr>
                </a:tc>
                <a:extLst>
                  <a:ext uri="{0D108BD9-81ED-4DB2-BD59-A6C34878D82A}">
                    <a16:rowId xmlns:a16="http://schemas.microsoft.com/office/drawing/2014/main" xmlns="" val="2212320811"/>
                  </a:ext>
                </a:extLst>
              </a:tr>
              <a:tr h="640080">
                <a:tc>
                  <a:txBody>
                    <a:bodyPr/>
                    <a:lstStyle/>
                    <a:p>
                      <a:r>
                        <a:rPr lang="en-GB" dirty="0"/>
                        <a:t>15 minutes </a:t>
                      </a:r>
                    </a:p>
                  </a:txBody>
                  <a:tcPr/>
                </a:tc>
                <a:tc>
                  <a:txBody>
                    <a:bodyPr/>
                    <a:lstStyle/>
                    <a:p>
                      <a:r>
                        <a:rPr lang="en-GB" dirty="0"/>
                        <a:t>Review of Content</a:t>
                      </a:r>
                    </a:p>
                    <a:p>
                      <a:endParaRPr lang="en-GB" dirty="0"/>
                    </a:p>
                  </a:txBody>
                  <a:tcPr/>
                </a:tc>
                <a:tc>
                  <a:txBody>
                    <a:bodyPr/>
                    <a:lstStyle/>
                    <a:p>
                      <a:r>
                        <a:rPr lang="en-GB" b="1" i="1" dirty="0" smtClean="0"/>
                        <a:t>Christianity: beliefs</a:t>
                      </a:r>
                      <a:endParaRPr lang="en-GB" b="1" i="1" dirty="0"/>
                    </a:p>
                  </a:txBody>
                  <a:tcPr>
                    <a:solidFill>
                      <a:srgbClr val="66FF66"/>
                    </a:solidFill>
                  </a:tcPr>
                </a:tc>
                <a:extLst>
                  <a:ext uri="{0D108BD9-81ED-4DB2-BD59-A6C34878D82A}">
                    <a16:rowId xmlns:a16="http://schemas.microsoft.com/office/drawing/2014/main" xmlns="" val="3066001254"/>
                  </a:ext>
                </a:extLst>
              </a:tr>
              <a:tr h="640080">
                <a:tc>
                  <a:txBody>
                    <a:bodyPr/>
                    <a:lstStyle/>
                    <a:p>
                      <a:r>
                        <a:rPr lang="en-GB" dirty="0"/>
                        <a:t>20 minutes</a:t>
                      </a:r>
                    </a:p>
                  </a:txBody>
                  <a:tcPr/>
                </a:tc>
                <a:tc>
                  <a:txBody>
                    <a:bodyPr/>
                    <a:lstStyle/>
                    <a:p>
                      <a:r>
                        <a:rPr lang="en-GB" dirty="0"/>
                        <a:t>Transform Content</a:t>
                      </a:r>
                    </a:p>
                    <a:p>
                      <a:endParaRPr lang="en-GB" dirty="0"/>
                    </a:p>
                  </a:txBody>
                  <a:tcPr/>
                </a:tc>
                <a:tc>
                  <a:txBody>
                    <a:bodyPr/>
                    <a:lstStyle/>
                    <a:p>
                      <a:r>
                        <a:rPr lang="en-GB" b="1" i="1" dirty="0" smtClean="0"/>
                        <a:t>Christianity: beliefs</a:t>
                      </a:r>
                      <a:endParaRPr lang="en-GB" b="1" i="1" dirty="0"/>
                    </a:p>
                  </a:txBody>
                  <a:tcPr>
                    <a:solidFill>
                      <a:srgbClr val="66FF66"/>
                    </a:solidFill>
                  </a:tcPr>
                </a:tc>
                <a:extLst>
                  <a:ext uri="{0D108BD9-81ED-4DB2-BD59-A6C34878D82A}">
                    <a16:rowId xmlns:a16="http://schemas.microsoft.com/office/drawing/2014/main" xmlns="" val="248921533"/>
                  </a:ext>
                </a:extLst>
              </a:tr>
              <a:tr h="640080">
                <a:tc>
                  <a:txBody>
                    <a:bodyPr/>
                    <a:lstStyle/>
                    <a:p>
                      <a:r>
                        <a:rPr lang="en-GB" dirty="0"/>
                        <a:t>5</a:t>
                      </a:r>
                      <a:r>
                        <a:rPr lang="en-GB" baseline="0" dirty="0"/>
                        <a:t> </a:t>
                      </a:r>
                      <a:r>
                        <a:rPr lang="en-GB" dirty="0"/>
                        <a:t>minutes</a:t>
                      </a:r>
                    </a:p>
                  </a:txBody>
                  <a:tcPr/>
                </a:tc>
                <a:tc>
                  <a:txBody>
                    <a:bodyPr/>
                    <a:lstStyle/>
                    <a:p>
                      <a:r>
                        <a:rPr lang="en-GB" dirty="0"/>
                        <a:t>Quiz</a:t>
                      </a:r>
                    </a:p>
                    <a:p>
                      <a:endParaRPr lang="en-GB" dirty="0"/>
                    </a:p>
                  </a:txBody>
                  <a:tcPr/>
                </a:tc>
                <a:tc>
                  <a:txBody>
                    <a:bodyPr/>
                    <a:lstStyle/>
                    <a:p>
                      <a:r>
                        <a:rPr lang="en-GB" b="1" i="1" dirty="0" smtClean="0"/>
                        <a:t>Islam:</a:t>
                      </a:r>
                      <a:r>
                        <a:rPr lang="en-GB" b="1" i="1" baseline="0" dirty="0" smtClean="0"/>
                        <a:t> </a:t>
                      </a:r>
                      <a:r>
                        <a:rPr lang="en-GB" b="1" i="1" baseline="0" dirty="0" smtClean="0"/>
                        <a:t>beliefs</a:t>
                      </a:r>
                      <a:endParaRPr lang="en-GB" b="1" i="1" dirty="0"/>
                    </a:p>
                  </a:txBody>
                  <a:tcPr>
                    <a:solidFill>
                      <a:srgbClr val="BD92DE"/>
                    </a:solidFill>
                  </a:tcPr>
                </a:tc>
                <a:extLst>
                  <a:ext uri="{0D108BD9-81ED-4DB2-BD59-A6C34878D82A}">
                    <a16:rowId xmlns:a16="http://schemas.microsoft.com/office/drawing/2014/main" xmlns="" val="2243351559"/>
                  </a:ext>
                </a:extLst>
              </a:tr>
              <a:tr h="914400">
                <a:tc>
                  <a:txBody>
                    <a:bodyPr/>
                    <a:lstStyle/>
                    <a:p>
                      <a:r>
                        <a:rPr lang="en-GB" dirty="0"/>
                        <a:t>5 minutes </a:t>
                      </a:r>
                    </a:p>
                  </a:txBody>
                  <a:tcPr/>
                </a:tc>
                <a:tc>
                  <a:txBody>
                    <a:bodyPr/>
                    <a:lstStyle/>
                    <a:p>
                      <a:r>
                        <a:rPr lang="en-GB" dirty="0"/>
                        <a:t>Test</a:t>
                      </a:r>
                      <a:r>
                        <a:rPr lang="en-GB" baseline="0" dirty="0"/>
                        <a:t> the </a:t>
                      </a:r>
                      <a:r>
                        <a:rPr lang="en-GB" baseline="0" dirty="0" smtClean="0"/>
                        <a:t>teacher</a:t>
                      </a:r>
                      <a:endParaRPr lang="en-GB" dirty="0"/>
                    </a:p>
                  </a:txBody>
                  <a:tcPr/>
                </a:tc>
                <a:tc>
                  <a:txBody>
                    <a:bodyPr/>
                    <a:lstStyle/>
                    <a:p>
                      <a:r>
                        <a:rPr lang="en-GB" b="1" i="1" dirty="0" smtClean="0">
                          <a:solidFill>
                            <a:schemeClr val="bg1"/>
                          </a:solidFill>
                        </a:rPr>
                        <a:t>Islam: </a:t>
                      </a:r>
                      <a:r>
                        <a:rPr lang="en-GB" b="1" i="1" dirty="0" smtClean="0">
                          <a:solidFill>
                            <a:schemeClr val="bg1"/>
                          </a:solidFill>
                        </a:rPr>
                        <a:t>practices</a:t>
                      </a:r>
                      <a:endParaRPr lang="en-GB" b="1" i="1" dirty="0">
                        <a:solidFill>
                          <a:schemeClr val="bg1"/>
                        </a:solidFill>
                      </a:endParaRPr>
                    </a:p>
                  </a:txBody>
                  <a:tcPr>
                    <a:solidFill>
                      <a:srgbClr val="84CFF0"/>
                    </a:solidFill>
                  </a:tcPr>
                </a:tc>
                <a:extLst>
                  <a:ext uri="{0D108BD9-81ED-4DB2-BD59-A6C34878D82A}">
                    <a16:rowId xmlns:a16="http://schemas.microsoft.com/office/drawing/2014/main" xmlns="" val="4111639364"/>
                  </a:ext>
                </a:extLst>
              </a:tr>
            </a:tbl>
          </a:graphicData>
        </a:graphic>
      </p:graphicFrame>
    </p:spTree>
    <p:extLst>
      <p:ext uri="{BB962C8B-B14F-4D97-AF65-F5344CB8AC3E}">
        <p14:creationId xmlns:p14="http://schemas.microsoft.com/office/powerpoint/2010/main" val="311122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br>
              <a:rPr lang="en-GB" dirty="0" smtClean="0"/>
            </a:br>
            <a:r>
              <a:rPr lang="en-GB" dirty="0" smtClean="0"/>
              <a:t>Relationships and families</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1) Give two </a:t>
            </a:r>
            <a:r>
              <a:rPr lang="en-GB" sz="2400" dirty="0" smtClean="0"/>
              <a:t>types of family (2 </a:t>
            </a:r>
            <a:r>
              <a:rPr lang="en-GB" sz="2400" dirty="0" smtClean="0"/>
              <a:t>marks) </a:t>
            </a:r>
          </a:p>
          <a:p>
            <a:pPr marL="0" indent="0">
              <a:buNone/>
            </a:pPr>
            <a:endParaRPr lang="en-GB" sz="2400" dirty="0"/>
          </a:p>
          <a:p>
            <a:pPr marL="0" indent="0">
              <a:buNone/>
            </a:pPr>
            <a:r>
              <a:rPr lang="en-GB" sz="2400" dirty="0" smtClean="0"/>
              <a:t>2) Explain two contrasting </a:t>
            </a:r>
            <a:r>
              <a:rPr lang="en-GB" sz="2400" dirty="0" smtClean="0"/>
              <a:t>beliefs in contemporary British society about homosexuality. In your answer you should refer to the main religious tradition of Great Britain and one or more other religious traditions. (4 </a:t>
            </a:r>
            <a:r>
              <a:rPr lang="en-GB" sz="2400" dirty="0" smtClean="0"/>
              <a:t>marks)</a:t>
            </a:r>
            <a:endParaRPr lang="en-GB" sz="2400" dirty="0"/>
          </a:p>
        </p:txBody>
      </p:sp>
    </p:spTree>
    <p:extLst>
      <p:ext uri="{BB962C8B-B14F-4D97-AF65-F5344CB8AC3E}">
        <p14:creationId xmlns:p14="http://schemas.microsoft.com/office/powerpoint/2010/main" val="671100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Marking Last Week’s Question</a:t>
            </a:r>
            <a:br>
              <a:rPr lang="en-GB" dirty="0"/>
            </a:br>
            <a:r>
              <a:rPr lang="en-GB" dirty="0" smtClean="0"/>
              <a:t>Christianity</a:t>
            </a:r>
            <a:r>
              <a:rPr lang="en-GB" dirty="0" smtClean="0"/>
              <a:t>: </a:t>
            </a:r>
            <a:r>
              <a:rPr lang="en-GB" dirty="0" smtClean="0"/>
              <a:t>Practices </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smtClean="0"/>
              <a:t> </a:t>
            </a:r>
            <a:r>
              <a:rPr lang="en-GB" sz="2800" dirty="0"/>
              <a:t>1) Give two reasons why Christians evangelise (2 marks) </a:t>
            </a:r>
          </a:p>
          <a:p>
            <a:pPr marL="0" indent="0">
              <a:buNone/>
            </a:pPr>
            <a:endParaRPr lang="en-GB" sz="2800" dirty="0"/>
          </a:p>
          <a:p>
            <a:pPr marL="0" indent="0">
              <a:buNone/>
            </a:pPr>
            <a:r>
              <a:rPr lang="en-GB" sz="2800" dirty="0"/>
              <a:t>2) Explain two contrasting ways a Christian can be baptised (4 marks)</a:t>
            </a:r>
            <a:endParaRPr lang="en-GB" sz="2800" dirty="0"/>
          </a:p>
        </p:txBody>
      </p:sp>
      <p:pic>
        <p:nvPicPr>
          <p:cNvPr id="4" name="Picture 3"/>
          <p:cNvPicPr>
            <a:picLocks noChangeAspect="1"/>
          </p:cNvPicPr>
          <p:nvPr/>
        </p:nvPicPr>
        <p:blipFill>
          <a:blip r:embed="rId3"/>
          <a:stretch>
            <a:fillRect/>
          </a:stretch>
        </p:blipFill>
        <p:spPr>
          <a:xfrm>
            <a:off x="10437324" y="306229"/>
            <a:ext cx="1571405" cy="1147185"/>
          </a:xfrm>
          <a:prstGeom prst="rect">
            <a:avLst/>
          </a:prstGeom>
        </p:spPr>
      </p:pic>
      <p:sp>
        <p:nvSpPr>
          <p:cNvPr id="5" name="Rounded Rectangle 4"/>
          <p:cNvSpPr/>
          <p:nvPr/>
        </p:nvSpPr>
        <p:spPr>
          <a:xfrm>
            <a:off x="5745926" y="1453414"/>
            <a:ext cx="4536830" cy="1242646"/>
          </a:xfrm>
          <a:prstGeom prst="roundRect">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2"/>
                </a:solidFill>
              </a:rPr>
              <a:t>Give yourself a mark for each answer and a ‘to improve I need to…’</a:t>
            </a:r>
            <a:endParaRPr lang="en-GB" sz="2000" b="1" dirty="0">
              <a:solidFill>
                <a:schemeClr val="bg2"/>
              </a:solidFill>
            </a:endParaRPr>
          </a:p>
        </p:txBody>
      </p:sp>
    </p:spTree>
    <p:extLst>
      <p:ext uri="{BB962C8B-B14F-4D97-AF65-F5344CB8AC3E}">
        <p14:creationId xmlns:p14="http://schemas.microsoft.com/office/powerpoint/2010/main" val="141190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a:t>
            </a:r>
            <a:br>
              <a:rPr lang="en-GB" dirty="0" smtClean="0"/>
            </a:br>
            <a:r>
              <a:rPr lang="en-GB" dirty="0" smtClean="0"/>
              <a:t>Christianity: beliefs</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38975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246592" y="-253898"/>
            <a:ext cx="10972800" cy="1143001"/>
          </a:xfrm>
        </p:spPr>
        <p:txBody>
          <a:bodyPr/>
          <a:lstStyle/>
          <a:p>
            <a:pPr eaLnBrk="1" hangingPunct="1"/>
            <a:r>
              <a:rPr lang="en-GB" altLang="en-US" sz="3600" dirty="0" smtClean="0"/>
              <a:t>Christianity as a world faith</a:t>
            </a:r>
            <a:endParaRPr lang="en-GB" altLang="en-US" sz="3600" dirty="0" smtClean="0"/>
          </a:p>
        </p:txBody>
      </p:sp>
      <p:sp>
        <p:nvSpPr>
          <p:cNvPr id="5123" name="Text Box 4"/>
          <p:cNvSpPr txBox="1">
            <a:spLocks noChangeArrowheads="1"/>
          </p:cNvSpPr>
          <p:nvPr/>
        </p:nvSpPr>
        <p:spPr bwMode="auto">
          <a:xfrm>
            <a:off x="246592" y="1166103"/>
            <a:ext cx="4956030" cy="5216813"/>
          </a:xfrm>
          <a:prstGeom prst="rect">
            <a:avLst/>
          </a:prstGeom>
          <a:noFill/>
          <a:ln w="9525">
            <a:solidFill>
              <a:srgbClr val="FF33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b="1" u="sng" dirty="0" smtClean="0"/>
              <a:t>Early Christianity</a:t>
            </a:r>
            <a:endParaRPr lang="en-GB" altLang="en-US" b="1" u="sng" dirty="0"/>
          </a:p>
          <a:p>
            <a:pPr eaLnBrk="1" hangingPunct="1">
              <a:spcBef>
                <a:spcPct val="50000"/>
              </a:spcBef>
            </a:pPr>
            <a:r>
              <a:rPr lang="en-GB" altLang="en-US" dirty="0" smtClean="0"/>
              <a:t>Around 1 in 3 people worldwide are Christian and Christianity is over 2000 years old.</a:t>
            </a:r>
          </a:p>
          <a:p>
            <a:pPr eaLnBrk="1" hangingPunct="1">
              <a:spcBef>
                <a:spcPct val="50000"/>
              </a:spcBef>
            </a:pPr>
            <a:endParaRPr lang="en-GB" altLang="en-US" dirty="0"/>
          </a:p>
          <a:p>
            <a:pPr eaLnBrk="1" hangingPunct="1">
              <a:spcBef>
                <a:spcPct val="50000"/>
              </a:spcBef>
            </a:pPr>
            <a:r>
              <a:rPr lang="en-GB" altLang="en-US" dirty="0" smtClean="0"/>
              <a:t>The founder of the faith is Jesus who, according to Christians, died and rose from the dead. Early followers spread the message that Jesus had defeated death and resurrected. St Paul was a key influence in the spread of this teaching through his writings or epistles to different communities around Europe and the Middle East.</a:t>
            </a:r>
          </a:p>
          <a:p>
            <a:pPr eaLnBrk="1" hangingPunct="1">
              <a:spcBef>
                <a:spcPct val="50000"/>
              </a:spcBef>
            </a:pPr>
            <a:endParaRPr lang="en-GB" altLang="en-US" dirty="0"/>
          </a:p>
          <a:p>
            <a:pPr eaLnBrk="1" hangingPunct="1">
              <a:spcBef>
                <a:spcPct val="50000"/>
              </a:spcBef>
            </a:pPr>
            <a:r>
              <a:rPr lang="en-GB" altLang="en-US" dirty="0" smtClean="0"/>
              <a:t>In the 4</a:t>
            </a:r>
            <a:r>
              <a:rPr lang="en-GB" altLang="en-US" baseline="30000" dirty="0" smtClean="0"/>
              <a:t>th</a:t>
            </a:r>
            <a:r>
              <a:rPr lang="en-GB" altLang="en-US" dirty="0" smtClean="0"/>
              <a:t> Century it became the religion of the Roman empire when the Roman Emperor Constantine became a Christian.</a:t>
            </a:r>
            <a:endParaRPr lang="en-GB" altLang="en-US" dirty="0"/>
          </a:p>
        </p:txBody>
      </p:sp>
      <p:sp>
        <p:nvSpPr>
          <p:cNvPr id="5124" name="Text Box 5"/>
          <p:cNvSpPr txBox="1">
            <a:spLocks noChangeArrowheads="1"/>
          </p:cNvSpPr>
          <p:nvPr/>
        </p:nvSpPr>
        <p:spPr bwMode="auto">
          <a:xfrm>
            <a:off x="5344510" y="889103"/>
            <a:ext cx="6655895" cy="5770811"/>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b="1" u="sng" dirty="0" smtClean="0"/>
              <a:t>Splits within Christianity </a:t>
            </a:r>
            <a:endParaRPr lang="en-GB" altLang="en-US" b="1" u="sng" dirty="0"/>
          </a:p>
          <a:p>
            <a:pPr eaLnBrk="1" hangingPunct="1">
              <a:spcBef>
                <a:spcPct val="50000"/>
              </a:spcBef>
            </a:pPr>
            <a:r>
              <a:rPr lang="en-GB" altLang="en-US" dirty="0" smtClean="0"/>
              <a:t>In 1054 Christianity split into Western Roman Christianity (we now call them Catholics) which is led by the Pope and Eastern Orthodox.</a:t>
            </a:r>
          </a:p>
          <a:p>
            <a:pPr eaLnBrk="1" hangingPunct="1">
              <a:spcBef>
                <a:spcPct val="50000"/>
              </a:spcBef>
            </a:pPr>
            <a:endParaRPr lang="en-GB" altLang="en-US" dirty="0"/>
          </a:p>
          <a:p>
            <a:pPr eaLnBrk="1" hangingPunct="1">
              <a:spcBef>
                <a:spcPct val="50000"/>
              </a:spcBef>
            </a:pPr>
            <a:r>
              <a:rPr lang="en-GB" altLang="en-US" dirty="0" smtClean="0"/>
              <a:t>The Western Church later split again in the 16</a:t>
            </a:r>
            <a:r>
              <a:rPr lang="en-GB" altLang="en-US" baseline="30000" dirty="0" smtClean="0"/>
              <a:t>th</a:t>
            </a:r>
            <a:r>
              <a:rPr lang="en-GB" altLang="en-US" dirty="0" smtClean="0"/>
              <a:t> Century when Henry VIII famously began the Church of England when the Pope would not grant him a divorce from his wife. During his period many Christians in Western Europe broke away from Catholicism and the Protestant branch of Christianity began. This is known as the Reformation.</a:t>
            </a:r>
          </a:p>
          <a:p>
            <a:pPr eaLnBrk="1" hangingPunct="1">
              <a:spcBef>
                <a:spcPct val="50000"/>
              </a:spcBef>
            </a:pPr>
            <a:endParaRPr lang="en-GB" altLang="en-US" dirty="0"/>
          </a:p>
          <a:p>
            <a:pPr eaLnBrk="1" hangingPunct="1">
              <a:spcBef>
                <a:spcPct val="50000"/>
              </a:spcBef>
            </a:pPr>
            <a:r>
              <a:rPr lang="en-GB" altLang="en-US" dirty="0" smtClean="0"/>
              <a:t>The Protestant Church has also split into many different forms called denominations e.g. Baptist, Pentecostal etc.</a:t>
            </a:r>
          </a:p>
          <a:p>
            <a:pPr eaLnBrk="1" hangingPunct="1">
              <a:spcBef>
                <a:spcPct val="50000"/>
              </a:spcBef>
            </a:pPr>
            <a:endParaRPr lang="en-GB" altLang="en-US" dirty="0"/>
          </a:p>
          <a:p>
            <a:pPr eaLnBrk="1" hangingPunct="1">
              <a:spcBef>
                <a:spcPct val="50000"/>
              </a:spcBef>
            </a:pPr>
            <a:r>
              <a:rPr lang="en-GB" altLang="en-US" dirty="0" smtClean="0"/>
              <a:t>There are now 3 main branches of Christianity: Catholic, Orthodox and Protestant.</a:t>
            </a:r>
            <a:endParaRPr lang="en-GB" altLang="en-US" dirty="0"/>
          </a:p>
        </p:txBody>
      </p:sp>
    </p:spTree>
    <p:extLst>
      <p:ext uri="{BB962C8B-B14F-4D97-AF65-F5344CB8AC3E}">
        <p14:creationId xmlns:p14="http://schemas.microsoft.com/office/powerpoint/2010/main" val="3344970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bg/>
                                          </p:spTgt>
                                        </p:tgtEl>
                                        <p:attrNameLst>
                                          <p:attrName>style.visibility</p:attrName>
                                        </p:attrNameLst>
                                      </p:cBhvr>
                                      <p:to>
                                        <p:strVal val="visible"/>
                                      </p:to>
                                    </p:set>
                                    <p:anim calcmode="lin" valueType="num">
                                      <p:cBhvr additive="base">
                                        <p:cTn id="7" dur="500" fill="hold"/>
                                        <p:tgtEl>
                                          <p:spTgt spid="512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additive="base">
                                        <p:cTn id="11"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 calcmode="lin" valueType="num">
                                      <p:cBhvr additive="base">
                                        <p:cTn id="15"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anim calcmode="lin" valueType="num">
                                      <p:cBhvr additive="base">
                                        <p:cTn id="23"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5124">
                                            <p:bg/>
                                          </p:spTgt>
                                        </p:tgtEl>
                                        <p:attrNameLst>
                                          <p:attrName>style.visibility</p:attrName>
                                        </p:attrNameLst>
                                      </p:cBhvr>
                                      <p:to>
                                        <p:strVal val="visible"/>
                                      </p:to>
                                    </p:set>
                                    <p:animEffect transition="in" filter="wipe(down)">
                                      <p:cBhvr>
                                        <p:cTn id="29" dur="500"/>
                                        <p:tgtEl>
                                          <p:spTgt spid="5124">
                                            <p:bg/>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5124">
                                            <p:txEl>
                                              <p:pRg st="0" end="0"/>
                                            </p:txEl>
                                          </p:spTgt>
                                        </p:tgtEl>
                                        <p:attrNameLst>
                                          <p:attrName>style.visibility</p:attrName>
                                        </p:attrNameLst>
                                      </p:cBhvr>
                                      <p:to>
                                        <p:strVal val="visible"/>
                                      </p:to>
                                    </p:set>
                                    <p:animEffect transition="in" filter="wipe(down)">
                                      <p:cBhvr>
                                        <p:cTn id="32" dur="500"/>
                                        <p:tgtEl>
                                          <p:spTgt spid="5124">
                                            <p:txEl>
                                              <p:pRg st="0" end="0"/>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5124">
                                            <p:txEl>
                                              <p:pRg st="1" end="1"/>
                                            </p:txEl>
                                          </p:spTgt>
                                        </p:tgtEl>
                                        <p:attrNameLst>
                                          <p:attrName>style.visibility</p:attrName>
                                        </p:attrNameLst>
                                      </p:cBhvr>
                                      <p:to>
                                        <p:strVal val="visible"/>
                                      </p:to>
                                    </p:set>
                                    <p:animEffect transition="in" filter="wipe(down)">
                                      <p:cBhvr>
                                        <p:cTn id="35" dur="500"/>
                                        <p:tgtEl>
                                          <p:spTgt spid="5124">
                                            <p:txEl>
                                              <p:pRg st="1" end="1"/>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5124">
                                            <p:txEl>
                                              <p:pRg st="3" end="3"/>
                                            </p:txEl>
                                          </p:spTgt>
                                        </p:tgtEl>
                                        <p:attrNameLst>
                                          <p:attrName>style.visibility</p:attrName>
                                        </p:attrNameLst>
                                      </p:cBhvr>
                                      <p:to>
                                        <p:strVal val="visible"/>
                                      </p:to>
                                    </p:set>
                                    <p:animEffect transition="in" filter="wipe(down)">
                                      <p:cBhvr>
                                        <p:cTn id="38" dur="500"/>
                                        <p:tgtEl>
                                          <p:spTgt spid="5124">
                                            <p:txEl>
                                              <p:pRg st="3" end="3"/>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5124">
                                            <p:txEl>
                                              <p:pRg st="5" end="5"/>
                                            </p:txEl>
                                          </p:spTgt>
                                        </p:tgtEl>
                                        <p:attrNameLst>
                                          <p:attrName>style.visibility</p:attrName>
                                        </p:attrNameLst>
                                      </p:cBhvr>
                                      <p:to>
                                        <p:strVal val="visible"/>
                                      </p:to>
                                    </p:set>
                                    <p:animEffect transition="in" filter="wipe(down)">
                                      <p:cBhvr>
                                        <p:cTn id="41" dur="500"/>
                                        <p:tgtEl>
                                          <p:spTgt spid="5124">
                                            <p:txEl>
                                              <p:pRg st="5" end="5"/>
                                            </p:tx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124">
                                            <p:txEl>
                                              <p:pRg st="7" end="7"/>
                                            </p:txEl>
                                          </p:spTgt>
                                        </p:tgtEl>
                                        <p:attrNameLst>
                                          <p:attrName>style.visibility</p:attrName>
                                        </p:attrNameLst>
                                      </p:cBhvr>
                                      <p:to>
                                        <p:strVal val="visible"/>
                                      </p:to>
                                    </p:set>
                                    <p:animEffect transition="in" filter="wipe(down)">
                                      <p:cBhvr>
                                        <p:cTn id="44" dur="500"/>
                                        <p:tgtEl>
                                          <p:spTgt spid="512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animBg="1"/>
      <p:bldP spid="5124"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a:xfrm>
            <a:off x="609600" y="-277172"/>
            <a:ext cx="10972800" cy="1143000"/>
          </a:xfrm>
        </p:spPr>
        <p:txBody>
          <a:bodyPr/>
          <a:lstStyle/>
          <a:p>
            <a:pPr eaLnBrk="1" hangingPunct="1"/>
            <a:r>
              <a:rPr lang="en-GB" altLang="en-US" dirty="0" smtClean="0"/>
              <a:t>Jesus</a:t>
            </a:r>
            <a:endParaRPr lang="en-GB" altLang="en-US" dirty="0" smtClean="0"/>
          </a:p>
        </p:txBody>
      </p:sp>
      <p:sp>
        <p:nvSpPr>
          <p:cNvPr id="3075" name="Rectangle 6"/>
          <p:cNvSpPr>
            <a:spLocks noGrp="1" noChangeArrowheads="1"/>
          </p:cNvSpPr>
          <p:nvPr>
            <p:ph sz="quarter" idx="1"/>
          </p:nvPr>
        </p:nvSpPr>
        <p:spPr>
          <a:xfrm>
            <a:off x="315310" y="953813"/>
            <a:ext cx="5659821" cy="2877207"/>
          </a:xfrm>
          <a:solidFill>
            <a:srgbClr val="FF99CC"/>
          </a:solidFill>
        </p:spPr>
        <p:txBody>
          <a:bodyPr>
            <a:normAutofit/>
          </a:bodyPr>
          <a:lstStyle/>
          <a:p>
            <a:pPr eaLnBrk="1" hangingPunct="1">
              <a:buFontTx/>
              <a:buNone/>
            </a:pPr>
            <a:r>
              <a:rPr lang="en-GB" altLang="en-US" sz="2800" b="1" u="sng" dirty="0" smtClean="0">
                <a:solidFill>
                  <a:schemeClr val="bg1"/>
                </a:solidFill>
              </a:rPr>
              <a:t>Incarnation</a:t>
            </a:r>
            <a:endParaRPr lang="en-GB" altLang="en-US" sz="2800" b="1" u="sng" dirty="0" smtClean="0">
              <a:solidFill>
                <a:schemeClr val="bg1"/>
              </a:solidFill>
            </a:endParaRPr>
          </a:p>
          <a:p>
            <a:pPr eaLnBrk="1" hangingPunct="1"/>
            <a:r>
              <a:rPr lang="en-GB" altLang="en-US" sz="1400" dirty="0" smtClean="0">
                <a:solidFill>
                  <a:schemeClr val="bg1"/>
                </a:solidFill>
              </a:rPr>
              <a:t>The act by which God became human as Jesus Christ.</a:t>
            </a:r>
          </a:p>
          <a:p>
            <a:pPr eaLnBrk="1" hangingPunct="1"/>
            <a:r>
              <a:rPr lang="en-GB" altLang="en-US" sz="1400" dirty="0" smtClean="0">
                <a:solidFill>
                  <a:schemeClr val="bg1"/>
                </a:solidFill>
              </a:rPr>
              <a:t>The New Testament also describes Jesus as the Word ‘The Word became flesh and made his dwelling among us.’</a:t>
            </a:r>
          </a:p>
          <a:p>
            <a:pPr eaLnBrk="1" hangingPunct="1"/>
            <a:r>
              <a:rPr lang="en-GB" altLang="en-US" sz="1400" dirty="0" smtClean="0">
                <a:solidFill>
                  <a:schemeClr val="bg1"/>
                </a:solidFill>
              </a:rPr>
              <a:t>Christians believe Jesus was born of a virgin, Mary was told about the pregnancy by an angel who also said her son would be the Son of God.</a:t>
            </a:r>
          </a:p>
          <a:p>
            <a:pPr eaLnBrk="1" hangingPunct="1"/>
            <a:r>
              <a:rPr lang="en-GB" altLang="en-US" sz="1400" dirty="0" smtClean="0">
                <a:solidFill>
                  <a:schemeClr val="bg1"/>
                </a:solidFill>
              </a:rPr>
              <a:t>According to the Christian belief of the Trinity, Jesus was somehow both fully human and fully God.</a:t>
            </a:r>
            <a:endParaRPr lang="en-GB" altLang="en-US" sz="1200" dirty="0" smtClean="0">
              <a:solidFill>
                <a:schemeClr val="bg1"/>
              </a:solidFill>
            </a:endParaRPr>
          </a:p>
        </p:txBody>
      </p:sp>
      <p:sp>
        <p:nvSpPr>
          <p:cNvPr id="3076" name="Rectangle 7"/>
          <p:cNvSpPr>
            <a:spLocks noGrp="1" noChangeArrowheads="1"/>
          </p:cNvSpPr>
          <p:nvPr>
            <p:ph sz="quarter" idx="2"/>
          </p:nvPr>
        </p:nvSpPr>
        <p:spPr>
          <a:xfrm>
            <a:off x="6197599" y="362607"/>
            <a:ext cx="5721131" cy="3090041"/>
          </a:xfrm>
          <a:solidFill>
            <a:srgbClr val="FFFF99"/>
          </a:solidFill>
          <a:ln>
            <a:solidFill>
              <a:srgbClr val="FFFF99"/>
            </a:solidFill>
            <a:miter lim="800000"/>
            <a:headEnd/>
            <a:tailEnd/>
          </a:ln>
        </p:spPr>
        <p:txBody>
          <a:bodyPr>
            <a:normAutofit/>
          </a:bodyPr>
          <a:lstStyle/>
          <a:p>
            <a:pPr eaLnBrk="1" hangingPunct="1">
              <a:buFontTx/>
              <a:buNone/>
            </a:pPr>
            <a:r>
              <a:rPr lang="en-GB" altLang="en-US" sz="2800" b="1" u="sng" dirty="0" smtClean="0">
                <a:solidFill>
                  <a:schemeClr val="bg1"/>
                </a:solidFill>
              </a:rPr>
              <a:t>Crucifixion</a:t>
            </a:r>
            <a:endParaRPr lang="en-GB" altLang="en-US" sz="2800" b="1" u="sng" dirty="0" smtClean="0">
              <a:solidFill>
                <a:schemeClr val="bg1"/>
              </a:solidFill>
            </a:endParaRPr>
          </a:p>
          <a:p>
            <a:pPr eaLnBrk="1" hangingPunct="1"/>
            <a:r>
              <a:rPr lang="en-GB" altLang="en-US" sz="1400" dirty="0" smtClean="0">
                <a:solidFill>
                  <a:schemeClr val="bg1"/>
                </a:solidFill>
              </a:rPr>
              <a:t>Shortly before his death Jesus predicted his crucifixion at the Last Supper. Judas, one of his disciples, betrayed him to the Romans who arrested him whilst praying in the Garden of Gethsemane.</a:t>
            </a:r>
          </a:p>
          <a:p>
            <a:pPr eaLnBrk="1" hangingPunct="1"/>
            <a:r>
              <a:rPr lang="en-GB" altLang="en-US" sz="1400" dirty="0" smtClean="0">
                <a:solidFill>
                  <a:schemeClr val="bg1"/>
                </a:solidFill>
              </a:rPr>
              <a:t>Jesus was trialled by the Romans and the Jewish high priest and sentenced to death by crucifixion.</a:t>
            </a:r>
            <a:r>
              <a:rPr lang="en-GB" altLang="en-US" sz="1400" dirty="0">
                <a:solidFill>
                  <a:schemeClr val="bg1"/>
                </a:solidFill>
              </a:rPr>
              <a:t> </a:t>
            </a:r>
            <a:r>
              <a:rPr lang="en-GB" altLang="en-US" sz="1400" dirty="0" smtClean="0">
                <a:solidFill>
                  <a:schemeClr val="bg1"/>
                </a:solidFill>
              </a:rPr>
              <a:t>His charge was claiming to be King of the Jews.</a:t>
            </a:r>
          </a:p>
          <a:p>
            <a:pPr eaLnBrk="1" hangingPunct="1"/>
            <a:r>
              <a:rPr lang="en-GB" altLang="en-US" sz="1400" dirty="0" smtClean="0">
                <a:solidFill>
                  <a:schemeClr val="bg1"/>
                </a:solidFill>
              </a:rPr>
              <a:t>In his suffering Jesus cried out ‘my God, my God, why have you forsaken me?’ Which shows that he understands human suffering.</a:t>
            </a:r>
          </a:p>
        </p:txBody>
      </p:sp>
      <p:sp>
        <p:nvSpPr>
          <p:cNvPr id="3077" name="Rectangle 8"/>
          <p:cNvSpPr>
            <a:spLocks noGrp="1" noChangeArrowheads="1"/>
          </p:cNvSpPr>
          <p:nvPr>
            <p:ph sz="quarter" idx="3"/>
          </p:nvPr>
        </p:nvSpPr>
        <p:spPr>
          <a:xfrm>
            <a:off x="294290" y="3938589"/>
            <a:ext cx="5397062" cy="2714459"/>
          </a:xfrm>
          <a:solidFill>
            <a:srgbClr val="CCFFFF"/>
          </a:solidFill>
        </p:spPr>
        <p:txBody>
          <a:bodyPr>
            <a:normAutofit/>
          </a:bodyPr>
          <a:lstStyle/>
          <a:p>
            <a:pPr eaLnBrk="1" hangingPunct="1">
              <a:buFontTx/>
              <a:buNone/>
            </a:pPr>
            <a:r>
              <a:rPr lang="en-GB" altLang="en-US" sz="2800" b="1" u="sng" dirty="0" smtClean="0">
                <a:solidFill>
                  <a:schemeClr val="bg1"/>
                </a:solidFill>
              </a:rPr>
              <a:t>Resurrection and Ascension</a:t>
            </a:r>
            <a:endParaRPr lang="en-GB" altLang="en-US" sz="2800" b="1" u="sng" dirty="0" smtClean="0">
              <a:solidFill>
                <a:schemeClr val="bg1"/>
              </a:solidFill>
            </a:endParaRPr>
          </a:p>
          <a:p>
            <a:r>
              <a:rPr lang="en-GB" altLang="en-US" sz="1400" dirty="0" smtClean="0">
                <a:solidFill>
                  <a:schemeClr val="bg1"/>
                </a:solidFill>
              </a:rPr>
              <a:t>Jesus was placed in a tomb but 2 days later some women went to visit the tomb and found that it was empty.</a:t>
            </a:r>
          </a:p>
          <a:p>
            <a:r>
              <a:rPr lang="en-GB" altLang="en-US" sz="1400" dirty="0" smtClean="0">
                <a:solidFill>
                  <a:schemeClr val="bg1"/>
                </a:solidFill>
              </a:rPr>
              <a:t>Jesus appeared to many of his followers and friends for 40 days after his resurrection.</a:t>
            </a:r>
          </a:p>
          <a:p>
            <a:r>
              <a:rPr lang="en-GB" altLang="en-US" sz="1400" dirty="0" smtClean="0">
                <a:solidFill>
                  <a:schemeClr val="bg1"/>
                </a:solidFill>
              </a:rPr>
              <a:t>He then ascended to heaven to be with God. Before the ascension he told his disciples to spread the Gospel.</a:t>
            </a:r>
            <a:endParaRPr lang="en-GB" altLang="en-US" sz="1400" dirty="0" smtClean="0">
              <a:solidFill>
                <a:schemeClr val="bg1"/>
              </a:solidFill>
            </a:endParaRPr>
          </a:p>
        </p:txBody>
      </p:sp>
      <p:sp>
        <p:nvSpPr>
          <p:cNvPr id="3078" name="Rectangle 9"/>
          <p:cNvSpPr>
            <a:spLocks noGrp="1" noChangeArrowheads="1"/>
          </p:cNvSpPr>
          <p:nvPr>
            <p:ph sz="quarter" idx="4"/>
          </p:nvPr>
        </p:nvSpPr>
        <p:spPr>
          <a:xfrm>
            <a:off x="6197600" y="3563007"/>
            <a:ext cx="5815724" cy="3074276"/>
          </a:xfrm>
          <a:solidFill>
            <a:srgbClr val="C0C0C0"/>
          </a:solidFill>
        </p:spPr>
        <p:txBody>
          <a:bodyPr>
            <a:normAutofit lnSpcReduction="10000"/>
          </a:bodyPr>
          <a:lstStyle/>
          <a:p>
            <a:pPr eaLnBrk="1" hangingPunct="1">
              <a:buFontTx/>
              <a:buNone/>
            </a:pPr>
            <a:r>
              <a:rPr lang="en-GB" altLang="en-US" sz="2400" b="1" u="sng" dirty="0" smtClean="0">
                <a:solidFill>
                  <a:schemeClr val="bg1"/>
                </a:solidFill>
              </a:rPr>
              <a:t>Salvation</a:t>
            </a:r>
            <a:endParaRPr lang="en-GB" altLang="en-US" sz="2400" b="1" u="sng" dirty="0" smtClean="0">
              <a:solidFill>
                <a:schemeClr val="bg1"/>
              </a:solidFill>
            </a:endParaRPr>
          </a:p>
          <a:p>
            <a:pPr eaLnBrk="1" hangingPunct="1"/>
            <a:r>
              <a:rPr lang="en-GB" altLang="en-US" sz="1400" dirty="0" smtClean="0">
                <a:solidFill>
                  <a:schemeClr val="bg1"/>
                </a:solidFill>
              </a:rPr>
              <a:t>Jesus’ resurrection is crucial to Christian belief. Original Sin is the belief that we are all born needing to be saved. </a:t>
            </a:r>
            <a:r>
              <a:rPr lang="en-GB" altLang="en-US" sz="1400" dirty="0" smtClean="0">
                <a:solidFill>
                  <a:schemeClr val="bg1"/>
                </a:solidFill>
              </a:rPr>
              <a:t>Christians believe the resurrection won forgiveness for everyone and ensures their redemption (freeing them from sin).</a:t>
            </a:r>
          </a:p>
          <a:p>
            <a:pPr eaLnBrk="1" hangingPunct="1"/>
            <a:r>
              <a:rPr lang="en-GB" altLang="en-US" sz="1400" dirty="0" smtClean="0">
                <a:solidFill>
                  <a:schemeClr val="bg1"/>
                </a:solidFill>
              </a:rPr>
              <a:t>Christians believe Jesus was born without sin but that God placed all the sins of the world on him at the crucifixion and that his sacrifice was like a payment, so long as Christians have faith in the resurrection.</a:t>
            </a:r>
          </a:p>
          <a:p>
            <a:pPr eaLnBrk="1" hangingPunct="1"/>
            <a:r>
              <a:rPr lang="en-GB" altLang="en-US" sz="1400" dirty="0" smtClean="0">
                <a:solidFill>
                  <a:schemeClr val="bg1"/>
                </a:solidFill>
              </a:rPr>
              <a:t>Jesus’ actions brough</a:t>
            </a:r>
            <a:r>
              <a:rPr lang="en-GB" altLang="en-US" sz="1400" dirty="0" smtClean="0">
                <a:solidFill>
                  <a:schemeClr val="bg1"/>
                </a:solidFill>
              </a:rPr>
              <a:t>t about reconciliation between God and humans – known as </a:t>
            </a:r>
            <a:r>
              <a:rPr lang="en-GB" altLang="en-US" sz="1400" b="1" dirty="0" smtClean="0">
                <a:solidFill>
                  <a:schemeClr val="bg1"/>
                </a:solidFill>
              </a:rPr>
              <a:t>atonement.</a:t>
            </a:r>
            <a:endParaRPr lang="en-GB" altLang="en-US" sz="1400" b="1" dirty="0" smtClean="0">
              <a:solidFill>
                <a:schemeClr val="bg1"/>
              </a:solidFill>
            </a:endParaRPr>
          </a:p>
        </p:txBody>
      </p:sp>
    </p:spTree>
    <p:extLst>
      <p:ext uri="{BB962C8B-B14F-4D97-AF65-F5344CB8AC3E}">
        <p14:creationId xmlns:p14="http://schemas.microsoft.com/office/powerpoint/2010/main" val="374826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ipe(down)">
                                      <p:cBhvr>
                                        <p:cTn id="7" dur="500"/>
                                        <p:tgtEl>
                                          <p:spTgt spid="307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5">
                                            <p:txEl>
                                              <p:pRg st="0" end="0"/>
                                            </p:txEl>
                                          </p:spTgt>
                                        </p:tgtEl>
                                        <p:attrNameLst>
                                          <p:attrName>style.visibility</p:attrName>
                                        </p:attrNameLst>
                                      </p:cBhvr>
                                      <p:to>
                                        <p:strVal val="visible"/>
                                      </p:to>
                                    </p:set>
                                    <p:animEffect transition="in" filter="wipe(down)">
                                      <p:cBhvr>
                                        <p:cTn id="10" dur="500"/>
                                        <p:tgtEl>
                                          <p:spTgt spid="3075">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Effect transition="in" filter="wipe(down)">
                                      <p:cBhvr>
                                        <p:cTn id="13" dur="500"/>
                                        <p:tgtEl>
                                          <p:spTgt spid="3075">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075">
                                            <p:txEl>
                                              <p:pRg st="2" end="2"/>
                                            </p:txEl>
                                          </p:spTgt>
                                        </p:tgtEl>
                                        <p:attrNameLst>
                                          <p:attrName>style.visibility</p:attrName>
                                        </p:attrNameLst>
                                      </p:cBhvr>
                                      <p:to>
                                        <p:strVal val="visible"/>
                                      </p:to>
                                    </p:set>
                                    <p:animEffect transition="in" filter="wipe(down)">
                                      <p:cBhvr>
                                        <p:cTn id="16" dur="500"/>
                                        <p:tgtEl>
                                          <p:spTgt spid="3075">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wipe(down)">
                                      <p:cBhvr>
                                        <p:cTn id="19" dur="500"/>
                                        <p:tgtEl>
                                          <p:spTgt spid="3075">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wipe(down)">
                                      <p:cBhvr>
                                        <p:cTn id="22" dur="500"/>
                                        <p:tgtEl>
                                          <p:spTgt spid="307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076">
                                            <p:bg/>
                                          </p:spTgt>
                                        </p:tgtEl>
                                        <p:attrNameLst>
                                          <p:attrName>style.visibility</p:attrName>
                                        </p:attrNameLst>
                                      </p:cBhvr>
                                      <p:to>
                                        <p:strVal val="visible"/>
                                      </p:to>
                                    </p:set>
                                    <p:animEffect transition="in" filter="wipe(down)">
                                      <p:cBhvr>
                                        <p:cTn id="27" dur="500"/>
                                        <p:tgtEl>
                                          <p:spTgt spid="3076">
                                            <p:bg/>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076">
                                            <p:txEl>
                                              <p:pRg st="0" end="0"/>
                                            </p:txEl>
                                          </p:spTgt>
                                        </p:tgtEl>
                                        <p:attrNameLst>
                                          <p:attrName>style.visibility</p:attrName>
                                        </p:attrNameLst>
                                      </p:cBhvr>
                                      <p:to>
                                        <p:strVal val="visible"/>
                                      </p:to>
                                    </p:set>
                                    <p:animEffect transition="in" filter="wipe(down)">
                                      <p:cBhvr>
                                        <p:cTn id="30" dur="500"/>
                                        <p:tgtEl>
                                          <p:spTgt spid="3076">
                                            <p:txEl>
                                              <p:pRg st="0" end="0"/>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076">
                                            <p:txEl>
                                              <p:pRg st="1" end="1"/>
                                            </p:txEl>
                                          </p:spTgt>
                                        </p:tgtEl>
                                        <p:attrNameLst>
                                          <p:attrName>style.visibility</p:attrName>
                                        </p:attrNameLst>
                                      </p:cBhvr>
                                      <p:to>
                                        <p:strVal val="visible"/>
                                      </p:to>
                                    </p:set>
                                    <p:animEffect transition="in" filter="wipe(down)">
                                      <p:cBhvr>
                                        <p:cTn id="33" dur="500"/>
                                        <p:tgtEl>
                                          <p:spTgt spid="3076">
                                            <p:txEl>
                                              <p:pRg st="1" end="1"/>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076">
                                            <p:txEl>
                                              <p:pRg st="2" end="2"/>
                                            </p:txEl>
                                          </p:spTgt>
                                        </p:tgtEl>
                                        <p:attrNameLst>
                                          <p:attrName>style.visibility</p:attrName>
                                        </p:attrNameLst>
                                      </p:cBhvr>
                                      <p:to>
                                        <p:strVal val="visible"/>
                                      </p:to>
                                    </p:set>
                                    <p:animEffect transition="in" filter="wipe(down)">
                                      <p:cBhvr>
                                        <p:cTn id="36" dur="500"/>
                                        <p:tgtEl>
                                          <p:spTgt spid="3076">
                                            <p:txEl>
                                              <p:pRg st="2" end="2"/>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076">
                                            <p:txEl>
                                              <p:pRg st="3" end="3"/>
                                            </p:txEl>
                                          </p:spTgt>
                                        </p:tgtEl>
                                        <p:attrNameLst>
                                          <p:attrName>style.visibility</p:attrName>
                                        </p:attrNameLst>
                                      </p:cBhvr>
                                      <p:to>
                                        <p:strVal val="visible"/>
                                      </p:to>
                                    </p:set>
                                    <p:animEffect transition="in" filter="wipe(down)">
                                      <p:cBhvr>
                                        <p:cTn id="39" dur="500"/>
                                        <p:tgtEl>
                                          <p:spTgt spid="3076">
                                            <p:txEl>
                                              <p:pRg st="3" end="3"/>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3077">
                                            <p:bg/>
                                          </p:spTgt>
                                        </p:tgtEl>
                                        <p:attrNameLst>
                                          <p:attrName>style.visibility</p:attrName>
                                        </p:attrNameLst>
                                      </p:cBhvr>
                                      <p:to>
                                        <p:strVal val="visible"/>
                                      </p:to>
                                    </p:set>
                                    <p:animEffect transition="in" filter="wipe(down)">
                                      <p:cBhvr>
                                        <p:cTn id="44" dur="500"/>
                                        <p:tgtEl>
                                          <p:spTgt spid="3077">
                                            <p:bg/>
                                          </p:spTgt>
                                        </p:tgtEl>
                                      </p:cBhvr>
                                    </p:animEffect>
                                  </p:childTnLst>
                                </p:cTn>
                              </p:par>
                              <p:par>
                                <p:cTn id="45" presetID="22" presetClass="entr" presetSubtype="4" fill="hold" grpId="0" nodeType="withEffect">
                                  <p:stCondLst>
                                    <p:cond delay="0"/>
                                  </p:stCondLst>
                                  <p:childTnLst>
                                    <p:set>
                                      <p:cBhvr>
                                        <p:cTn id="46" dur="1" fill="hold">
                                          <p:stCondLst>
                                            <p:cond delay="0"/>
                                          </p:stCondLst>
                                        </p:cTn>
                                        <p:tgtEl>
                                          <p:spTgt spid="3077">
                                            <p:txEl>
                                              <p:pRg st="0" end="0"/>
                                            </p:txEl>
                                          </p:spTgt>
                                        </p:tgtEl>
                                        <p:attrNameLst>
                                          <p:attrName>style.visibility</p:attrName>
                                        </p:attrNameLst>
                                      </p:cBhvr>
                                      <p:to>
                                        <p:strVal val="visible"/>
                                      </p:to>
                                    </p:set>
                                    <p:animEffect transition="in" filter="wipe(down)">
                                      <p:cBhvr>
                                        <p:cTn id="47" dur="500"/>
                                        <p:tgtEl>
                                          <p:spTgt spid="3077">
                                            <p:txEl>
                                              <p:pRg st="0" end="0"/>
                                            </p:txEl>
                                          </p:spTgt>
                                        </p:tgtEl>
                                      </p:cBhvr>
                                    </p:animEffect>
                                  </p:childTnLst>
                                </p:cTn>
                              </p:par>
                              <p:par>
                                <p:cTn id="48" presetID="1" presetClass="entr" presetSubtype="0" fill="hold" nodeType="withEffect">
                                  <p:stCondLst>
                                    <p:cond delay="0"/>
                                  </p:stCondLst>
                                  <p:childTnLst>
                                    <p:set>
                                      <p:cBhvr>
                                        <p:cTn id="49" dur="1" fill="hold">
                                          <p:stCondLst>
                                            <p:cond delay="0"/>
                                          </p:stCondLst>
                                        </p:cTn>
                                        <p:tgtEl>
                                          <p:spTgt spid="3077">
                                            <p:txEl>
                                              <p:pRg st="1" end="1"/>
                                            </p:txEl>
                                          </p:spTgt>
                                        </p:tgtEl>
                                        <p:attrNameLst>
                                          <p:attrName>style.visibility</p:attrName>
                                        </p:attrNameLst>
                                      </p:cBhvr>
                                      <p:to>
                                        <p:strVal val="visible"/>
                                      </p:to>
                                    </p:set>
                                  </p:childTnLst>
                                </p:cTn>
                              </p:par>
                              <p:par>
                                <p:cTn id="50" presetID="1" presetClass="entr" presetSubtype="0" fill="hold" nodeType="withEffect">
                                  <p:stCondLst>
                                    <p:cond delay="0"/>
                                  </p:stCondLst>
                                  <p:childTnLst>
                                    <p:set>
                                      <p:cBhvr>
                                        <p:cTn id="51" dur="1" fill="hold">
                                          <p:stCondLst>
                                            <p:cond delay="0"/>
                                          </p:stCondLst>
                                        </p:cTn>
                                        <p:tgtEl>
                                          <p:spTgt spid="3077">
                                            <p:txEl>
                                              <p:pRg st="2" end="2"/>
                                            </p:txEl>
                                          </p:spTgt>
                                        </p:tgtEl>
                                        <p:attrNameLst>
                                          <p:attrName>style.visibility</p:attrName>
                                        </p:attrNameLst>
                                      </p:cBhvr>
                                      <p:to>
                                        <p:strVal val="visible"/>
                                      </p:to>
                                    </p:set>
                                  </p:childTnLst>
                                </p:cTn>
                              </p:par>
                              <p:par>
                                <p:cTn id="52" presetID="1" presetClass="entr" presetSubtype="0" fill="hold" nodeType="withEffect">
                                  <p:stCondLst>
                                    <p:cond delay="0"/>
                                  </p:stCondLst>
                                  <p:childTnLst>
                                    <p:set>
                                      <p:cBhvr>
                                        <p:cTn id="53" dur="1" fill="hold">
                                          <p:stCondLst>
                                            <p:cond delay="0"/>
                                          </p:stCondLst>
                                        </p:cTn>
                                        <p:tgtEl>
                                          <p:spTgt spid="3077">
                                            <p:txEl>
                                              <p:pRg st="3" end="3"/>
                                            </p:txEl>
                                          </p:spTgt>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3078">
                                            <p:bg/>
                                          </p:spTgt>
                                        </p:tgtEl>
                                        <p:attrNameLst>
                                          <p:attrName>style.visibility</p:attrName>
                                        </p:attrNameLst>
                                      </p:cBhvr>
                                      <p:to>
                                        <p:strVal val="visible"/>
                                      </p:to>
                                    </p:set>
                                    <p:animEffect transition="in" filter="wipe(down)">
                                      <p:cBhvr>
                                        <p:cTn id="58" dur="500"/>
                                        <p:tgtEl>
                                          <p:spTgt spid="3078">
                                            <p:bg/>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078">
                                            <p:txEl>
                                              <p:pRg st="0" end="0"/>
                                            </p:txEl>
                                          </p:spTgt>
                                        </p:tgtEl>
                                        <p:attrNameLst>
                                          <p:attrName>style.visibility</p:attrName>
                                        </p:attrNameLst>
                                      </p:cBhvr>
                                      <p:to>
                                        <p:strVal val="visible"/>
                                      </p:to>
                                    </p:set>
                                    <p:animEffect transition="in" filter="wipe(down)">
                                      <p:cBhvr>
                                        <p:cTn id="61" dur="500"/>
                                        <p:tgtEl>
                                          <p:spTgt spid="3078">
                                            <p:txEl>
                                              <p:pRg st="0" end="0"/>
                                            </p:txEl>
                                          </p:spTgt>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3078">
                                            <p:txEl>
                                              <p:pRg st="1" end="1"/>
                                            </p:txEl>
                                          </p:spTgt>
                                        </p:tgtEl>
                                        <p:attrNameLst>
                                          <p:attrName>style.visibility</p:attrName>
                                        </p:attrNameLst>
                                      </p:cBhvr>
                                      <p:to>
                                        <p:strVal val="visible"/>
                                      </p:to>
                                    </p:set>
                                    <p:animEffect transition="in" filter="wipe(down)">
                                      <p:cBhvr>
                                        <p:cTn id="64" dur="500"/>
                                        <p:tgtEl>
                                          <p:spTgt spid="3078">
                                            <p:txEl>
                                              <p:pRg st="1" end="1"/>
                                            </p:txEl>
                                          </p:spTgt>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3078">
                                            <p:txEl>
                                              <p:pRg st="2" end="2"/>
                                            </p:txEl>
                                          </p:spTgt>
                                        </p:tgtEl>
                                        <p:attrNameLst>
                                          <p:attrName>style.visibility</p:attrName>
                                        </p:attrNameLst>
                                      </p:cBhvr>
                                      <p:to>
                                        <p:strVal val="visible"/>
                                      </p:to>
                                    </p:set>
                                    <p:animEffect transition="in" filter="wipe(down)">
                                      <p:cBhvr>
                                        <p:cTn id="67" dur="500"/>
                                        <p:tgtEl>
                                          <p:spTgt spid="3078">
                                            <p:txEl>
                                              <p:pRg st="2" end="2"/>
                                            </p:txEl>
                                          </p:spTgt>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3078">
                                            <p:txEl>
                                              <p:pRg st="3" end="3"/>
                                            </p:txEl>
                                          </p:spTgt>
                                        </p:tgtEl>
                                        <p:attrNameLst>
                                          <p:attrName>style.visibility</p:attrName>
                                        </p:attrNameLst>
                                      </p:cBhvr>
                                      <p:to>
                                        <p:strVal val="visible"/>
                                      </p:to>
                                    </p:set>
                                    <p:animEffect transition="in" filter="wipe(down)">
                                      <p:cBhvr>
                                        <p:cTn id="70" dur="500"/>
                                        <p:tgtEl>
                                          <p:spTgt spid="30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allAtOnce" animBg="1"/>
      <p:bldP spid="3076" grpId="0" build="allAtOnce" animBg="1"/>
      <p:bldP spid="3077" grpId="0" build="allAtOnce" animBg="1"/>
      <p:bldP spid="3078"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sz="quarter"/>
          </p:nvPr>
        </p:nvSpPr>
        <p:spPr>
          <a:xfrm>
            <a:off x="189186" y="0"/>
            <a:ext cx="10972800" cy="777876"/>
          </a:xfrm>
        </p:spPr>
        <p:txBody>
          <a:bodyPr/>
          <a:lstStyle/>
          <a:p>
            <a:pPr eaLnBrk="1" hangingPunct="1"/>
            <a:r>
              <a:rPr lang="en-GB" altLang="en-US" dirty="0" smtClean="0"/>
              <a:t>The afterlife</a:t>
            </a:r>
            <a:endParaRPr lang="en-GB" altLang="en-US" dirty="0" smtClean="0"/>
          </a:p>
        </p:txBody>
      </p:sp>
      <p:sp>
        <p:nvSpPr>
          <p:cNvPr id="7173" name="Content Placeholder 5"/>
          <p:cNvSpPr>
            <a:spLocks noGrp="1"/>
          </p:cNvSpPr>
          <p:nvPr>
            <p:ph sz="quarter" idx="4"/>
          </p:nvPr>
        </p:nvSpPr>
        <p:spPr>
          <a:xfrm>
            <a:off x="243565" y="898635"/>
            <a:ext cx="7213525" cy="5599004"/>
          </a:xfrm>
          <a:solidFill>
            <a:schemeClr val="accent1"/>
          </a:solidFill>
        </p:spPr>
        <p:txBody>
          <a:bodyPr>
            <a:noAutofit/>
          </a:bodyPr>
          <a:lstStyle/>
          <a:p>
            <a:pPr eaLnBrk="1" hangingPunct="1">
              <a:buFontTx/>
              <a:buNone/>
            </a:pPr>
            <a:r>
              <a:rPr lang="en-GB" altLang="en-US" dirty="0" smtClean="0"/>
              <a:t>Christians believe that all human beings receive eternal life as a gift from God and that Jesus and the resurrection are the ways to the afterlife. There are differing views depending on the denomination- some think the afterlife begins straight away after death, others at the Day of Judgement.</a:t>
            </a:r>
          </a:p>
          <a:p>
            <a:pPr eaLnBrk="1" hangingPunct="1">
              <a:buFontTx/>
              <a:buNone/>
            </a:pPr>
            <a:endParaRPr lang="en-GB" altLang="en-US" dirty="0"/>
          </a:p>
          <a:p>
            <a:pPr eaLnBrk="1" hangingPunct="1">
              <a:buFontTx/>
              <a:buNone/>
            </a:pPr>
            <a:r>
              <a:rPr lang="en-GB" altLang="en-US" dirty="0" smtClean="0"/>
              <a:t>The Apostle’s Creed states ‘He ascended into heaven and is seated at the right hand of the Father, and he will come to judge the living and the dead. I believe in… the resurrection of the body; and the life everlasting.’</a:t>
            </a:r>
          </a:p>
          <a:p>
            <a:pPr eaLnBrk="1" hangingPunct="1">
              <a:buFontTx/>
              <a:buNone/>
            </a:pPr>
            <a:r>
              <a:rPr lang="en-GB" altLang="en-US" dirty="0" smtClean="0"/>
              <a:t>At the point of judgement, Christians believe we will be judged on the actions we carried out in life. The parable of the sheep and goats is  a good example which shows how Christians can live a good life and secure a place in heaven. It lists things like feeding the hungry, nursing the sick and </a:t>
            </a:r>
            <a:r>
              <a:rPr lang="en-GB" altLang="en-US" dirty="0" err="1" smtClean="0"/>
              <a:t>visitng</a:t>
            </a:r>
            <a:r>
              <a:rPr lang="en-GB" altLang="en-US" dirty="0" smtClean="0"/>
              <a:t> people in prison. </a:t>
            </a:r>
            <a:endParaRPr lang="en-GB" altLang="en-US" dirty="0"/>
          </a:p>
        </p:txBody>
      </p:sp>
      <p:sp>
        <p:nvSpPr>
          <p:cNvPr id="3" name="Content Placeholder 2"/>
          <p:cNvSpPr>
            <a:spLocks noGrp="1"/>
          </p:cNvSpPr>
          <p:nvPr>
            <p:ph sz="quarter" idx="2"/>
          </p:nvPr>
        </p:nvSpPr>
        <p:spPr>
          <a:xfrm>
            <a:off x="7567449" y="157655"/>
            <a:ext cx="4493172" cy="6542690"/>
          </a:xfrm>
          <a:ln>
            <a:solidFill>
              <a:schemeClr val="tx1"/>
            </a:solidFill>
          </a:ln>
        </p:spPr>
        <p:txBody>
          <a:bodyPr>
            <a:normAutofit fontScale="92500"/>
          </a:bodyPr>
          <a:lstStyle/>
          <a:p>
            <a:r>
              <a:rPr lang="en-GB" sz="3500" b="1" dirty="0" smtClean="0"/>
              <a:t>The problem of evil</a:t>
            </a:r>
            <a:endParaRPr lang="en-GB" sz="3500" b="1" dirty="0" smtClean="0"/>
          </a:p>
          <a:p>
            <a:pPr marL="0" indent="0">
              <a:buNone/>
            </a:pPr>
            <a:r>
              <a:rPr lang="en-GB" dirty="0" smtClean="0"/>
              <a:t>Genesis teaches that Adam and Eve, the first humans, gave into temptation and ate from the tree of knowledge, going against God’s instruction. </a:t>
            </a:r>
          </a:p>
          <a:p>
            <a:pPr marL="0" indent="0">
              <a:buNone/>
            </a:pPr>
            <a:endParaRPr lang="en-GB" dirty="0"/>
          </a:p>
          <a:p>
            <a:pPr marL="0" indent="0">
              <a:buNone/>
            </a:pPr>
            <a:r>
              <a:rPr lang="en-GB" dirty="0" smtClean="0"/>
              <a:t>This allowed evil to enter God’s perfect world. This is known as the Fall or the Fall of Man.</a:t>
            </a:r>
          </a:p>
          <a:p>
            <a:pPr marL="0" indent="0">
              <a:buNone/>
            </a:pPr>
            <a:endParaRPr lang="en-GB" dirty="0"/>
          </a:p>
          <a:p>
            <a:pPr marL="0" indent="0">
              <a:buNone/>
            </a:pPr>
            <a:r>
              <a:rPr lang="en-GB" dirty="0" smtClean="0"/>
              <a:t>After the Fall, all humans are born with Original Sin, meaning we are all sinful and capable of causing suffering to others. </a:t>
            </a:r>
          </a:p>
          <a:p>
            <a:pPr marL="0" indent="0">
              <a:buNone/>
            </a:pPr>
            <a:endParaRPr lang="en-GB" dirty="0"/>
          </a:p>
          <a:p>
            <a:pPr marL="0" indent="0">
              <a:buNone/>
            </a:pPr>
            <a:r>
              <a:rPr lang="en-GB" dirty="0" smtClean="0"/>
              <a:t>Christians believe that we were all made by God to have free will, and to choose the right path to avoid suffering. Suffering, whether man made or natural, can lead some to question their faith.</a:t>
            </a:r>
            <a:endParaRPr lang="en-GB" dirty="0" smtClean="0"/>
          </a:p>
          <a:p>
            <a:pPr marL="0" indent="0">
              <a:buNone/>
            </a:pPr>
            <a:endParaRPr lang="en-GB" dirty="0"/>
          </a:p>
        </p:txBody>
      </p:sp>
    </p:spTree>
    <p:extLst>
      <p:ext uri="{BB962C8B-B14F-4D97-AF65-F5344CB8AC3E}">
        <p14:creationId xmlns:p14="http://schemas.microsoft.com/office/powerpoint/2010/main" val="3391617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3">
                                            <p:bg/>
                                          </p:spTgt>
                                        </p:tgtEl>
                                        <p:attrNameLst>
                                          <p:attrName>style.visibility</p:attrName>
                                        </p:attrNameLst>
                                      </p:cBhvr>
                                      <p:to>
                                        <p:strVal val="visible"/>
                                      </p:to>
                                    </p:set>
                                    <p:animEffect transition="in" filter="wipe(down)">
                                      <p:cBhvr>
                                        <p:cTn id="7" dur="500"/>
                                        <p:tgtEl>
                                          <p:spTgt spid="717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173">
                                            <p:txEl>
                                              <p:pRg st="0" end="0"/>
                                            </p:txEl>
                                          </p:spTgt>
                                        </p:tgtEl>
                                        <p:attrNameLst>
                                          <p:attrName>style.visibility</p:attrName>
                                        </p:attrNameLst>
                                      </p:cBhvr>
                                      <p:to>
                                        <p:strVal val="visible"/>
                                      </p:to>
                                    </p:set>
                                    <p:animEffect transition="in" filter="wipe(down)">
                                      <p:cBhvr>
                                        <p:cTn id="10" dur="500"/>
                                        <p:tgtEl>
                                          <p:spTgt spid="717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173">
                                            <p:txEl>
                                              <p:pRg st="2" end="2"/>
                                            </p:txEl>
                                          </p:spTgt>
                                        </p:tgtEl>
                                        <p:attrNameLst>
                                          <p:attrName>style.visibility</p:attrName>
                                        </p:attrNameLst>
                                      </p:cBhvr>
                                      <p:to>
                                        <p:strVal val="visible"/>
                                      </p:to>
                                    </p:set>
                                    <p:animEffect transition="in" filter="wipe(down)">
                                      <p:cBhvr>
                                        <p:cTn id="13" dur="500"/>
                                        <p:tgtEl>
                                          <p:spTgt spid="717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173">
                                            <p:txEl>
                                              <p:pRg st="3" end="3"/>
                                            </p:txEl>
                                          </p:spTgt>
                                        </p:tgtEl>
                                        <p:attrNameLst>
                                          <p:attrName>style.visibility</p:attrName>
                                        </p:attrNameLst>
                                      </p:cBhvr>
                                      <p:to>
                                        <p:strVal val="visible"/>
                                      </p:to>
                                    </p:set>
                                    <p:animEffect transition="in" filter="wipe(down)">
                                      <p:cBhvr>
                                        <p:cTn id="16" dur="500"/>
                                        <p:tgtEl>
                                          <p:spTgt spid="717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bg/>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allAtOnce" animBg="1"/>
      <p:bldP spid="3" grpId="0" build="p" animBg="1"/>
    </p:bldLst>
  </p:timing>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ppt/theme/theme2.xml><?xml version="1.0" encoding="utf-8"?>
<a:theme xmlns:a="http://schemas.openxmlformats.org/drawingml/2006/main" name="2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6F3559E9-1A4C-49D8-94D4-F41003531C49}"/>
    </a:ext>
  </a:extLst>
</a:theme>
</file>

<file path=ppt/theme/theme3.xml><?xml version="1.0" encoding="utf-8"?>
<a:theme xmlns:a="http://schemas.openxmlformats.org/drawingml/2006/main" name="3_Quotabl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ACECE1E4-636E-48DB-87ED-4A76DC93378F}"/>
    </a:ext>
  </a:extLst>
</a:theme>
</file>

<file path=ppt/theme/theme4.xml><?xml version="1.0" encoding="utf-8"?>
<a:theme xmlns:a="http://schemas.openxmlformats.org/drawingml/2006/main" name="4_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ACECE1E4-636E-48DB-87ED-4A76DC93378F}"/>
    </a:ext>
  </a:extLst>
</a:theme>
</file>

<file path=ppt/theme/theme5.xml><?xml version="1.0" encoding="utf-8"?>
<a:theme xmlns:a="http://schemas.openxmlformats.org/drawingml/2006/main" name="5_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ppt/theme/theme6.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7AF46513-5B0D-4B03-9323-32F3F0BFC9D6}"/>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846</TotalTime>
  <Words>1538</Words>
  <Application>Microsoft Office PowerPoint</Application>
  <PresentationFormat>Custom</PresentationFormat>
  <Paragraphs>119</Paragraphs>
  <Slides>13</Slides>
  <Notes>4</Notes>
  <HiddenSlides>0</HiddenSlides>
  <MMClips>0</MMClips>
  <ScaleCrop>false</ScaleCrop>
  <HeadingPairs>
    <vt:vector size="4" baseType="variant">
      <vt:variant>
        <vt:lpstr>Theme</vt:lpstr>
      </vt:variant>
      <vt:variant>
        <vt:i4>6</vt:i4>
      </vt:variant>
      <vt:variant>
        <vt:lpstr>Slide Titles</vt:lpstr>
      </vt:variant>
      <vt:variant>
        <vt:i4>13</vt:i4>
      </vt:variant>
    </vt:vector>
  </HeadingPairs>
  <TitlesOfParts>
    <vt:vector size="19" baseType="lpstr">
      <vt:lpstr>Quotable</vt:lpstr>
      <vt:lpstr>2_Quotable</vt:lpstr>
      <vt:lpstr>3_Quotable</vt:lpstr>
      <vt:lpstr>4_Quotable</vt:lpstr>
      <vt:lpstr>5_Quotable</vt:lpstr>
      <vt:lpstr>1_Quotable</vt:lpstr>
      <vt:lpstr>Half term homework</vt:lpstr>
      <vt:lpstr>Interleaving Revision – Lesson 3</vt:lpstr>
      <vt:lpstr>Interleaving revision- Lesson Format </vt:lpstr>
      <vt:lpstr>Exam practice Relationships and families</vt:lpstr>
      <vt:lpstr>Marking Last Week’s Question Christianity: Practices </vt:lpstr>
      <vt:lpstr>Review Christianity: beliefs</vt:lpstr>
      <vt:lpstr>Christianity as a world faith</vt:lpstr>
      <vt:lpstr>Jesus</vt:lpstr>
      <vt:lpstr>The afterlife</vt:lpstr>
      <vt:lpstr>Transform Christianity: beliefs</vt:lpstr>
      <vt:lpstr>Quiz Islam: Beliefs</vt:lpstr>
      <vt:lpstr>Test the Teacher Islam: practices</vt:lpstr>
      <vt:lpstr>RS Homework due Monday 26th Feb</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Interleaving Revision</dc:title>
  <dc:creator>Gemma Moon</dc:creator>
  <cp:lastModifiedBy>build</cp:lastModifiedBy>
  <cp:revision>55</cp:revision>
  <cp:lastPrinted>2018-02-19T12:01:06Z</cp:lastPrinted>
  <dcterms:created xsi:type="dcterms:W3CDTF">2017-03-19T09:57:24Z</dcterms:created>
  <dcterms:modified xsi:type="dcterms:W3CDTF">2018-02-19T12:28:25Z</dcterms:modified>
</cp:coreProperties>
</file>