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42" r:id="rId2"/>
  </p:sldMasterIdLst>
  <p:notesMasterIdLst>
    <p:notesMasterId r:id="rId17"/>
  </p:notesMasterIdLst>
  <p:sldIdLst>
    <p:sldId id="273" r:id="rId3"/>
    <p:sldId id="256" r:id="rId4"/>
    <p:sldId id="296" r:id="rId5"/>
    <p:sldId id="263" r:id="rId6"/>
    <p:sldId id="282" r:id="rId7"/>
    <p:sldId id="295" r:id="rId8"/>
    <p:sldId id="293" r:id="rId9"/>
    <p:sldId id="284" r:id="rId10"/>
    <p:sldId id="286" r:id="rId11"/>
    <p:sldId id="297" r:id="rId12"/>
    <p:sldId id="287" r:id="rId13"/>
    <p:sldId id="294" r:id="rId14"/>
    <p:sldId id="290" r:id="rId15"/>
    <p:sldId id="265" r:id="rId16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FF0"/>
    <a:srgbClr val="BD92DE"/>
    <a:srgbClr val="E789E0"/>
    <a:srgbClr val="D1B2E8"/>
    <a:srgbClr val="FFDA65"/>
    <a:srgbClr val="FF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84014" autoAdjust="0"/>
  </p:normalViewPr>
  <p:slideViewPr>
    <p:cSldViewPr snapToGrid="0">
      <p:cViewPr varScale="1">
        <p:scale>
          <a:sx n="50" d="100"/>
          <a:sy n="50" d="100"/>
        </p:scale>
        <p:origin x="-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153AF-D7DD-4168-933F-B64335B4567B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B5AE-5E6A-4921-A1A3-18863112C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9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Provide</a:t>
            </a:r>
            <a:r>
              <a:rPr lang="en-GB" baseline="0" dirty="0" smtClean="0"/>
              <a:t> optional structure strips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73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Share planning document</a:t>
            </a:r>
            <a:r>
              <a:rPr lang="en-GB" baseline="0" dirty="0" smtClean="0"/>
              <a:t> with pupils – one copy each to keep in folders.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5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Share longer term plan – what we will cover</a:t>
            </a:r>
            <a:r>
              <a:rPr lang="en-GB" baseline="0" dirty="0" smtClean="0"/>
              <a:t> each week between now </a:t>
            </a:r>
            <a:r>
              <a:rPr lang="en-GB" baseline="0" smtClean="0"/>
              <a:t>and the exams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88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9 </a:t>
            </a:r>
            <a:r>
              <a:rPr lang="en-GB" dirty="0" err="1" smtClean="0"/>
              <a:t>mins</a:t>
            </a:r>
            <a:endParaRPr lang="en-GB" dirty="0" smtClean="0"/>
          </a:p>
          <a:p>
            <a:r>
              <a:rPr lang="en-GB" dirty="0" smtClean="0"/>
              <a:t>P </a:t>
            </a:r>
            <a:r>
              <a:rPr lang="en-GB" dirty="0" smtClean="0"/>
              <a:t>6 of:</a:t>
            </a:r>
            <a:r>
              <a:rPr lang="en-GB" baseline="0" dirty="0" smtClean="0"/>
              <a:t> </a:t>
            </a:r>
            <a:r>
              <a:rPr lang="en-GB" dirty="0" smtClean="0"/>
              <a:t>https://filestore.aqa.org.uk/resources/rs/AQA-80622-EX.PDF</a:t>
            </a:r>
          </a:p>
          <a:p>
            <a:r>
              <a:rPr lang="en-GB" dirty="0" smtClean="0"/>
              <a:t>P 30 of: https://filestore.aqa.org.uk/resources/rs/AQA-80622A-SMS-S2.PDF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296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 mark: Aims </a:t>
            </a:r>
            <a:r>
              <a:rPr lang="en-GB" dirty="0" smtClean="0"/>
              <a:t>of punishment are retribution, reformation</a:t>
            </a:r>
            <a:r>
              <a:rPr lang="en-GB" baseline="0" dirty="0" smtClean="0"/>
              <a:t> and deterrence. </a:t>
            </a:r>
            <a:endParaRPr lang="en-GB" baseline="0" dirty="0" smtClean="0"/>
          </a:p>
          <a:p>
            <a:r>
              <a:rPr lang="en-GB" baseline="0" dirty="0" smtClean="0"/>
              <a:t>4 mark: Christians </a:t>
            </a:r>
            <a:r>
              <a:rPr lang="en-GB" baseline="0" dirty="0" smtClean="0"/>
              <a:t>generally against corporal punishment as they feel reformation and second chances are more productive and in line with Jesus’ teachings about forgiveness and peace. ‘Blessed are the peacemakers,’/’forgive seventy times seven’ would be perfect for this Q. For Islam, </a:t>
            </a:r>
            <a:r>
              <a:rPr lang="en-GB" baseline="0" dirty="0" err="1" smtClean="0"/>
              <a:t>Shariah</a:t>
            </a:r>
            <a:r>
              <a:rPr lang="en-GB" baseline="0" dirty="0" smtClean="0"/>
              <a:t> law supports it, may be seen as more humane as it is over with quickly and allows the criminal to move on, it is a good deterrent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45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141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30F05-E78C-47A1-B409-28C7F73CD0F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10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60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1) Nuclear, 2) Two people of the same sex who are married, 3)</a:t>
            </a:r>
            <a:r>
              <a:rPr lang="en-GB" dirty="0" smtClean="0"/>
              <a:t> it is forbidden, 4) answers could include:</a:t>
            </a:r>
            <a:r>
              <a:rPr lang="en-GB" baseline="0" dirty="0" smtClean="0"/>
              <a:t> condoms; the pill; the coil; the cap; female condoms (</a:t>
            </a:r>
            <a:r>
              <a:rPr lang="en-GB" baseline="0" dirty="0" err="1" smtClean="0"/>
              <a:t>femidom</a:t>
            </a:r>
            <a:r>
              <a:rPr lang="en-GB" baseline="0" dirty="0" smtClean="0"/>
              <a:t>) etc. 5) Sex before marriage is between single people, sex outside marriage at lest one of the people is married – adultery/an affair, 6) When someone who has been divorced marries for a 2</a:t>
            </a:r>
            <a:r>
              <a:rPr lang="en-GB" baseline="30000" dirty="0" smtClean="0"/>
              <a:t>nd</a:t>
            </a:r>
            <a:r>
              <a:rPr lang="en-GB" baseline="0" dirty="0" smtClean="0"/>
              <a:t>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B5AE-5E6A-4921-A1A3-18863112CD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5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D444-B0BB-407F-AF3C-B755CBEAE8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96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7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25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59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3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61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73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99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55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135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09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483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565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8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  <p:sldLayoutId id="2147483758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06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 Homework – due Tuesday 5</a:t>
            </a:r>
            <a:r>
              <a:rPr lang="en-GB" baseline="30000" dirty="0" smtClean="0"/>
              <a:t>th</a:t>
            </a:r>
            <a:r>
              <a:rPr lang="en-GB" dirty="0" smtClean="0"/>
              <a:t> February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97" y="1600964"/>
            <a:ext cx="11552772" cy="4989022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/>
              <a:t>‘</a:t>
            </a:r>
            <a:r>
              <a:rPr lang="en-GB" sz="3200" dirty="0" smtClean="0"/>
              <a:t>Retribution is </a:t>
            </a:r>
            <a:r>
              <a:rPr lang="en-GB" sz="3200" dirty="0"/>
              <a:t>the best aim of punishment.’</a:t>
            </a:r>
          </a:p>
          <a:p>
            <a:endParaRPr lang="en-GB" sz="3200" dirty="0"/>
          </a:p>
          <a:p>
            <a:r>
              <a:rPr lang="en-GB" sz="3200" dirty="0"/>
              <a:t> Evaluate this </a:t>
            </a:r>
            <a:r>
              <a:rPr lang="en-GB" sz="3200" dirty="0" smtClean="0"/>
              <a:t>statement. (12 marks)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 In your answer you:</a:t>
            </a:r>
          </a:p>
          <a:p>
            <a:r>
              <a:rPr lang="en-GB" sz="3200" dirty="0" smtClean="0"/>
              <a:t>should </a:t>
            </a:r>
            <a:r>
              <a:rPr lang="en-GB" sz="3200" dirty="0"/>
              <a:t>give reasoned arguments in support of this statement</a:t>
            </a:r>
          </a:p>
          <a:p>
            <a:r>
              <a:rPr lang="en-GB" sz="3200" dirty="0" smtClean="0"/>
              <a:t>should </a:t>
            </a:r>
            <a:r>
              <a:rPr lang="en-GB" sz="3200" dirty="0"/>
              <a:t>give reasoned arguments to support a different point of view</a:t>
            </a:r>
          </a:p>
          <a:p>
            <a:r>
              <a:rPr lang="en-GB" sz="3200" dirty="0" smtClean="0"/>
              <a:t>should </a:t>
            </a:r>
            <a:r>
              <a:rPr lang="en-GB" sz="3200" dirty="0"/>
              <a:t>refer to religious arguments</a:t>
            </a:r>
          </a:p>
          <a:p>
            <a:r>
              <a:rPr lang="en-GB" sz="3200" dirty="0" smtClean="0"/>
              <a:t>may </a:t>
            </a:r>
            <a:r>
              <a:rPr lang="en-GB" sz="3200" dirty="0"/>
              <a:t>refer to non-religious arguments</a:t>
            </a:r>
          </a:p>
          <a:p>
            <a:r>
              <a:rPr lang="en-GB" sz="3200" dirty="0" smtClean="0"/>
              <a:t>should </a:t>
            </a:r>
            <a:r>
              <a:rPr lang="en-GB" sz="3200" dirty="0"/>
              <a:t>reach a justified conclusion. </a:t>
            </a:r>
          </a:p>
        </p:txBody>
      </p:sp>
      <p:sp>
        <p:nvSpPr>
          <p:cNvPr id="4" name="Oval 3"/>
          <p:cNvSpPr/>
          <p:nvPr/>
        </p:nvSpPr>
        <p:spPr>
          <a:xfrm>
            <a:off x="8071945" y="1986455"/>
            <a:ext cx="3531476" cy="178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Use the structure strip!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6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dirty="0" smtClean="0"/>
              <a:t>Just war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86450" y="133350"/>
            <a:ext cx="5953453" cy="6375937"/>
          </a:xfrm>
        </p:spPr>
        <p:txBody>
          <a:bodyPr>
            <a:normAutofit/>
          </a:bodyPr>
          <a:lstStyle/>
          <a:p>
            <a:r>
              <a:rPr lang="en-GB" sz="2400" u="sng" dirty="0" smtClean="0"/>
              <a:t>RULES FOR A JUST WAR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cause of war must be just (fair) e.g. self </a:t>
            </a:r>
            <a:r>
              <a:rPr lang="en-GB" sz="2400" dirty="0" smtClean="0"/>
              <a:t>defence.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war must be started by the correct ruling </a:t>
            </a:r>
            <a:r>
              <a:rPr lang="en-GB" sz="2400" dirty="0" smtClean="0"/>
              <a:t>powers.</a:t>
            </a:r>
          </a:p>
          <a:p>
            <a:r>
              <a:rPr lang="en-GB" sz="2400" dirty="0" smtClean="0"/>
              <a:t>There </a:t>
            </a:r>
            <a:r>
              <a:rPr lang="en-GB" sz="2400" dirty="0"/>
              <a:t>must be a good intention behind the </a:t>
            </a:r>
            <a:r>
              <a:rPr lang="en-GB" sz="2400" dirty="0" smtClean="0"/>
              <a:t>war.</a:t>
            </a:r>
          </a:p>
          <a:p>
            <a:r>
              <a:rPr lang="en-GB" sz="2400" dirty="0" smtClean="0"/>
              <a:t>All </a:t>
            </a:r>
            <a:r>
              <a:rPr lang="en-GB" sz="2400" dirty="0"/>
              <a:t>other ways must have been tried to avoid war </a:t>
            </a:r>
            <a:r>
              <a:rPr lang="en-GB" sz="2400" dirty="0" smtClean="0"/>
              <a:t>first.</a:t>
            </a:r>
          </a:p>
          <a:p>
            <a:r>
              <a:rPr lang="en-GB" sz="2400" dirty="0" smtClean="0"/>
              <a:t>There </a:t>
            </a:r>
            <a:r>
              <a:rPr lang="en-GB" sz="2400" dirty="0"/>
              <a:t>must be a good chance of </a:t>
            </a:r>
            <a:r>
              <a:rPr lang="en-GB" sz="2400" dirty="0" smtClean="0"/>
              <a:t>success</a:t>
            </a:r>
          </a:p>
          <a:p>
            <a:r>
              <a:rPr lang="en-GB" sz="2400" dirty="0" smtClean="0"/>
              <a:t>You </a:t>
            </a:r>
            <a:r>
              <a:rPr lang="en-GB" sz="2400" dirty="0"/>
              <a:t>must only use the amount of force needed to achieve the aim.</a:t>
            </a:r>
          </a:p>
          <a:p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59401" y="2048716"/>
            <a:ext cx="5265682" cy="35945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chemeClr val="bg1"/>
                </a:solidFill>
              </a:rPr>
              <a:t>Just war theory</a:t>
            </a:r>
            <a:r>
              <a:rPr lang="en-GB" sz="2000" dirty="0">
                <a:solidFill>
                  <a:schemeClr val="bg1"/>
                </a:solidFill>
              </a:rPr>
              <a:t> </a:t>
            </a:r>
            <a:r>
              <a:rPr lang="en-GB" sz="2000" dirty="0" smtClean="0">
                <a:solidFill>
                  <a:schemeClr val="bg1"/>
                </a:solidFill>
              </a:rPr>
              <a:t>is an idea about how war could be practiced in a fair, morally correct way.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It originates from the work of St Thomas Aquinas, a Christian philosopher and theologian, but can also be seen in the rules for military jihad in Muslim tradition.</a:t>
            </a:r>
            <a:endParaRPr lang="en-GB" sz="20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756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918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73768"/>
            <a:ext cx="10571998" cy="1255488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Terrorism</a:t>
            </a:r>
            <a:endParaRPr lang="en-GB" dirty="0">
              <a:solidFill>
                <a:schemeClr val="tx1"/>
              </a:solidFill>
              <a:latin typeface="Comfortaa" panose="020F060307000006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742482" y="167007"/>
            <a:ext cx="7036230" cy="12898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omfortaa" panose="020F0603070000060003" pitchFamily="34" charset="0"/>
              </a:rPr>
              <a:t>Terrorism 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Comfortaa" panose="020F0603070000060003" pitchFamily="34" charset="0"/>
              </a:rPr>
              <a:t>The unlawful use of extreme violence, usually against innocent civilians, to achieve a political goal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5308" y="2181788"/>
            <a:ext cx="11587658" cy="184777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omfortaa"/>
              </a:rPr>
              <a:t>CHRISTIANITY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Comfortaa"/>
              </a:rPr>
              <a:t>Against terrorism. Christian teaching largely </a:t>
            </a:r>
            <a:r>
              <a:rPr lang="en-US" altLang="en-US" dirty="0" smtClean="0">
                <a:solidFill>
                  <a:schemeClr val="tx1"/>
                </a:solidFill>
                <a:latin typeface="Comfortaa"/>
              </a:rPr>
              <a:t>opposes the use of violence as Jesus was a pacifist.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Comfortaa"/>
              </a:rPr>
              <a:t>“Blessed are the peacemakers, for they will be called children of God.” </a:t>
            </a:r>
            <a:r>
              <a:rPr lang="en-US" altLang="en-US" dirty="0" smtClean="0">
                <a:solidFill>
                  <a:schemeClr val="tx1"/>
                </a:solidFill>
                <a:latin typeface="Comfortaa"/>
              </a:rPr>
              <a:t>- Bible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Comfortaa"/>
              </a:rPr>
              <a:t>“’Put your sword back in its place,’ Jesus said, ‘for all who draw the sword die by the sword.’”</a:t>
            </a:r>
            <a:endParaRPr lang="en-US" altLang="en-US" dirty="0">
              <a:solidFill>
                <a:schemeClr val="tx1"/>
              </a:solidFill>
              <a:latin typeface="Comforta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308" y="4215539"/>
            <a:ext cx="11587658" cy="23691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omfortaa" panose="020F0603070000060003" pitchFamily="34" charset="0"/>
              </a:rPr>
              <a:t>ISLAM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The teachings of Islam do not support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terrorism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, even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though so called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Islamic militants make news headlines regularly (think of it as they are using religion as </a:t>
            </a:r>
            <a:r>
              <a:rPr lang="en-GB" u="sng" dirty="0" smtClean="0">
                <a:solidFill>
                  <a:schemeClr val="tx1"/>
                </a:solidFill>
                <a:latin typeface="Comfortaa" panose="020F0603070000060003" pitchFamily="34" charset="0"/>
              </a:rPr>
              <a:t>an excuse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 to commit violence).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Islam does not support killing innocent civilians, which is what terrorists do.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“Do not kill each other, for God is merciful to you. If any of you does these things, out of hostility and injustice, we shall make him suffer Fire.” Qur’an.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“</a:t>
            </a:r>
            <a:r>
              <a:rPr lang="en-US" b="1" dirty="0" smtClean="0">
                <a:solidFill>
                  <a:schemeClr val="tx1"/>
                </a:solidFill>
              </a:rPr>
              <a:t>Whoever </a:t>
            </a:r>
            <a:r>
              <a:rPr lang="en-US" b="1" dirty="0">
                <a:solidFill>
                  <a:schemeClr val="tx1"/>
                </a:solidFill>
              </a:rPr>
              <a:t>kills a person [unjustly]…it is as though he has killed all </a:t>
            </a:r>
            <a:r>
              <a:rPr lang="en-US" b="1" dirty="0" smtClean="0">
                <a:solidFill>
                  <a:schemeClr val="tx1"/>
                </a:solidFill>
              </a:rPr>
              <a:t>mankind” Qur’an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altLang="en-US" dirty="0">
              <a:solidFill>
                <a:schemeClr val="tx1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9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</a:t>
            </a:r>
            <a:br>
              <a:rPr lang="en-GB" dirty="0" smtClean="0"/>
            </a:br>
            <a:r>
              <a:rPr lang="en-GB" dirty="0" smtClean="0"/>
              <a:t>Religion, Peace and Conflict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947" y="2506067"/>
            <a:ext cx="10554574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You now have </a:t>
            </a:r>
            <a:r>
              <a:rPr lang="en-GB" sz="2400" dirty="0" smtClean="0"/>
              <a:t>15</a:t>
            </a:r>
            <a:r>
              <a:rPr lang="en-GB" sz="2400" dirty="0" smtClean="0"/>
              <a:t> </a:t>
            </a:r>
            <a:r>
              <a:rPr lang="en-GB" sz="2400" dirty="0" smtClean="0"/>
              <a:t>minutes to transform this information into some revision materials.</a:t>
            </a:r>
          </a:p>
          <a:p>
            <a:pPr marL="0" indent="0">
              <a:buNone/>
            </a:pPr>
            <a:r>
              <a:rPr lang="en-GB" sz="2400" dirty="0" smtClean="0"/>
              <a:t>ONLY USE YOUR NOTES IF YOU ABSOLUTELY HAVE TO!!!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LISTS</a:t>
            </a:r>
          </a:p>
          <a:p>
            <a:r>
              <a:rPr lang="en-GB" sz="2400" dirty="0" smtClean="0"/>
              <a:t>MIND MAPS</a:t>
            </a:r>
          </a:p>
          <a:p>
            <a:r>
              <a:rPr lang="en-GB" sz="2400" dirty="0" smtClean="0"/>
              <a:t>FLASH CARDS</a:t>
            </a:r>
          </a:p>
          <a:p>
            <a:r>
              <a:rPr lang="en-GB" sz="2400" dirty="0" smtClean="0"/>
              <a:t>QUIZZES</a:t>
            </a:r>
          </a:p>
        </p:txBody>
      </p:sp>
    </p:spTree>
    <p:extLst>
      <p:ext uri="{BB962C8B-B14F-4D97-AF65-F5344CB8AC3E}">
        <p14:creationId xmlns:p14="http://schemas.microsoft.com/office/powerpoint/2010/main" val="34498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918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318187"/>
            <a:ext cx="10571998" cy="125548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GB" sz="4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fortaa" panose="020F0603070000060003" pitchFamily="34" charset="0"/>
              </a:rPr>
              <a:t>Quiz</a:t>
            </a:r>
            <a:br>
              <a:rPr lang="en-GB" sz="4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fortaa" panose="020F0603070000060003" pitchFamily="34" charset="0"/>
              </a:rPr>
            </a:br>
            <a:r>
              <a:rPr lang="en-GB" sz="4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fortaa" panose="020F0603070000060003" pitchFamily="34" charset="0"/>
              </a:rPr>
              <a:t>Relationships &amp; Families</a:t>
            </a:r>
            <a:endParaRPr lang="en-GB" sz="44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fortaa" panose="020F060307000006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879302" cy="4273763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latin typeface="Comfortaa" panose="020F0603070000060003" pitchFamily="34" charset="0"/>
              </a:rPr>
              <a:t>What type of family </a:t>
            </a:r>
            <a:r>
              <a:rPr lang="en-GB" sz="2400" dirty="0" smtClean="0">
                <a:latin typeface="Comfortaa" panose="020F0603070000060003" pitchFamily="34" charset="0"/>
              </a:rPr>
              <a:t>consists of parents </a:t>
            </a:r>
            <a:r>
              <a:rPr lang="en-GB" sz="2400" dirty="0" smtClean="0">
                <a:latin typeface="Comfortaa" panose="020F0603070000060003" pitchFamily="34" charset="0"/>
              </a:rPr>
              <a:t>and their children?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latin typeface="Comfortaa" panose="020F0603070000060003" pitchFamily="34" charset="0"/>
              </a:rPr>
              <a:t>What is a ‘same sex marriage’?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latin typeface="Comfortaa" panose="020F0603070000060003" pitchFamily="34" charset="0"/>
              </a:rPr>
              <a:t>What do most Roman Catholics think about divorce?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latin typeface="Comfortaa" panose="020F0603070000060003" pitchFamily="34" charset="0"/>
              </a:rPr>
              <a:t>Name 3 types of artificial </a:t>
            </a:r>
            <a:r>
              <a:rPr lang="en-GB" sz="2400" dirty="0" smtClean="0">
                <a:latin typeface="Comfortaa" panose="020F0603070000060003" pitchFamily="34" charset="0"/>
              </a:rPr>
              <a:t>contraception.</a:t>
            </a:r>
            <a:endParaRPr lang="en-GB" sz="2400" dirty="0" smtClean="0">
              <a:latin typeface="Comfortaa" panose="020F0603070000060003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latin typeface="Comfortaa" panose="020F0603070000060003" pitchFamily="34" charset="0"/>
              </a:rPr>
              <a:t>How does sex before marriage differ from sex outside marriage?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>
                <a:latin typeface="Comfortaa" panose="020F0603070000060003" pitchFamily="34" charset="0"/>
              </a:rPr>
              <a:t>What is remarriage?</a:t>
            </a:r>
            <a:endParaRPr lang="en-GB" sz="2400" dirty="0"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the </a:t>
            </a:r>
            <a:r>
              <a:rPr lang="en-GB" dirty="0" smtClean="0"/>
              <a:t>Teacher</a:t>
            </a:r>
            <a:br>
              <a:rPr lang="en-GB" dirty="0" smtClean="0"/>
            </a:br>
            <a:r>
              <a:rPr lang="en-GB" dirty="0" smtClean="0"/>
              <a:t>Religion, Human Rights and Social Justice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8731" y="2374687"/>
            <a:ext cx="11036955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As a table, come </a:t>
            </a:r>
            <a:r>
              <a:rPr lang="en-GB" sz="2400" dirty="0"/>
              <a:t>up with either </a:t>
            </a:r>
            <a:r>
              <a:rPr lang="en-GB" sz="2400" dirty="0" smtClean="0"/>
              <a:t>a 4, 5 or 12 </a:t>
            </a:r>
            <a:r>
              <a:rPr lang="en-GB" sz="2400" dirty="0"/>
              <a:t>mark question you would like me to answer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/>
              <a:t>I will type up and create a bank of answers.</a:t>
            </a:r>
          </a:p>
          <a:p>
            <a:endParaRPr lang="en-GB" sz="2400" dirty="0" smtClean="0"/>
          </a:p>
          <a:p>
            <a:r>
              <a:rPr lang="en-GB" sz="2400" dirty="0" smtClean="0"/>
              <a:t>You can use an existing question or </a:t>
            </a:r>
            <a:r>
              <a:rPr lang="en-GB" sz="2400" dirty="0"/>
              <a:t>make one up.</a:t>
            </a:r>
          </a:p>
        </p:txBody>
      </p:sp>
    </p:spTree>
    <p:extLst>
      <p:ext uri="{BB962C8B-B14F-4D97-AF65-F5344CB8AC3E}">
        <p14:creationId xmlns:p14="http://schemas.microsoft.com/office/powerpoint/2010/main" val="16321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176" y="281354"/>
            <a:ext cx="10572000" cy="1407367"/>
          </a:xfrm>
        </p:spPr>
        <p:txBody>
          <a:bodyPr/>
          <a:lstStyle/>
          <a:p>
            <a:r>
              <a:rPr lang="en-GB" u="sng" dirty="0"/>
              <a:t>Interleaving </a:t>
            </a:r>
            <a:r>
              <a:rPr lang="en-GB" u="sng" dirty="0" smtClean="0"/>
              <a:t>Revision - Lesson 2 </a:t>
            </a:r>
            <a:endParaRPr lang="en-GB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69254" y="2967335"/>
            <a:ext cx="10453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Did you do your homework???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90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 HW- revise for next Tuesday’s mini mock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Next week you will complete a mini mock in exam conditions. </a:t>
            </a:r>
          </a:p>
          <a:p>
            <a:endParaRPr lang="en-GB" sz="2400" dirty="0"/>
          </a:p>
          <a:p>
            <a:r>
              <a:rPr lang="en-GB" sz="2400" dirty="0" smtClean="0"/>
              <a:t>The mini mock will consist of a full exam ‘question’ </a:t>
            </a:r>
            <a:r>
              <a:rPr lang="en-GB" sz="2400" dirty="0" smtClean="0"/>
              <a:t>with </a:t>
            </a:r>
            <a:r>
              <a:rPr lang="en-GB" sz="2400" dirty="0" smtClean="0"/>
              <a:t>5 parts (1 mark Q, 2 mark Q, 4 mark Q, 5 mark Q and 12 mark Q).</a:t>
            </a:r>
          </a:p>
          <a:p>
            <a:endParaRPr lang="en-GB" sz="2400" dirty="0"/>
          </a:p>
          <a:p>
            <a:r>
              <a:rPr lang="en-GB" sz="2400" dirty="0" smtClean="0"/>
              <a:t>Your topic will be </a:t>
            </a:r>
            <a:r>
              <a:rPr lang="en-GB" sz="2400" u="sng" dirty="0" smtClean="0"/>
              <a:t>RELIGION PEACE AND CONFLICT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135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Interleaving revision- Lesson </a:t>
            </a:r>
            <a:r>
              <a:rPr lang="en-GB" dirty="0"/>
              <a:t>Format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435193"/>
              </p:ext>
            </p:extLst>
          </p:nvPr>
        </p:nvGraphicFramePr>
        <p:xfrm>
          <a:off x="819150" y="2128716"/>
          <a:ext cx="10553700" cy="46440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17900">
                  <a:extLst>
                    <a:ext uri="{9D8B030D-6E8A-4147-A177-3AD203B41FA5}">
                      <a16:colId xmlns="" xmlns:a16="http://schemas.microsoft.com/office/drawing/2014/main" val="3947661111"/>
                    </a:ext>
                  </a:extLst>
                </a:gridCol>
                <a:gridCol w="3517900">
                  <a:extLst>
                    <a:ext uri="{9D8B030D-6E8A-4147-A177-3AD203B41FA5}">
                      <a16:colId xmlns="" xmlns:a16="http://schemas.microsoft.com/office/drawing/2014/main" val="3925755802"/>
                    </a:ext>
                  </a:extLst>
                </a:gridCol>
                <a:gridCol w="3517900">
                  <a:extLst>
                    <a:ext uri="{9D8B030D-6E8A-4147-A177-3AD203B41FA5}">
                      <a16:colId xmlns="" xmlns:a16="http://schemas.microsoft.com/office/drawing/2014/main" val="2634118216"/>
                    </a:ext>
                  </a:extLst>
                </a:gridCol>
              </a:tblGrid>
              <a:tr h="446595">
                <a:tc>
                  <a:txBody>
                    <a:bodyPr/>
                    <a:lstStyle/>
                    <a:p>
                      <a:r>
                        <a:rPr lang="en-GB" dirty="0"/>
                        <a:t>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EG of Topic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319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10 </a:t>
                      </a:r>
                      <a:r>
                        <a:rPr lang="en-GB" dirty="0"/>
                        <a:t>minutes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Answering exam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smtClean="0">
                          <a:solidFill>
                            <a:schemeClr val="bg1"/>
                          </a:solidFill>
                        </a:rPr>
                        <a:t>Religion,</a:t>
                      </a:r>
                      <a:r>
                        <a:rPr lang="en-GB" b="1" i="1" baseline="0" dirty="0" smtClean="0">
                          <a:solidFill>
                            <a:schemeClr val="bg1"/>
                          </a:solidFill>
                        </a:rPr>
                        <a:t> Human Rights and Social Justice</a:t>
                      </a:r>
                      <a:endParaRPr lang="en-GB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3402516"/>
                  </a:ext>
                </a:extLst>
              </a:tr>
              <a:tr h="615500">
                <a:tc>
                  <a:txBody>
                    <a:bodyPr/>
                    <a:lstStyle/>
                    <a:p>
                      <a:r>
                        <a:rPr lang="en-GB" dirty="0" smtClean="0"/>
                        <a:t>5 </a:t>
                      </a:r>
                      <a:r>
                        <a:rPr lang="en-GB" dirty="0"/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Marking last</a:t>
                      </a:r>
                      <a:r>
                        <a:rPr lang="en-GB" baseline="0" dirty="0"/>
                        <a:t> lesson’s 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smtClean="0"/>
                        <a:t>Religion, Crime and Punishment</a:t>
                      </a:r>
                      <a:endParaRPr lang="en-GB" b="1" i="1" dirty="0"/>
                    </a:p>
                  </a:txBody>
                  <a:tcPr>
                    <a:solidFill>
                      <a:srgbClr val="E789E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232081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/>
                        <a:t>15 minutes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Review of Content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smtClean="0"/>
                        <a:t>Religion, Peace and Conflict</a:t>
                      </a:r>
                      <a:endParaRPr lang="en-GB" b="1" i="1" dirty="0"/>
                    </a:p>
                  </a:txBody>
                  <a:tcPr>
                    <a:solidFill>
                      <a:srgbClr val="BD92D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0012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 smtClean="0"/>
                        <a:t>15 </a:t>
                      </a:r>
                      <a:r>
                        <a:rPr lang="en-GB" dirty="0"/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Transform Content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i="1" dirty="0" smtClean="0"/>
                        <a:t>Religion, Peace and Conflict</a:t>
                      </a:r>
                    </a:p>
                    <a:p>
                      <a:endParaRPr lang="en-GB" b="1" i="1" dirty="0"/>
                    </a:p>
                  </a:txBody>
                  <a:tcPr>
                    <a:solidFill>
                      <a:srgbClr val="BD92D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921533"/>
                  </a:ext>
                </a:extLst>
              </a:tr>
              <a:tr h="722728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Quiz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i="1" dirty="0" smtClean="0">
                          <a:solidFill>
                            <a:schemeClr val="bg1"/>
                          </a:solidFill>
                        </a:rPr>
                        <a:t>Religion,</a:t>
                      </a:r>
                      <a:r>
                        <a:rPr lang="en-GB" b="1" i="1" baseline="0" dirty="0" smtClean="0">
                          <a:solidFill>
                            <a:schemeClr val="bg1"/>
                          </a:solidFill>
                        </a:rPr>
                        <a:t> Relationships and Families</a:t>
                      </a:r>
                      <a:endParaRPr lang="en-GB" b="1" i="1" dirty="0"/>
                    </a:p>
                  </a:txBody>
                  <a:tcPr>
                    <a:solidFill>
                      <a:srgbClr val="84CF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335155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GB" dirty="0"/>
                        <a:t>5 minutes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Test</a:t>
                      </a:r>
                      <a:r>
                        <a:rPr lang="en-GB" baseline="0" dirty="0"/>
                        <a:t> the </a:t>
                      </a:r>
                      <a:r>
                        <a:rPr lang="en-GB" baseline="0" dirty="0" smtClean="0"/>
                        <a:t>teacher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dirty="0" smtClean="0">
                          <a:solidFill>
                            <a:schemeClr val="bg1"/>
                          </a:solidFill>
                        </a:rPr>
                        <a:t>Religion,</a:t>
                      </a:r>
                      <a:r>
                        <a:rPr lang="en-GB" b="1" i="1" baseline="0" dirty="0" smtClean="0">
                          <a:solidFill>
                            <a:schemeClr val="bg1"/>
                          </a:solidFill>
                        </a:rPr>
                        <a:t> Human Rights and Social Justice</a:t>
                      </a:r>
                      <a:endParaRPr lang="en-GB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163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7609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641" y="278773"/>
            <a:ext cx="10571998" cy="131855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Exam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practice</a:t>
            </a:r>
            <a:b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</a:b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Human Rights &amp; Social Justice</a:t>
            </a:r>
            <a:endParaRPr lang="en-GB" dirty="0">
              <a:solidFill>
                <a:schemeClr val="tx1"/>
              </a:solidFill>
              <a:latin typeface="Comfortaa" panose="020F060307000006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2800" dirty="0" smtClean="0"/>
              <a:t>Explain </a:t>
            </a:r>
            <a:r>
              <a:rPr lang="en-US" sz="2800" dirty="0"/>
              <a:t>two contrasting religious beliefs about nuclear weapons. In your answer, you must refer to one or more religious traditions</a:t>
            </a:r>
            <a:r>
              <a:rPr lang="en-US" sz="2800" dirty="0" smtClean="0"/>
              <a:t>. (4 marks)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endParaRPr lang="en-GB" sz="900" dirty="0" smtClean="0"/>
          </a:p>
          <a:p>
            <a:pPr marL="514350" indent="-514350">
              <a:buClr>
                <a:srgbClr val="C00000"/>
              </a:buClr>
              <a:buFont typeface="+mj-lt"/>
              <a:buAutoNum type="arabicPeriod" startAt="2"/>
            </a:pPr>
            <a:r>
              <a:rPr lang="en-US" sz="2800" dirty="0"/>
              <a:t>Explain two religious beliefs about justice. Refer to sacred writings or another source of religious belief and teaching in your answer.</a:t>
            </a:r>
            <a:r>
              <a:rPr lang="en-GB" sz="2800" dirty="0" smtClean="0"/>
              <a:t> (5 marks)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2032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Marking </a:t>
            </a:r>
            <a:r>
              <a:rPr lang="en-GB" dirty="0" smtClean="0"/>
              <a:t>last week’s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154" y="2412124"/>
            <a:ext cx="6496487" cy="3973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Read your partner’s two answers from last lesson.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Then use the mark scheme from page 6 of the textbook to give each answer </a:t>
            </a:r>
            <a:r>
              <a:rPr lang="en-GB" sz="2400" u="sng" dirty="0" smtClean="0"/>
              <a:t>a mark and a justification for your marking.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Don’t forget to use green pen.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7159" y="653071"/>
            <a:ext cx="1571405" cy="114718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01762" y="2138766"/>
            <a:ext cx="4536830" cy="39210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/>
              </a:buClr>
            </a:pPr>
            <a:r>
              <a:rPr lang="en-GB" sz="2000" dirty="0">
                <a:solidFill>
                  <a:schemeClr val="bg1"/>
                </a:solidFill>
              </a:rPr>
              <a:t>Give two aims of punishment. (2 marks)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pPr>
              <a:buClr>
                <a:schemeClr val="accent2"/>
              </a:buClr>
            </a:pPr>
            <a:r>
              <a:rPr lang="en-GB" sz="2000" dirty="0" smtClean="0">
                <a:solidFill>
                  <a:schemeClr val="bg1"/>
                </a:solidFill>
              </a:rPr>
              <a:t>Explain </a:t>
            </a:r>
            <a:r>
              <a:rPr lang="en-GB" sz="2000" dirty="0">
                <a:solidFill>
                  <a:schemeClr val="bg1"/>
                </a:solidFill>
              </a:rPr>
              <a:t>two contrasting beliefs about corporal punishment. In your answer you should refer to the main religious tradition of Great Britain and one or more other religious traditions. (4 marks) </a:t>
            </a:r>
          </a:p>
        </p:txBody>
      </p:sp>
    </p:spTree>
    <p:extLst>
      <p:ext uri="{BB962C8B-B14F-4D97-AF65-F5344CB8AC3E}">
        <p14:creationId xmlns:p14="http://schemas.microsoft.com/office/powerpoint/2010/main" val="14754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br>
              <a:rPr lang="en-GB" dirty="0" smtClean="0"/>
            </a:br>
            <a:r>
              <a:rPr lang="en-GB" dirty="0" smtClean="0"/>
              <a:t>Religion, Peace and Conflict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7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-277172"/>
            <a:ext cx="10972800" cy="1143000"/>
          </a:xfrm>
        </p:spPr>
        <p:txBody>
          <a:bodyPr/>
          <a:lstStyle/>
          <a:p>
            <a:pPr eaLnBrk="1" hangingPunct="1"/>
            <a:r>
              <a:rPr lang="en-GB" altLang="en-US" sz="3600" dirty="0" smtClean="0">
                <a:latin typeface="Comfortaa" panose="020F0603070000060003" pitchFamily="34" charset="0"/>
              </a:rPr>
              <a:t>Review: Peace &amp; Conflict- The 4 Key Concepts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15310" y="953813"/>
            <a:ext cx="5692887" cy="2766849"/>
          </a:xfr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800" b="1" u="sng" dirty="0" smtClean="0">
                <a:solidFill>
                  <a:schemeClr val="tx1"/>
                </a:solidFill>
                <a:latin typeface="Comfortaa" panose="020F0603070000060003" pitchFamily="34" charset="0"/>
              </a:rPr>
              <a:t>Peace</a:t>
            </a:r>
          </a:p>
          <a:p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Peace is </a:t>
            </a:r>
            <a:r>
              <a:rPr lang="en-GB" b="1" dirty="0">
                <a:solidFill>
                  <a:schemeClr val="tx1"/>
                </a:solidFill>
                <a:latin typeface="Comfortaa" panose="020F0603070000060003" pitchFamily="34" charset="0"/>
              </a:rPr>
              <a:t>the absence of conflict which leads to happiness and harmony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. </a:t>
            </a:r>
            <a:endParaRPr lang="en-GB" dirty="0" smtClean="0">
              <a:solidFill>
                <a:schemeClr val="tx1"/>
              </a:solidFill>
              <a:latin typeface="Comfortaa" panose="020F0603070000060003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Religion can be a source of comfort during times of conflict e.g. praying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regularly can create an inner sense of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calm.</a:t>
            </a:r>
            <a:endParaRPr lang="en-GB" dirty="0">
              <a:solidFill>
                <a:schemeClr val="tx1"/>
              </a:solidFill>
              <a:latin typeface="Comfortaa" panose="020F0603070000060003" pitchFamily="34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6150303" y="961696"/>
            <a:ext cx="5754555" cy="2743201"/>
          </a:xfrm>
          <a:solidFill>
            <a:schemeClr val="accent1">
              <a:lumMod val="50000"/>
            </a:schemeClr>
          </a:solidFill>
          <a:ln w="762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800" b="1" u="sng" dirty="0" smtClean="0">
                <a:solidFill>
                  <a:schemeClr val="tx1"/>
                </a:solidFill>
                <a:latin typeface="Comfortaa" panose="020F0603070000060003" pitchFamily="34" charset="0"/>
              </a:rPr>
              <a:t>Justice</a:t>
            </a:r>
          </a:p>
          <a:p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Justice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is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about fairness and restoring the balance when a leader acts unfairly.</a:t>
            </a:r>
            <a:endParaRPr lang="en-GB" dirty="0">
              <a:solidFill>
                <a:schemeClr val="tx1"/>
              </a:solidFill>
              <a:latin typeface="Comfortaa" panose="020F0603070000060003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In Christianity, God is thought to be the ultimate bringer of justice and will “judge between the nations and settle disputes for many peoples” – Isaiah 2:4.</a:t>
            </a:r>
          </a:p>
        </p:txBody>
      </p:sp>
      <p:sp>
        <p:nvSpPr>
          <p:cNvPr id="3078" name="Rectangle 9"/>
          <p:cNvSpPr>
            <a:spLocks noGrp="1" noChangeArrowheads="1"/>
          </p:cNvSpPr>
          <p:nvPr>
            <p:ph sz="quarter" idx="4"/>
          </p:nvPr>
        </p:nvSpPr>
        <p:spPr>
          <a:xfrm>
            <a:off x="6150302" y="3862552"/>
            <a:ext cx="5768429" cy="2774731"/>
          </a:xfr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800" b="1" u="sng" dirty="0" smtClean="0">
                <a:solidFill>
                  <a:schemeClr val="tx1"/>
                </a:solidFill>
                <a:latin typeface="Comfortaa" panose="020F0603070000060003" pitchFamily="34" charset="0"/>
              </a:rPr>
              <a:t>Reconciliation </a:t>
            </a:r>
          </a:p>
          <a:p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Reconciliation is when groups restore friendly relationships after conflict has occurred. </a:t>
            </a:r>
            <a:endParaRPr lang="en-GB" dirty="0" smtClean="0">
              <a:solidFill>
                <a:schemeClr val="tx1"/>
              </a:solidFill>
              <a:latin typeface="Comfortaa" panose="020F0603070000060003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In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Catholic Christianity, reconciliation is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one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of the 7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sacraments. Reconciliation with God means having a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closer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relationship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with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Him. In order to do this they believe they should be forgiven for their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wrongdoings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10055" y="3865179"/>
            <a:ext cx="5692887" cy="2766849"/>
          </a:xfr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2800" b="1" u="sng" dirty="0" smtClean="0">
                <a:solidFill>
                  <a:schemeClr val="tx1"/>
                </a:solidFill>
                <a:latin typeface="Comfortaa" panose="020F0603070000060003" pitchFamily="34" charset="0"/>
              </a:rPr>
              <a:t>Forgiveness</a:t>
            </a:r>
          </a:p>
          <a:p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Forgiveness is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a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way of achieving peace in the world. </a:t>
            </a:r>
            <a:endParaRPr lang="en-GB" dirty="0" smtClean="0">
              <a:solidFill>
                <a:schemeClr val="tx1"/>
              </a:solidFill>
              <a:latin typeface="Comfortaa" panose="020F0603070000060003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Forgiveness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means pardoning someone for what they have done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wrong.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This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does not necessarily mean that we should allow countries to attack </a:t>
            </a:r>
            <a:r>
              <a:rPr lang="en-GB" dirty="0" smtClean="0">
                <a:solidFill>
                  <a:schemeClr val="tx1"/>
                </a:solidFill>
                <a:latin typeface="Comfortaa" panose="020F0603070000060003" pitchFamily="34" charset="0"/>
              </a:rPr>
              <a:t>ours, </a:t>
            </a:r>
            <a:r>
              <a:rPr lang="en-GB" dirty="0">
                <a:solidFill>
                  <a:schemeClr val="tx1"/>
                </a:solidFill>
                <a:latin typeface="Comfortaa" panose="020F0603070000060003" pitchFamily="34" charset="0"/>
              </a:rPr>
              <a:t>but forgiveness helps to prevent conflict from happening over and over again.</a:t>
            </a:r>
          </a:p>
        </p:txBody>
      </p:sp>
    </p:spTree>
    <p:extLst>
      <p:ext uri="{BB962C8B-B14F-4D97-AF65-F5344CB8AC3E}">
        <p14:creationId xmlns:p14="http://schemas.microsoft.com/office/powerpoint/2010/main" val="312682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3076" grpId="0" build="p" animBg="1"/>
      <p:bldP spid="3078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55621"/>
              </p:ext>
            </p:extLst>
          </p:nvPr>
        </p:nvGraphicFramePr>
        <p:xfrm>
          <a:off x="172377" y="784961"/>
          <a:ext cx="11905323" cy="5711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8441"/>
                <a:gridCol w="3968441"/>
                <a:gridCol w="3968441"/>
              </a:tblGrid>
              <a:tr h="4510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Greed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Self Defence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Retaliation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</a:tr>
              <a:tr h="1766412">
                <a:tc>
                  <a:txBody>
                    <a:bodyPr/>
                    <a:lstStyle/>
                    <a:p>
                      <a:pPr algn="ctr"/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 selfish desire to gain more land or resources. This makes the rich and powerful countries more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rich and more powerful, causing poverty in the defeated countries.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Many would consider this to be a morally acceptable reason for going to war. This is because it is a way to defend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the values and way of life of their country.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This involves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fighting against a country which is seen to have done something wrong to your own. Some may see this as a way of restoring fairness, whilst others may argue that two wrongs don’t make a right.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57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/>
                      </a:r>
                      <a:br>
                        <a:rPr lang="en-GB" sz="1600" dirty="0" smtClean="0"/>
                      </a:br>
                      <a:r>
                        <a:rPr lang="en-GB" sz="1600" dirty="0" smtClean="0"/>
                        <a:t>The Korean war was largely caused by North Korea wanting land and power from South Korea.</a:t>
                      </a:r>
                      <a:endParaRPr lang="en-GB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The</a:t>
                      </a:r>
                      <a:r>
                        <a:rPr lang="en-GB" sz="1600" baseline="0" dirty="0" smtClean="0"/>
                        <a:t> UK became involved in the second world war as it tried to defend itself against Nazi invasion. It was thought the Nazis were an evil threat to the whole of Europe.</a:t>
                      </a:r>
                      <a:endParaRPr lang="en-GB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Following the terrorist attacks in New York</a:t>
                      </a:r>
                      <a:r>
                        <a:rPr lang="en-GB" sz="1600" baseline="0" dirty="0" smtClean="0"/>
                        <a:t> on 11 September 2001, the US ordered military action against Afghanistan as it felt the nation supported the terrorists responsible.</a:t>
                      </a:r>
                      <a:endParaRPr lang="en-GB" sz="1600" dirty="0"/>
                    </a:p>
                  </a:txBody>
                  <a:tcPr marL="121920" marR="12192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66807"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The</a:t>
                      </a:r>
                      <a:r>
                        <a:rPr lang="en-GB" sz="1600" baseline="0" dirty="0" smtClean="0"/>
                        <a:t> Bible says ‘the love of money is the root of all evil.’ Christians may therefore reject this reason for war.</a:t>
                      </a:r>
                      <a:endParaRPr lang="en-GB" sz="1600" dirty="0"/>
                    </a:p>
                  </a:txBody>
                  <a:tcPr marL="121920" marR="121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The Qur’an allows</a:t>
                      </a:r>
                      <a:r>
                        <a:rPr lang="en-GB" sz="1600" baseline="0" dirty="0" smtClean="0"/>
                        <a:t> war if it is self defence: ‘those who have been attacked are permitted to take up arms because they have been wronged – God has the power to help them.’</a:t>
                      </a:r>
                      <a:endParaRPr lang="en-GB" sz="1600" dirty="0"/>
                    </a:p>
                  </a:txBody>
                  <a:tcPr marL="121920" marR="121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The Bible teaches not to fight back:</a:t>
                      </a:r>
                      <a:r>
                        <a:rPr lang="en-GB" sz="1600" baseline="0" dirty="0" smtClean="0"/>
                        <a:t> ‘if anyone slaps you on the right cheek, turn to them the other also.’</a:t>
                      </a:r>
                      <a:endParaRPr lang="en-GB" sz="1600" dirty="0"/>
                    </a:p>
                  </a:txBody>
                  <a:tcPr marL="121920" marR="121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49112" y="123986"/>
            <a:ext cx="4897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chemeClr val="bg1"/>
                </a:solidFill>
              </a:rPr>
              <a:t>CAUSES OF WAR</a:t>
            </a:r>
            <a:endParaRPr lang="en-GB" sz="32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1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1_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7AF46513-5B0D-4B03-9323-32F3F0BFC9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1450</Words>
  <Application>Microsoft Office PowerPoint</Application>
  <PresentationFormat>Custom</PresentationFormat>
  <Paragraphs>153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Quotable</vt:lpstr>
      <vt:lpstr>1_Quotable</vt:lpstr>
      <vt:lpstr>RS Homework – due Tuesday 5th February</vt:lpstr>
      <vt:lpstr>Interleaving Revision - Lesson 2 </vt:lpstr>
      <vt:lpstr>RS HW- revise for next Tuesday’s mini mock</vt:lpstr>
      <vt:lpstr>Interleaving revision- Lesson Format </vt:lpstr>
      <vt:lpstr>Exam practice Human Rights &amp; Social Justice</vt:lpstr>
      <vt:lpstr>Marking last week’s answers</vt:lpstr>
      <vt:lpstr>Review Religion, Peace and Conflict</vt:lpstr>
      <vt:lpstr>Review: Peace &amp; Conflict- The 4 Key Concepts</vt:lpstr>
      <vt:lpstr>PowerPoint Presentation</vt:lpstr>
      <vt:lpstr>Just war theory</vt:lpstr>
      <vt:lpstr>Terrorism</vt:lpstr>
      <vt:lpstr>Transform Religion, Peace and Conflict</vt:lpstr>
      <vt:lpstr>Quiz Relationships &amp; Families</vt:lpstr>
      <vt:lpstr>Test the Teacher Religion, Human Rights and Social Justice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Interleaving Revision</dc:title>
  <dc:creator>Gemma Moon</dc:creator>
  <cp:lastModifiedBy>Ms. Bennett Stanley</cp:lastModifiedBy>
  <cp:revision>56</cp:revision>
  <cp:lastPrinted>2019-01-29T07:36:36Z</cp:lastPrinted>
  <dcterms:created xsi:type="dcterms:W3CDTF">2017-03-19T09:57:24Z</dcterms:created>
  <dcterms:modified xsi:type="dcterms:W3CDTF">2019-02-05T08:14:54Z</dcterms:modified>
</cp:coreProperties>
</file>