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4.xml" ContentType="application/vnd.openxmlformats-officedocument.theme+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5.xml" ContentType="application/vnd.openxmlformats-officedocument.theme+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82" r:id="rId2"/>
    <p:sldMasterId id="2147483697" r:id="rId3"/>
    <p:sldMasterId id="2147483712" r:id="rId4"/>
    <p:sldMasterId id="2147483727" r:id="rId5"/>
    <p:sldMasterId id="2147483742" r:id="rId6"/>
  </p:sldMasterIdLst>
  <p:notesMasterIdLst>
    <p:notesMasterId r:id="rId19"/>
  </p:notesMasterIdLst>
  <p:sldIdLst>
    <p:sldId id="256" r:id="rId7"/>
    <p:sldId id="263" r:id="rId8"/>
    <p:sldId id="264" r:id="rId9"/>
    <p:sldId id="261" r:id="rId10"/>
    <p:sldId id="260" r:id="rId11"/>
    <p:sldId id="267" r:id="rId12"/>
    <p:sldId id="268" r:id="rId13"/>
    <p:sldId id="270" r:id="rId14"/>
    <p:sldId id="272" r:id="rId15"/>
    <p:sldId id="259" r:id="rId16"/>
    <p:sldId id="265" r:id="rId17"/>
    <p:sldId id="273" r:id="rId18"/>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CFF0"/>
    <a:srgbClr val="BD92DE"/>
    <a:srgbClr val="D1B2E8"/>
    <a:srgbClr val="FFDA65"/>
    <a:srgbClr val="E789E0"/>
    <a:srgbClr val="FF000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84014" autoAdjust="0"/>
  </p:normalViewPr>
  <p:slideViewPr>
    <p:cSldViewPr snapToGrid="0">
      <p:cViewPr>
        <p:scale>
          <a:sx n="60" d="100"/>
          <a:sy n="60" d="100"/>
        </p:scale>
        <p:origin x="-240"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07/02/2018</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Because</a:t>
            </a:r>
            <a:r>
              <a:rPr lang="en-GB" baseline="0" dirty="0" smtClean="0"/>
              <a:t> Jesus told his disciples to make everyone a Christian, </a:t>
            </a:r>
            <a:r>
              <a:rPr lang="en-GB" dirty="0" smtClean="0"/>
              <a:t>To offer support to vulnerable people, To make sure those in non Christian countries</a:t>
            </a:r>
            <a:r>
              <a:rPr lang="en-GB" baseline="0" dirty="0" smtClean="0"/>
              <a:t> hear the Gospel, to help people get to heaven, to share what they feel are the benefits of Christianity with others, 2) C of E, Roman Catholic and Orthodox Christians support Infant baptism which is where a baby or toddler is christened with holy water by a priest and promises are made by godparents in the presence of family and friends. Baptist Christians prefer adult or believer’s baptism where the person decides to be baptised when they are old enough to, during a ceremony they are fully immersed in holy water to symbolise the end of their old life and the start of their new life as a Christian.</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3841676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1) prayer, fasting, almsgiving,</a:t>
            </a:r>
            <a:r>
              <a:rPr lang="en-GB" baseline="0" dirty="0" smtClean="0"/>
              <a:t> pilgrimage, struggle, </a:t>
            </a:r>
            <a:r>
              <a:rPr lang="en-GB" baseline="0" dirty="0" err="1" smtClean="0"/>
              <a:t>khums</a:t>
            </a:r>
            <a:r>
              <a:rPr lang="en-GB" baseline="0" dirty="0" smtClean="0"/>
              <a:t> (1/5</a:t>
            </a:r>
            <a:r>
              <a:rPr lang="en-GB" baseline="30000" dirty="0" smtClean="0"/>
              <a:t>th</a:t>
            </a:r>
            <a:r>
              <a:rPr lang="en-GB" baseline="0" dirty="0" smtClean="0"/>
              <a:t> of income goes to various religious and charitable causes), directing others towards good, forbidding evil, expressing love towards good people, expressing hatred to those who hate Allah. 2) slaughtering a lamb and splitting the meat three ways- 1/3 family who paid for the sacrifice, 1/3 family and friends, 1/3 to the poor. This is called </a:t>
            </a:r>
            <a:r>
              <a:rPr lang="en-GB" baseline="0" dirty="0" err="1" smtClean="0"/>
              <a:t>qurbani</a:t>
            </a:r>
            <a:r>
              <a:rPr lang="en-GB" baseline="0" dirty="0" smtClean="0"/>
              <a:t>. Complete the sunrise prayer, dress up in new clothes and visit the mosque to take part in communal prayer. At the mosque there will be a sermon about Ibrahim or Muslim responsibilities to help the poor</a:t>
            </a:r>
            <a:r>
              <a:rPr lang="en-GB" baseline="0" dirty="0" smtClean="0"/>
              <a:t>. An alternative to the slaughter for British Muslims is to give money to charity instead.</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a:p>
        </p:txBody>
      </p:sp>
    </p:spTree>
    <p:extLst>
      <p:ext uri="{BB962C8B-B14F-4D97-AF65-F5344CB8AC3E}">
        <p14:creationId xmlns:p14="http://schemas.microsoft.com/office/powerpoint/2010/main" val="28202961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Animals and people, 2) God in human form i.e. Jesus 3)</a:t>
            </a:r>
            <a:r>
              <a:rPr lang="en-GB" dirty="0" smtClean="0"/>
              <a:t> he went up to heaven to return to God, 4) Law, grace and spirit</a:t>
            </a:r>
            <a:r>
              <a:rPr lang="en-GB" baseline="0" dirty="0" smtClean="0"/>
              <a:t> 5) ‘making up for’ i.e. Jesus’ death making up for human sin 6) the parable of the sheep and goats</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10</a:t>
            </a:fld>
            <a:endParaRPr lang="en-GB"/>
          </a:p>
        </p:txBody>
      </p:sp>
    </p:spTree>
    <p:extLst>
      <p:ext uri="{BB962C8B-B14F-4D97-AF65-F5344CB8AC3E}">
        <p14:creationId xmlns:p14="http://schemas.microsoft.com/office/powerpoint/2010/main" val="32155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66238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36734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757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6482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3532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043630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5939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176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7265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602677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436904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80503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5171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478236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998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83247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190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787753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68732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975472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27147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150167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8902476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559715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535474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396785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80164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0210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46061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5034019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19000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34511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0375149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573472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018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822596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15609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881076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6287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47440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95066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752897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847619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930873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69595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2017178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204583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921085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65450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011563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82005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2342579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813300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58299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68664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443792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a:p>
        </p:txBody>
      </p:sp>
    </p:spTree>
    <p:extLst>
      <p:ext uri="{BB962C8B-B14F-4D97-AF65-F5344CB8AC3E}">
        <p14:creationId xmlns:p14="http://schemas.microsoft.com/office/powerpoint/2010/main" val="3779129834"/>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2/7/2018</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theme" Target="../theme/theme2.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theme" Target="../theme/theme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slideLayout" Target="../slideLayouts/slideLayout4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0.xml"/><Relationship Id="rId13" Type="http://schemas.openxmlformats.org/officeDocument/2006/relationships/slideLayout" Target="../slideLayouts/slideLayout55.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slideLayout" Target="../slideLayouts/slideLayout54.xml"/><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slideLayout" Target="../slideLayouts/slideLayout53.xml"/><Relationship Id="rId5" Type="http://schemas.openxmlformats.org/officeDocument/2006/relationships/slideLayout" Target="../slideLayouts/slideLayout47.xml"/><Relationship Id="rId15" Type="http://schemas.openxmlformats.org/officeDocument/2006/relationships/theme" Target="../theme/theme4.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 Id="rId14" Type="http://schemas.openxmlformats.org/officeDocument/2006/relationships/slideLayout" Target="../slideLayouts/slideLayout5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4.xml"/><Relationship Id="rId13" Type="http://schemas.openxmlformats.org/officeDocument/2006/relationships/slideLayout" Target="../slideLayouts/slideLayout69.xml"/><Relationship Id="rId3" Type="http://schemas.openxmlformats.org/officeDocument/2006/relationships/slideLayout" Target="../slideLayouts/slideLayout59.xml"/><Relationship Id="rId7" Type="http://schemas.openxmlformats.org/officeDocument/2006/relationships/slideLayout" Target="../slideLayouts/slideLayout63.xml"/><Relationship Id="rId12" Type="http://schemas.openxmlformats.org/officeDocument/2006/relationships/slideLayout" Target="../slideLayouts/slideLayout68.xml"/><Relationship Id="rId2" Type="http://schemas.openxmlformats.org/officeDocument/2006/relationships/slideLayout" Target="../slideLayouts/slideLayout58.xml"/><Relationship Id="rId16" Type="http://schemas.openxmlformats.org/officeDocument/2006/relationships/theme" Target="../theme/theme5.xml"/><Relationship Id="rId1" Type="http://schemas.openxmlformats.org/officeDocument/2006/relationships/slideLayout" Target="../slideLayouts/slideLayout57.xml"/><Relationship Id="rId6" Type="http://schemas.openxmlformats.org/officeDocument/2006/relationships/slideLayout" Target="../slideLayouts/slideLayout62.xml"/><Relationship Id="rId11" Type="http://schemas.openxmlformats.org/officeDocument/2006/relationships/slideLayout" Target="../slideLayouts/slideLayout67.xml"/><Relationship Id="rId5" Type="http://schemas.openxmlformats.org/officeDocument/2006/relationships/slideLayout" Target="../slideLayouts/slideLayout61.xml"/><Relationship Id="rId15" Type="http://schemas.openxmlformats.org/officeDocument/2006/relationships/slideLayout" Target="../slideLayouts/slideLayout71.xml"/><Relationship Id="rId10" Type="http://schemas.openxmlformats.org/officeDocument/2006/relationships/slideLayout" Target="../slideLayouts/slideLayout66.xml"/><Relationship Id="rId4" Type="http://schemas.openxmlformats.org/officeDocument/2006/relationships/slideLayout" Target="../slideLayouts/slideLayout60.xml"/><Relationship Id="rId9" Type="http://schemas.openxmlformats.org/officeDocument/2006/relationships/slideLayout" Target="../slideLayouts/slideLayout65.xml"/><Relationship Id="rId14" Type="http://schemas.openxmlformats.org/officeDocument/2006/relationships/slideLayout" Target="../slideLayouts/slideLayout70.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9.xml"/><Relationship Id="rId13" Type="http://schemas.openxmlformats.org/officeDocument/2006/relationships/slideLayout" Target="../slideLayouts/slideLayout84.xml"/><Relationship Id="rId3" Type="http://schemas.openxmlformats.org/officeDocument/2006/relationships/slideLayout" Target="../slideLayouts/slideLayout74.xml"/><Relationship Id="rId7" Type="http://schemas.openxmlformats.org/officeDocument/2006/relationships/slideLayout" Target="../slideLayouts/slideLayout78.xml"/><Relationship Id="rId12" Type="http://schemas.openxmlformats.org/officeDocument/2006/relationships/slideLayout" Target="../slideLayouts/slideLayout83.xml"/><Relationship Id="rId2" Type="http://schemas.openxmlformats.org/officeDocument/2006/relationships/slideLayout" Target="../slideLayouts/slideLayout73.xml"/><Relationship Id="rId1" Type="http://schemas.openxmlformats.org/officeDocument/2006/relationships/slideLayout" Target="../slideLayouts/slideLayout72.xml"/><Relationship Id="rId6" Type="http://schemas.openxmlformats.org/officeDocument/2006/relationships/slideLayout" Target="../slideLayouts/slideLayout77.xml"/><Relationship Id="rId11" Type="http://schemas.openxmlformats.org/officeDocument/2006/relationships/slideLayout" Target="../slideLayouts/slideLayout82.xml"/><Relationship Id="rId5" Type="http://schemas.openxmlformats.org/officeDocument/2006/relationships/slideLayout" Target="../slideLayouts/slideLayout76.xml"/><Relationship Id="rId15" Type="http://schemas.openxmlformats.org/officeDocument/2006/relationships/theme" Target="../theme/theme6.xml"/><Relationship Id="rId10" Type="http://schemas.openxmlformats.org/officeDocument/2006/relationships/slideLayout" Target="../slideLayouts/slideLayout81.xml"/><Relationship Id="rId4" Type="http://schemas.openxmlformats.org/officeDocument/2006/relationships/slideLayout" Target="../slideLayouts/slideLayout75.xml"/><Relationship Id="rId9" Type="http://schemas.openxmlformats.org/officeDocument/2006/relationships/slideLayout" Target="../slideLayouts/slideLayout80.xml"/><Relationship Id="rId14" Type="http://schemas.openxmlformats.org/officeDocument/2006/relationships/slideLayout" Target="../slideLayouts/slideLayout8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5420605"/>
      </p:ext>
    </p:extLst>
  </p:cSld>
  <p:clrMap bg1="dk1" tx1="lt1" bg2="dk2" tx2="lt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4" r:id="rId12"/>
    <p:sldLayoutId id="2147483695" r:id="rId13"/>
    <p:sldLayoutId id="214748369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290421"/>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1399311"/>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3328061"/>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57"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2/7/2018</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dirty="0"/>
              <a:t>Interleaving </a:t>
            </a:r>
            <a:r>
              <a:rPr lang="en-GB" dirty="0" smtClean="0"/>
              <a:t>Revision – Lesson 2</a:t>
            </a:r>
            <a:endParaRPr lang="en-GB" dirty="0"/>
          </a:p>
        </p:txBody>
      </p:sp>
      <p:sp>
        <p:nvSpPr>
          <p:cNvPr id="3" name="Subtitle 2"/>
          <p:cNvSpPr>
            <a:spLocks noGrp="1"/>
          </p:cNvSpPr>
          <p:nvPr>
            <p:ph type="subTitle" idx="1"/>
          </p:nvPr>
        </p:nvSpPr>
        <p:spPr/>
        <p:txBody>
          <a:bodyPr/>
          <a:lstStyle/>
          <a:p>
            <a:r>
              <a:rPr lang="en-GB" dirty="0"/>
              <a:t>GCSE </a:t>
            </a:r>
            <a:r>
              <a:rPr lang="en-GB" dirty="0" smtClean="0"/>
              <a:t>RS</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5176" y="3300413"/>
            <a:ext cx="6324600" cy="3305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Quiz</a:t>
            </a:r>
            <a:br>
              <a:rPr lang="en-GB" dirty="0" smtClean="0"/>
            </a:br>
            <a:r>
              <a:rPr lang="en-GB" dirty="0" smtClean="0"/>
              <a:t>Christianity: Beliefs</a:t>
            </a:r>
            <a:endParaRPr lang="en-GB" dirty="0"/>
          </a:p>
        </p:txBody>
      </p:sp>
      <p:sp>
        <p:nvSpPr>
          <p:cNvPr id="3" name="Content Placeholder 2"/>
          <p:cNvSpPr>
            <a:spLocks noGrp="1"/>
          </p:cNvSpPr>
          <p:nvPr>
            <p:ph idx="1"/>
          </p:nvPr>
        </p:nvSpPr>
        <p:spPr/>
        <p:txBody>
          <a:bodyPr/>
          <a:lstStyle/>
          <a:p>
            <a:pPr>
              <a:buFont typeface="+mj-lt"/>
              <a:buAutoNum type="arabicPeriod"/>
            </a:pPr>
            <a:r>
              <a:rPr lang="en-GB" dirty="0" smtClean="0"/>
              <a:t>According to Genesis, what did God make on the 6</a:t>
            </a:r>
            <a:r>
              <a:rPr lang="en-GB" baseline="30000" dirty="0" smtClean="0"/>
              <a:t>th</a:t>
            </a:r>
            <a:r>
              <a:rPr lang="en-GB" dirty="0" smtClean="0"/>
              <a:t> day of creation?</a:t>
            </a:r>
          </a:p>
          <a:p>
            <a:pPr>
              <a:buFont typeface="+mj-lt"/>
              <a:buAutoNum type="arabicPeriod"/>
            </a:pPr>
            <a:r>
              <a:rPr lang="en-GB" dirty="0" smtClean="0"/>
              <a:t>What does incarnation mean?</a:t>
            </a:r>
          </a:p>
          <a:p>
            <a:pPr>
              <a:buFont typeface="+mj-lt"/>
              <a:buAutoNum type="arabicPeriod"/>
            </a:pPr>
            <a:r>
              <a:rPr lang="en-GB" dirty="0" smtClean="0"/>
              <a:t>What happened to Jesus at the Ascension?</a:t>
            </a:r>
            <a:endParaRPr lang="en-GB" dirty="0"/>
          </a:p>
          <a:p>
            <a:pPr>
              <a:buFont typeface="+mj-lt"/>
              <a:buAutoNum type="arabicPeriod"/>
            </a:pPr>
            <a:r>
              <a:rPr lang="en-GB" dirty="0" smtClean="0"/>
              <a:t>Name the 3 means to salvation in Christian belief</a:t>
            </a:r>
            <a:endParaRPr lang="en-GB" dirty="0"/>
          </a:p>
          <a:p>
            <a:pPr>
              <a:buFont typeface="+mj-lt"/>
              <a:buAutoNum type="arabicPeriod"/>
            </a:pPr>
            <a:r>
              <a:rPr lang="en-GB" dirty="0" smtClean="0"/>
              <a:t>What does atonement mean?</a:t>
            </a:r>
            <a:endParaRPr lang="en-GB" dirty="0"/>
          </a:p>
          <a:p>
            <a:pPr>
              <a:buFont typeface="+mj-lt"/>
              <a:buAutoNum type="arabicPeriod"/>
            </a:pPr>
            <a:r>
              <a:rPr lang="en-GB" dirty="0" smtClean="0"/>
              <a:t>Which parable is about salvation through obeying God’s laws?</a:t>
            </a:r>
            <a:endParaRPr lang="en-GB" dirty="0"/>
          </a:p>
        </p:txBody>
      </p:sp>
    </p:spTree>
    <p:extLst>
      <p:ext uri="{BB962C8B-B14F-4D97-AF65-F5344CB8AC3E}">
        <p14:creationId xmlns:p14="http://schemas.microsoft.com/office/powerpoint/2010/main" val="2827039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Islam: beliefs</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5 or 12 </a:t>
            </a:r>
            <a:r>
              <a:rPr lang="en-GB" sz="2400" dirty="0"/>
              <a:t>mark question you would like me to </a:t>
            </a:r>
            <a:r>
              <a:rPr lang="en-GB" sz="2400" dirty="0" smtClean="0"/>
              <a:t>answer about Beliefs and Teachings in Islam.</a:t>
            </a:r>
          </a:p>
          <a:p>
            <a:endParaRPr lang="en-GB" sz="2400" dirty="0"/>
          </a:p>
          <a:p>
            <a:r>
              <a:rPr lang="en-GB" sz="2400" dirty="0"/>
              <a:t>I will type up and create a bank of answers.</a:t>
            </a:r>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Half term homework reminder</a:t>
            </a:r>
            <a:endParaRPr lang="en-GB" dirty="0"/>
          </a:p>
        </p:txBody>
      </p:sp>
      <p:sp>
        <p:nvSpPr>
          <p:cNvPr id="3" name="Content Placeholder 2"/>
          <p:cNvSpPr>
            <a:spLocks noGrp="1"/>
          </p:cNvSpPr>
          <p:nvPr>
            <p:ph idx="1"/>
          </p:nvPr>
        </p:nvSpPr>
        <p:spPr>
          <a:xfrm>
            <a:off x="302897" y="1600964"/>
            <a:ext cx="11552772" cy="4989022"/>
          </a:xfrm>
        </p:spPr>
        <p:txBody>
          <a:bodyPr>
            <a:normAutofit/>
          </a:bodyPr>
          <a:lstStyle/>
          <a:p>
            <a:r>
              <a:rPr lang="en-GB" sz="3200" dirty="0" smtClean="0"/>
              <a:t>Create your own revision resource* about the </a:t>
            </a:r>
            <a:r>
              <a:rPr lang="en-GB" sz="3200" b="1" dirty="0" smtClean="0"/>
              <a:t>types of worship and types of prayer </a:t>
            </a:r>
            <a:r>
              <a:rPr lang="en-GB" sz="3200" dirty="0" smtClean="0"/>
              <a:t>in Christianity.</a:t>
            </a:r>
          </a:p>
          <a:p>
            <a:endParaRPr lang="en-GB" sz="3200" dirty="0" smtClean="0"/>
          </a:p>
          <a:p>
            <a:r>
              <a:rPr lang="en-GB" sz="3200" dirty="0" smtClean="0"/>
              <a:t>Use your books/folders/revision guides/our </a:t>
            </a:r>
            <a:r>
              <a:rPr lang="en-GB" sz="3200" dirty="0"/>
              <a:t>revision website </a:t>
            </a:r>
            <a:r>
              <a:rPr lang="en-GB" sz="3200" dirty="0" smtClean="0"/>
              <a:t>(gcsereligiousstudies.weebly.com/revision)</a:t>
            </a:r>
          </a:p>
          <a:p>
            <a:endParaRPr lang="en-GB" sz="3200" dirty="0"/>
          </a:p>
          <a:p>
            <a:pPr marL="0" indent="0">
              <a:buNone/>
            </a:pPr>
            <a:r>
              <a:rPr lang="en-GB" sz="3200" dirty="0" smtClean="0"/>
              <a:t>*Mind map, poster, flash cards, illustrated notes, quizzes… whatever works for you.</a:t>
            </a:r>
            <a:endParaRPr lang="en-GB" sz="3200" dirty="0"/>
          </a:p>
        </p:txBody>
      </p:sp>
    </p:spTree>
    <p:extLst>
      <p:ext uri="{BB962C8B-B14F-4D97-AF65-F5344CB8AC3E}">
        <p14:creationId xmlns:p14="http://schemas.microsoft.com/office/powerpoint/2010/main" val="5126068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9335879"/>
              </p:ext>
            </p:extLst>
          </p:nvPr>
        </p:nvGraphicFramePr>
        <p:xfrm>
          <a:off x="819150" y="2128716"/>
          <a:ext cx="10553700" cy="4499752"/>
        </p:xfrm>
        <a:graphic>
          <a:graphicData uri="http://schemas.openxmlformats.org/drawingml/2006/table">
            <a:tbl>
              <a:tblPr firstRow="1" bandRow="1">
                <a:tableStyleId>{073A0DAA-6AF3-43AB-8588-CEC1D06C72B9}</a:tableStyleId>
              </a:tblPr>
              <a:tblGrid>
                <a:gridCol w="3517900">
                  <a:extLst>
                    <a:ext uri="{9D8B030D-6E8A-4147-A177-3AD203B41FA5}">
                      <a16:colId xmlns="" xmlns:a16="http://schemas.microsoft.com/office/drawing/2014/main" val="3947661111"/>
                    </a:ext>
                  </a:extLst>
                </a:gridCol>
                <a:gridCol w="3517900">
                  <a:extLst>
                    <a:ext uri="{9D8B030D-6E8A-4147-A177-3AD203B41FA5}">
                      <a16:colId xmlns="" xmlns:a16="http://schemas.microsoft.com/office/drawing/2014/main" val="3925755802"/>
                    </a:ext>
                  </a:extLst>
                </a:gridCol>
                <a:gridCol w="3517900">
                  <a:extLst>
                    <a:ext uri="{9D8B030D-6E8A-4147-A177-3AD203B41FA5}">
                      <a16:colId xmlns="" xmlns:a16="http://schemas.microsoft.com/office/drawing/2014/main" val="2634118216"/>
                    </a:ext>
                  </a:extLst>
                </a:gridCol>
              </a:tblGrid>
              <a:tr h="409532">
                <a:tc>
                  <a:txBody>
                    <a:bodyPr/>
                    <a:lstStyle/>
                    <a:p>
                      <a:r>
                        <a:rPr lang="en-GB" dirty="0"/>
                        <a:t>Time </a:t>
                      </a:r>
                    </a:p>
                  </a:txBody>
                  <a:tcPr/>
                </a:tc>
                <a:tc>
                  <a:txBody>
                    <a:bodyPr/>
                    <a:lstStyle/>
                    <a:p>
                      <a:r>
                        <a:rPr lang="en-GB" dirty="0"/>
                        <a:t>Task </a:t>
                      </a:r>
                    </a:p>
                  </a:txBody>
                  <a:tcPr/>
                </a:tc>
                <a:tc>
                  <a:txBody>
                    <a:bodyPr/>
                    <a:lstStyle/>
                    <a:p>
                      <a:r>
                        <a:rPr lang="en-GB" dirty="0"/>
                        <a:t>EG of Topic </a:t>
                      </a:r>
                    </a:p>
                  </a:txBody>
                  <a:tcPr/>
                </a:tc>
                <a:extLst>
                  <a:ext uri="{0D108BD9-81ED-4DB2-BD59-A6C34878D82A}">
                    <a16:rowId xmlns="" xmlns:a16="http://schemas.microsoft.com/office/drawing/2014/main" val="13931939"/>
                  </a:ext>
                </a:extLst>
              </a:tr>
              <a:tr h="640080">
                <a:tc>
                  <a:txBody>
                    <a:bodyPr/>
                    <a:lstStyle/>
                    <a:p>
                      <a:r>
                        <a:rPr lang="en-GB" dirty="0"/>
                        <a:t>5</a:t>
                      </a:r>
                      <a:r>
                        <a:rPr lang="en-GB" baseline="0" dirty="0"/>
                        <a:t> </a:t>
                      </a:r>
                      <a:r>
                        <a:rPr lang="en-GB" dirty="0"/>
                        <a:t>minutes </a:t>
                      </a:r>
                    </a:p>
                    <a:p>
                      <a:endParaRPr lang="en-GB" dirty="0"/>
                    </a:p>
                  </a:txBody>
                  <a:tcPr/>
                </a:tc>
                <a:tc>
                  <a:txBody>
                    <a:bodyPr/>
                    <a:lstStyle/>
                    <a:p>
                      <a:r>
                        <a:rPr lang="en-GB" dirty="0"/>
                        <a:t>Answering exam questions</a:t>
                      </a:r>
                    </a:p>
                  </a:txBody>
                  <a:tcPr/>
                </a:tc>
                <a:tc>
                  <a:txBody>
                    <a:bodyPr/>
                    <a:lstStyle/>
                    <a:p>
                      <a:r>
                        <a:rPr lang="en-GB" b="1" i="1" dirty="0" smtClean="0">
                          <a:solidFill>
                            <a:schemeClr val="bg1"/>
                          </a:solidFill>
                        </a:rPr>
                        <a:t>Christianity: practices</a:t>
                      </a:r>
                      <a:endParaRPr lang="en-GB" b="1" i="1" dirty="0">
                        <a:solidFill>
                          <a:schemeClr val="bg1"/>
                        </a:solidFill>
                      </a:endParaRPr>
                    </a:p>
                  </a:txBody>
                  <a:tcPr>
                    <a:solidFill>
                      <a:srgbClr val="E789E0"/>
                    </a:solidFill>
                  </a:tcPr>
                </a:tc>
                <a:extLst>
                  <a:ext uri="{0D108BD9-81ED-4DB2-BD59-A6C34878D82A}">
                    <a16:rowId xmlns="" xmlns:a16="http://schemas.microsoft.com/office/drawing/2014/main" val="1273402516"/>
                  </a:ext>
                </a:extLst>
              </a:tr>
              <a:tr h="615500">
                <a:tc>
                  <a:txBody>
                    <a:bodyPr/>
                    <a:lstStyle/>
                    <a:p>
                      <a:r>
                        <a:rPr lang="en-GB" dirty="0"/>
                        <a:t>10 minutes</a:t>
                      </a:r>
                    </a:p>
                  </a:txBody>
                  <a:tcPr/>
                </a:tc>
                <a:tc>
                  <a:txBody>
                    <a:bodyPr/>
                    <a:lstStyle/>
                    <a:p>
                      <a:r>
                        <a:rPr lang="en-GB" dirty="0"/>
                        <a:t>Marking last</a:t>
                      </a:r>
                      <a:r>
                        <a:rPr lang="en-GB" baseline="0" dirty="0"/>
                        <a:t> lesson’s question</a:t>
                      </a:r>
                      <a:endParaRPr lang="en-GB" dirty="0"/>
                    </a:p>
                  </a:txBody>
                  <a:tcPr/>
                </a:tc>
                <a:tc>
                  <a:txBody>
                    <a:bodyPr/>
                    <a:lstStyle/>
                    <a:p>
                      <a:r>
                        <a:rPr lang="en-GB" b="1" i="1" dirty="0" smtClean="0"/>
                        <a:t>Islam: practices</a:t>
                      </a:r>
                      <a:endParaRPr lang="en-GB" b="1" i="1" dirty="0"/>
                    </a:p>
                  </a:txBody>
                  <a:tcPr>
                    <a:solidFill>
                      <a:srgbClr val="FFDA65"/>
                    </a:solidFill>
                  </a:tcPr>
                </a:tc>
                <a:extLst>
                  <a:ext uri="{0D108BD9-81ED-4DB2-BD59-A6C34878D82A}">
                    <a16:rowId xmlns="" xmlns:a16="http://schemas.microsoft.com/office/drawing/2014/main"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Relationships and</a:t>
                      </a:r>
                      <a:r>
                        <a:rPr lang="en-GB" b="1" i="1" baseline="0" dirty="0" smtClean="0"/>
                        <a:t> families</a:t>
                      </a:r>
                      <a:endParaRPr lang="en-GB" b="1" i="1" dirty="0"/>
                    </a:p>
                  </a:txBody>
                  <a:tcPr>
                    <a:solidFill>
                      <a:srgbClr val="66FF66"/>
                    </a:solidFill>
                  </a:tcPr>
                </a:tc>
                <a:extLst>
                  <a:ext uri="{0D108BD9-81ED-4DB2-BD59-A6C34878D82A}">
                    <a16:rowId xmlns="" xmlns:a16="http://schemas.microsoft.com/office/drawing/2014/main" val="3066001254"/>
                  </a:ext>
                </a:extLst>
              </a:tr>
              <a:tr h="640080">
                <a:tc>
                  <a:txBody>
                    <a:bodyPr/>
                    <a:lstStyle/>
                    <a:p>
                      <a:r>
                        <a:rPr lang="en-GB" dirty="0"/>
                        <a:t>20 minutes</a:t>
                      </a:r>
                    </a:p>
                  </a:txBody>
                  <a:tcPr/>
                </a:tc>
                <a:tc>
                  <a:txBody>
                    <a:bodyPr/>
                    <a:lstStyle/>
                    <a:p>
                      <a:r>
                        <a:rPr lang="en-GB" dirty="0"/>
                        <a:t>Transform Content</a:t>
                      </a:r>
                    </a:p>
                    <a:p>
                      <a:endParaRPr lang="en-GB" dirty="0"/>
                    </a:p>
                  </a:txBody>
                  <a:tcPr/>
                </a:tc>
                <a:tc>
                  <a:txBody>
                    <a:bodyPr/>
                    <a:lstStyle/>
                    <a:p>
                      <a:r>
                        <a:rPr lang="en-GB" b="1" i="1" dirty="0" smtClean="0"/>
                        <a:t>Relationships and</a:t>
                      </a:r>
                      <a:r>
                        <a:rPr lang="en-GB" b="1" i="1" baseline="0" dirty="0" smtClean="0"/>
                        <a:t> families</a:t>
                      </a:r>
                      <a:endParaRPr lang="en-GB" b="1" i="1" dirty="0"/>
                    </a:p>
                  </a:txBody>
                  <a:tcPr>
                    <a:solidFill>
                      <a:srgbClr val="66FF66"/>
                    </a:solidFill>
                  </a:tcPr>
                </a:tc>
                <a:extLst>
                  <a:ext uri="{0D108BD9-81ED-4DB2-BD59-A6C34878D82A}">
                    <a16:rowId xmlns="" xmlns:a16="http://schemas.microsoft.com/office/drawing/2014/main" val="248921533"/>
                  </a:ext>
                </a:extLst>
              </a:tr>
              <a:tr h="640080">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t>Christianity:</a:t>
                      </a:r>
                      <a:r>
                        <a:rPr lang="en-GB" b="1" i="1" baseline="0" dirty="0" smtClean="0"/>
                        <a:t> beliefs</a:t>
                      </a:r>
                      <a:endParaRPr lang="en-GB" b="1" i="1" dirty="0"/>
                    </a:p>
                  </a:txBody>
                  <a:tcPr>
                    <a:solidFill>
                      <a:srgbClr val="BD92DE"/>
                    </a:solidFill>
                  </a:tcPr>
                </a:tc>
                <a:extLst>
                  <a:ext uri="{0D108BD9-81ED-4DB2-BD59-A6C34878D82A}">
                    <a16:rowId xmlns="" xmlns:a16="http://schemas.microsoft.com/office/drawing/2014/main"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Islam: beliefs</a:t>
                      </a:r>
                      <a:endParaRPr lang="en-GB" b="1" i="1" dirty="0">
                        <a:solidFill>
                          <a:schemeClr val="bg1"/>
                        </a:solidFill>
                      </a:endParaRPr>
                    </a:p>
                  </a:txBody>
                  <a:tcPr>
                    <a:solidFill>
                      <a:srgbClr val="84CFF0"/>
                    </a:solidFill>
                  </a:tcPr>
                </a:tc>
                <a:extLst>
                  <a:ext uri="{0D108BD9-81ED-4DB2-BD59-A6C34878D82A}">
                    <a16:rowId xmlns="" xmlns:a16="http://schemas.microsoft.com/office/drawing/2014/main"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 practice</a:t>
            </a:r>
            <a:br>
              <a:rPr lang="en-GB" dirty="0" smtClean="0"/>
            </a:br>
            <a:r>
              <a:rPr lang="en-GB" dirty="0" smtClean="0"/>
              <a:t>Christianity: Practices</a:t>
            </a:r>
            <a:endParaRPr lang="en-GB" dirty="0"/>
          </a:p>
        </p:txBody>
      </p:sp>
      <p:sp>
        <p:nvSpPr>
          <p:cNvPr id="3" name="Content Placeholder 2"/>
          <p:cNvSpPr>
            <a:spLocks noGrp="1"/>
          </p:cNvSpPr>
          <p:nvPr>
            <p:ph idx="1"/>
          </p:nvPr>
        </p:nvSpPr>
        <p:spPr/>
        <p:txBody>
          <a:bodyPr>
            <a:normAutofit/>
          </a:bodyPr>
          <a:lstStyle/>
          <a:p>
            <a:pPr marL="0" indent="0">
              <a:buNone/>
            </a:pPr>
            <a:r>
              <a:rPr lang="en-GB" sz="2400" dirty="0" smtClean="0"/>
              <a:t>1) Give two reasons why Christians evangelise (2 marks) </a:t>
            </a:r>
          </a:p>
          <a:p>
            <a:pPr marL="0" indent="0">
              <a:buNone/>
            </a:pPr>
            <a:endParaRPr lang="en-GB" sz="2400" dirty="0"/>
          </a:p>
          <a:p>
            <a:pPr marL="0" indent="0">
              <a:buNone/>
            </a:pPr>
            <a:r>
              <a:rPr lang="en-GB" sz="2400" dirty="0" smtClean="0"/>
              <a:t>2) Explain two contrasting ways a Christian can be baptised (4 marks)</a:t>
            </a:r>
            <a:endParaRPr lang="en-GB" sz="2400" dirty="0"/>
          </a:p>
        </p:txBody>
      </p:sp>
    </p:spTree>
    <p:extLst>
      <p:ext uri="{BB962C8B-B14F-4D97-AF65-F5344CB8AC3E}">
        <p14:creationId xmlns:p14="http://schemas.microsoft.com/office/powerpoint/2010/main" val="67110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Marking Last Week’s Question</a:t>
            </a:r>
            <a:br>
              <a:rPr lang="en-GB" dirty="0"/>
            </a:br>
            <a:r>
              <a:rPr lang="en-GB" dirty="0"/>
              <a:t>Islam</a:t>
            </a:r>
            <a:r>
              <a:rPr lang="en-GB" dirty="0" smtClean="0"/>
              <a:t>: Practices </a:t>
            </a:r>
            <a:endParaRPr lang="en-GB" dirty="0"/>
          </a:p>
        </p:txBody>
      </p:sp>
      <p:sp>
        <p:nvSpPr>
          <p:cNvPr id="3" name="Content Placeholder 2"/>
          <p:cNvSpPr>
            <a:spLocks noGrp="1"/>
          </p:cNvSpPr>
          <p:nvPr>
            <p:ph idx="1"/>
          </p:nvPr>
        </p:nvSpPr>
        <p:spPr/>
        <p:txBody>
          <a:bodyPr>
            <a:normAutofit/>
          </a:bodyPr>
          <a:lstStyle/>
          <a:p>
            <a:r>
              <a:rPr lang="en-GB" sz="2800" dirty="0" smtClean="0"/>
              <a:t> Give two of the Ten Obligations for Shi’a Muslims (2 </a:t>
            </a:r>
            <a:r>
              <a:rPr lang="en-GB" sz="2800" dirty="0"/>
              <a:t>marks)</a:t>
            </a:r>
          </a:p>
          <a:p>
            <a:endParaRPr lang="en-GB" sz="2800" dirty="0"/>
          </a:p>
          <a:p>
            <a:r>
              <a:rPr lang="en-GB" sz="2800" dirty="0" smtClean="0"/>
              <a:t> Explain two contrasting ways in which Muslims celebrate Eid-</a:t>
            </a:r>
            <a:r>
              <a:rPr lang="en-GB" sz="2800" dirty="0" err="1" smtClean="0"/>
              <a:t>ul</a:t>
            </a:r>
            <a:r>
              <a:rPr lang="en-GB" sz="2800" dirty="0" smtClean="0"/>
              <a:t>-</a:t>
            </a:r>
            <a:r>
              <a:rPr lang="en-GB" sz="2800" dirty="0" err="1" smtClean="0"/>
              <a:t>Adha</a:t>
            </a:r>
            <a:r>
              <a:rPr lang="en-GB" sz="2800" dirty="0" smtClean="0"/>
              <a:t> </a:t>
            </a:r>
            <a:r>
              <a:rPr lang="en-GB" sz="2800" dirty="0"/>
              <a:t>(4 marks) </a:t>
            </a:r>
          </a:p>
        </p:txBody>
      </p:sp>
      <p:pic>
        <p:nvPicPr>
          <p:cNvPr id="4" name="Picture 3"/>
          <p:cNvPicPr>
            <a:picLocks noChangeAspect="1"/>
          </p:cNvPicPr>
          <p:nvPr/>
        </p:nvPicPr>
        <p:blipFill>
          <a:blip r:embed="rId3"/>
          <a:stretch>
            <a:fillRect/>
          </a:stretch>
        </p:blipFill>
        <p:spPr>
          <a:xfrm>
            <a:off x="10437324" y="306229"/>
            <a:ext cx="1571405" cy="1147185"/>
          </a:xfrm>
          <a:prstGeom prst="rect">
            <a:avLst/>
          </a:prstGeom>
        </p:spPr>
      </p:pic>
      <p:sp>
        <p:nvSpPr>
          <p:cNvPr id="5" name="Rounded Rectangle 4"/>
          <p:cNvSpPr/>
          <p:nvPr/>
        </p:nvSpPr>
        <p:spPr>
          <a:xfrm>
            <a:off x="5351788" y="1178933"/>
            <a:ext cx="4536830" cy="1242646"/>
          </a:xfrm>
          <a:prstGeom prst="roundRect">
            <a:avLst/>
          </a:prstGeom>
          <a:solidFill>
            <a:schemeClr val="tx2">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smtClean="0">
                <a:solidFill>
                  <a:schemeClr val="bg2"/>
                </a:solidFill>
              </a:rPr>
              <a:t>Give yourself a mark for each answer and a ‘to improve I need to…’</a:t>
            </a:r>
            <a:endParaRPr lang="en-GB" sz="2000" b="1" dirty="0">
              <a:solidFill>
                <a:schemeClr val="bg2"/>
              </a:solidFill>
            </a:endParaRPr>
          </a:p>
        </p:txBody>
      </p:sp>
    </p:spTree>
    <p:extLst>
      <p:ext uri="{BB962C8B-B14F-4D97-AF65-F5344CB8AC3E}">
        <p14:creationId xmlns:p14="http://schemas.microsoft.com/office/powerpoint/2010/main" val="1411908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Review</a:t>
            </a:r>
            <a:br>
              <a:rPr lang="en-GB" dirty="0" smtClean="0"/>
            </a:br>
            <a:r>
              <a:rPr lang="en-GB" dirty="0" smtClean="0"/>
              <a:t>Relationships and families</a:t>
            </a:r>
            <a:endParaRPr lang="en-GB" dirty="0"/>
          </a:p>
        </p:txBody>
      </p:sp>
      <p:sp>
        <p:nvSpPr>
          <p:cNvPr id="3" name="Content Placeholder 2"/>
          <p:cNvSpPr>
            <a:spLocks noGrp="1"/>
          </p:cNvSpPr>
          <p:nvPr>
            <p:ph idx="1"/>
          </p:nvPr>
        </p:nvSpPr>
        <p:spPr/>
        <p:txBody>
          <a:bodyPr/>
          <a:lstStyle/>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9389755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dirty="0" smtClean="0"/>
              <a:t>Types of relationships</a:t>
            </a:r>
          </a:p>
        </p:txBody>
      </p:sp>
      <p:sp>
        <p:nvSpPr>
          <p:cNvPr id="3075" name="Rectangle 6"/>
          <p:cNvSpPr>
            <a:spLocks noGrp="1" noChangeArrowheads="1"/>
          </p:cNvSpPr>
          <p:nvPr>
            <p:ph sz="quarter" idx="1"/>
          </p:nvPr>
        </p:nvSpPr>
        <p:spPr>
          <a:xfrm>
            <a:off x="315310" y="953813"/>
            <a:ext cx="5659821" cy="2877207"/>
          </a:xfrm>
          <a:solidFill>
            <a:srgbClr val="FF99CC"/>
          </a:solidFill>
        </p:spPr>
        <p:txBody>
          <a:bodyPr>
            <a:normAutofit/>
          </a:bodyPr>
          <a:lstStyle/>
          <a:p>
            <a:pPr eaLnBrk="1" hangingPunct="1">
              <a:buFontTx/>
              <a:buNone/>
            </a:pPr>
            <a:r>
              <a:rPr lang="en-GB" altLang="en-US" sz="2800" b="1" u="sng" dirty="0" smtClean="0">
                <a:solidFill>
                  <a:schemeClr val="bg1"/>
                </a:solidFill>
              </a:rPr>
              <a:t>Sexuality</a:t>
            </a:r>
          </a:p>
          <a:p>
            <a:pPr eaLnBrk="1" hangingPunct="1"/>
            <a:r>
              <a:rPr lang="en-GB" altLang="en-US" sz="1400" dirty="0" smtClean="0">
                <a:solidFill>
                  <a:schemeClr val="bg1"/>
                </a:solidFill>
              </a:rPr>
              <a:t>To do with who you are attracted to. Two main types are:</a:t>
            </a:r>
          </a:p>
          <a:p>
            <a:pPr eaLnBrk="1" hangingPunct="1"/>
            <a:r>
              <a:rPr lang="en-GB" altLang="en-US" sz="1400" dirty="0" smtClean="0">
                <a:solidFill>
                  <a:schemeClr val="bg1"/>
                </a:solidFill>
              </a:rPr>
              <a:t>Heterosexual – the person is attracted to members of the opposite sex.</a:t>
            </a:r>
          </a:p>
          <a:p>
            <a:pPr eaLnBrk="1" hangingPunct="1"/>
            <a:r>
              <a:rPr lang="en-GB" altLang="en-US" sz="1400" dirty="0" smtClean="0">
                <a:solidFill>
                  <a:schemeClr val="bg1"/>
                </a:solidFill>
              </a:rPr>
              <a:t>Homosexual – the person is attracted to members of the same sex.</a:t>
            </a:r>
          </a:p>
          <a:p>
            <a:pPr eaLnBrk="1" hangingPunct="1"/>
            <a:r>
              <a:rPr lang="en-GB" altLang="en-US" sz="1400" dirty="0" smtClean="0">
                <a:solidFill>
                  <a:schemeClr val="bg1"/>
                </a:solidFill>
              </a:rPr>
              <a:t>Same sex marriage and sex is rejected by some religious people, mainly due to the fact homosexual sex cannot lead to procreation (Genesis: ‘go forth and multiply’)</a:t>
            </a:r>
            <a:endParaRPr lang="en-GB" altLang="en-US" sz="1200" b="1" u="sng" dirty="0" smtClean="0">
              <a:solidFill>
                <a:schemeClr val="bg1"/>
              </a:solidFill>
            </a:endParaRPr>
          </a:p>
        </p:txBody>
      </p:sp>
      <p:sp>
        <p:nvSpPr>
          <p:cNvPr id="3076" name="Rectangle 7"/>
          <p:cNvSpPr>
            <a:spLocks noGrp="1" noChangeArrowheads="1"/>
          </p:cNvSpPr>
          <p:nvPr>
            <p:ph sz="quarter" idx="2"/>
          </p:nvPr>
        </p:nvSpPr>
        <p:spPr>
          <a:xfrm>
            <a:off x="6197599" y="362607"/>
            <a:ext cx="5721131" cy="3090041"/>
          </a:xfrm>
          <a:solidFill>
            <a:srgbClr val="FFFF99"/>
          </a:solidFill>
          <a:ln>
            <a:solidFill>
              <a:srgbClr val="FFFF99"/>
            </a:solidFill>
            <a:miter lim="800000"/>
            <a:headEnd/>
            <a:tailEnd/>
          </a:ln>
        </p:spPr>
        <p:txBody>
          <a:bodyPr>
            <a:normAutofit lnSpcReduction="10000"/>
          </a:bodyPr>
          <a:lstStyle/>
          <a:p>
            <a:pPr eaLnBrk="1" hangingPunct="1">
              <a:buFontTx/>
              <a:buNone/>
            </a:pPr>
            <a:r>
              <a:rPr lang="en-GB" altLang="en-US" sz="2800" b="1" u="sng" dirty="0" smtClean="0">
                <a:solidFill>
                  <a:schemeClr val="bg1"/>
                </a:solidFill>
              </a:rPr>
              <a:t>Marriage</a:t>
            </a:r>
          </a:p>
          <a:p>
            <a:pPr eaLnBrk="1" hangingPunct="1"/>
            <a:r>
              <a:rPr lang="en-GB" altLang="en-US" sz="1400" dirty="0" smtClean="0">
                <a:solidFill>
                  <a:schemeClr val="bg1"/>
                </a:solidFill>
              </a:rPr>
              <a:t>In Christianity, heterosexual marriage is seen as a gift from God and symbolic of Jesus’ relationship with the Church.</a:t>
            </a:r>
          </a:p>
          <a:p>
            <a:pPr eaLnBrk="1" hangingPunct="1"/>
            <a:r>
              <a:rPr lang="en-GB" altLang="en-US" sz="1400" dirty="0" smtClean="0">
                <a:solidFill>
                  <a:schemeClr val="bg1"/>
                </a:solidFill>
              </a:rPr>
              <a:t>Vows said at weddings are symbolic of belief e.g. ‘til death us do part’ shows that the marriage should last a lifetime and for this reason some are against divorce.</a:t>
            </a:r>
          </a:p>
          <a:p>
            <a:pPr eaLnBrk="1" hangingPunct="1"/>
            <a:r>
              <a:rPr lang="en-GB" altLang="en-US" sz="1400" dirty="0" smtClean="0">
                <a:solidFill>
                  <a:schemeClr val="bg1"/>
                </a:solidFill>
              </a:rPr>
              <a:t>The only thing that should end marriage is death, symbolised by the ring which goes on forever.</a:t>
            </a:r>
          </a:p>
          <a:p>
            <a:pPr eaLnBrk="1" hangingPunct="1"/>
            <a:r>
              <a:rPr lang="en-GB" altLang="en-US" sz="1400" dirty="0" smtClean="0">
                <a:solidFill>
                  <a:schemeClr val="bg1"/>
                </a:solidFill>
              </a:rPr>
              <a:t>Traditional view is that the wife looks after the home and family whilst the husband supports financially and protects the family.</a:t>
            </a:r>
          </a:p>
        </p:txBody>
      </p:sp>
      <p:sp>
        <p:nvSpPr>
          <p:cNvPr id="3077" name="Rectangle 8"/>
          <p:cNvSpPr>
            <a:spLocks noGrp="1" noChangeArrowheads="1"/>
          </p:cNvSpPr>
          <p:nvPr>
            <p:ph sz="quarter" idx="3"/>
          </p:nvPr>
        </p:nvSpPr>
        <p:spPr>
          <a:xfrm>
            <a:off x="294290" y="3938589"/>
            <a:ext cx="5397062" cy="2714459"/>
          </a:xfrm>
          <a:solidFill>
            <a:srgbClr val="CCFFFF"/>
          </a:solidFill>
        </p:spPr>
        <p:txBody>
          <a:bodyPr>
            <a:normAutofit lnSpcReduction="10000"/>
          </a:bodyPr>
          <a:lstStyle/>
          <a:p>
            <a:pPr eaLnBrk="1" hangingPunct="1">
              <a:buFontTx/>
              <a:buNone/>
            </a:pPr>
            <a:r>
              <a:rPr lang="en-GB" altLang="en-US" sz="2800" b="1" u="sng" dirty="0" smtClean="0">
                <a:solidFill>
                  <a:schemeClr val="bg1"/>
                </a:solidFill>
              </a:rPr>
              <a:t>Cohabitation</a:t>
            </a:r>
          </a:p>
          <a:p>
            <a:r>
              <a:rPr lang="en-GB" altLang="en-US" sz="1400" dirty="0" smtClean="0">
                <a:solidFill>
                  <a:schemeClr val="bg1"/>
                </a:solidFill>
              </a:rPr>
              <a:t>Many people in British society now choose to remain unmarried or to cohabit – living together as if you were married.</a:t>
            </a:r>
          </a:p>
          <a:p>
            <a:r>
              <a:rPr lang="en-GB" altLang="en-US" sz="1400" dirty="0" smtClean="0">
                <a:solidFill>
                  <a:schemeClr val="bg1"/>
                </a:solidFill>
              </a:rPr>
              <a:t>Some religious people are against cohabitation as it is assumed the couple are having sex outside (before) marriage.</a:t>
            </a:r>
          </a:p>
          <a:p>
            <a:r>
              <a:rPr lang="en-GB" altLang="en-US" sz="1400" b="1" dirty="0" smtClean="0">
                <a:solidFill>
                  <a:schemeClr val="bg1"/>
                </a:solidFill>
              </a:rPr>
              <a:t>This is not the same as adultery which is when you are married and have sex with someone you are not married to.</a:t>
            </a:r>
          </a:p>
        </p:txBody>
      </p:sp>
      <p:sp>
        <p:nvSpPr>
          <p:cNvPr id="3078" name="Rectangle 9"/>
          <p:cNvSpPr>
            <a:spLocks noGrp="1" noChangeArrowheads="1"/>
          </p:cNvSpPr>
          <p:nvPr>
            <p:ph sz="quarter" idx="4"/>
          </p:nvPr>
        </p:nvSpPr>
        <p:spPr>
          <a:xfrm>
            <a:off x="6197600" y="3563007"/>
            <a:ext cx="5815724" cy="3074276"/>
          </a:xfrm>
          <a:solidFill>
            <a:srgbClr val="C0C0C0"/>
          </a:solidFill>
        </p:spPr>
        <p:txBody>
          <a:bodyPr>
            <a:normAutofit/>
          </a:bodyPr>
          <a:lstStyle/>
          <a:p>
            <a:pPr eaLnBrk="1" hangingPunct="1">
              <a:buFontTx/>
              <a:buNone/>
            </a:pPr>
            <a:r>
              <a:rPr lang="en-GB" altLang="en-US" sz="2400" b="1" u="sng" dirty="0" smtClean="0">
                <a:solidFill>
                  <a:schemeClr val="bg1"/>
                </a:solidFill>
              </a:rPr>
              <a:t>Polygamy</a:t>
            </a:r>
          </a:p>
          <a:p>
            <a:pPr eaLnBrk="1" hangingPunct="1"/>
            <a:r>
              <a:rPr lang="en-GB" altLang="en-US" sz="1400" dirty="0" smtClean="0">
                <a:solidFill>
                  <a:schemeClr val="bg1"/>
                </a:solidFill>
              </a:rPr>
              <a:t>The practice of being married to more than one person. It is illegal in the UK.</a:t>
            </a:r>
          </a:p>
          <a:p>
            <a:pPr eaLnBrk="1" hangingPunct="1"/>
            <a:r>
              <a:rPr lang="en-GB" altLang="en-US" sz="1400" dirty="0" err="1" smtClean="0">
                <a:solidFill>
                  <a:schemeClr val="bg1"/>
                </a:solidFill>
              </a:rPr>
              <a:t>Shari’ah</a:t>
            </a:r>
            <a:r>
              <a:rPr lang="en-GB" altLang="en-US" sz="1400" dirty="0" smtClean="0">
                <a:solidFill>
                  <a:schemeClr val="bg1"/>
                </a:solidFill>
              </a:rPr>
              <a:t> law in Islam permits polygamy  as Muhammad (PBUH) allowed it because in the 7</a:t>
            </a:r>
            <a:r>
              <a:rPr lang="en-GB" altLang="en-US" sz="1400" baseline="30000" dirty="0" smtClean="0">
                <a:solidFill>
                  <a:schemeClr val="bg1"/>
                </a:solidFill>
              </a:rPr>
              <a:t>th</a:t>
            </a:r>
            <a:r>
              <a:rPr lang="en-GB" altLang="en-US" sz="1400" dirty="0" smtClean="0">
                <a:solidFill>
                  <a:schemeClr val="bg1"/>
                </a:solidFill>
              </a:rPr>
              <a:t> century many widows could not support themselves financially.</a:t>
            </a:r>
          </a:p>
          <a:p>
            <a:pPr eaLnBrk="1" hangingPunct="1"/>
            <a:r>
              <a:rPr lang="en-GB" altLang="en-US" sz="1400" dirty="0" smtClean="0">
                <a:solidFill>
                  <a:schemeClr val="bg1"/>
                </a:solidFill>
              </a:rPr>
              <a:t>Can be difficult in modern times as the man has to treat each wife equally, support them all financially etc.</a:t>
            </a:r>
          </a:p>
        </p:txBody>
      </p:sp>
    </p:spTree>
    <p:extLst>
      <p:ext uri="{BB962C8B-B14F-4D97-AF65-F5344CB8AC3E}">
        <p14:creationId xmlns:p14="http://schemas.microsoft.com/office/powerpoint/2010/main" val="3748262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075">
                                            <p:txEl>
                                              <p:pRg st="0" end="0"/>
                                            </p:txEl>
                                          </p:spTgt>
                                        </p:tgtEl>
                                        <p:attrNameLst>
                                          <p:attrName>style.visibility</p:attrName>
                                        </p:attrNameLst>
                                      </p:cBhvr>
                                      <p:to>
                                        <p:strVal val="visible"/>
                                      </p:to>
                                    </p:set>
                                    <p:animEffect transition="in" filter="wipe(down)">
                                      <p:cBhvr>
                                        <p:cTn id="10" dur="500"/>
                                        <p:tgtEl>
                                          <p:spTgt spid="3075">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Effect transition="in" filter="wipe(down)">
                                      <p:cBhvr>
                                        <p:cTn id="13" dur="500"/>
                                        <p:tgtEl>
                                          <p:spTgt spid="3075">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075">
                                            <p:txEl>
                                              <p:pRg st="2" end="2"/>
                                            </p:txEl>
                                          </p:spTgt>
                                        </p:tgtEl>
                                        <p:attrNameLst>
                                          <p:attrName>style.visibility</p:attrName>
                                        </p:attrNameLst>
                                      </p:cBhvr>
                                      <p:to>
                                        <p:strVal val="visible"/>
                                      </p:to>
                                    </p:set>
                                    <p:animEffect transition="in" filter="wipe(down)">
                                      <p:cBhvr>
                                        <p:cTn id="16" dur="500"/>
                                        <p:tgtEl>
                                          <p:spTgt spid="3075">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animEffect transition="in" filter="wipe(down)">
                                      <p:cBhvr>
                                        <p:cTn id="19" dur="500"/>
                                        <p:tgtEl>
                                          <p:spTgt spid="3075">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075">
                                            <p:txEl>
                                              <p:pRg st="4" end="4"/>
                                            </p:txEl>
                                          </p:spTgt>
                                        </p:tgtEl>
                                        <p:attrNameLst>
                                          <p:attrName>style.visibility</p:attrName>
                                        </p:attrNameLst>
                                      </p:cBhvr>
                                      <p:to>
                                        <p:strVal val="visible"/>
                                      </p:to>
                                    </p:set>
                                    <p:animEffect transition="in" filter="wipe(down)">
                                      <p:cBhvr>
                                        <p:cTn id="22" dur="500"/>
                                        <p:tgtEl>
                                          <p:spTgt spid="3075">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076">
                                            <p:bg/>
                                          </p:spTgt>
                                        </p:tgtEl>
                                        <p:attrNameLst>
                                          <p:attrName>style.visibility</p:attrName>
                                        </p:attrNameLst>
                                      </p:cBhvr>
                                      <p:to>
                                        <p:strVal val="visible"/>
                                      </p:to>
                                    </p:set>
                                    <p:animEffect transition="in" filter="wipe(down)">
                                      <p:cBhvr>
                                        <p:cTn id="27" dur="500"/>
                                        <p:tgtEl>
                                          <p:spTgt spid="3076">
                                            <p:bg/>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3076">
                                            <p:txEl>
                                              <p:pRg st="0" end="0"/>
                                            </p:txEl>
                                          </p:spTgt>
                                        </p:tgtEl>
                                        <p:attrNameLst>
                                          <p:attrName>style.visibility</p:attrName>
                                        </p:attrNameLst>
                                      </p:cBhvr>
                                      <p:to>
                                        <p:strVal val="visible"/>
                                      </p:to>
                                    </p:set>
                                    <p:animEffect transition="in" filter="wipe(down)">
                                      <p:cBhvr>
                                        <p:cTn id="30" dur="500"/>
                                        <p:tgtEl>
                                          <p:spTgt spid="3076">
                                            <p:txEl>
                                              <p:pRg st="0" end="0"/>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3076">
                                            <p:txEl>
                                              <p:pRg st="1" end="1"/>
                                            </p:txEl>
                                          </p:spTgt>
                                        </p:tgtEl>
                                        <p:attrNameLst>
                                          <p:attrName>style.visibility</p:attrName>
                                        </p:attrNameLst>
                                      </p:cBhvr>
                                      <p:to>
                                        <p:strVal val="visible"/>
                                      </p:to>
                                    </p:set>
                                    <p:animEffect transition="in" filter="wipe(down)">
                                      <p:cBhvr>
                                        <p:cTn id="33" dur="500"/>
                                        <p:tgtEl>
                                          <p:spTgt spid="3076">
                                            <p:txEl>
                                              <p:pRg st="1" end="1"/>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3076">
                                            <p:txEl>
                                              <p:pRg st="2" end="2"/>
                                            </p:txEl>
                                          </p:spTgt>
                                        </p:tgtEl>
                                        <p:attrNameLst>
                                          <p:attrName>style.visibility</p:attrName>
                                        </p:attrNameLst>
                                      </p:cBhvr>
                                      <p:to>
                                        <p:strVal val="visible"/>
                                      </p:to>
                                    </p:set>
                                    <p:animEffect transition="in" filter="wipe(down)">
                                      <p:cBhvr>
                                        <p:cTn id="36" dur="500"/>
                                        <p:tgtEl>
                                          <p:spTgt spid="3076">
                                            <p:txEl>
                                              <p:pRg st="2" end="2"/>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3076">
                                            <p:txEl>
                                              <p:pRg st="3" end="3"/>
                                            </p:txEl>
                                          </p:spTgt>
                                        </p:tgtEl>
                                        <p:attrNameLst>
                                          <p:attrName>style.visibility</p:attrName>
                                        </p:attrNameLst>
                                      </p:cBhvr>
                                      <p:to>
                                        <p:strVal val="visible"/>
                                      </p:to>
                                    </p:set>
                                    <p:animEffect transition="in" filter="wipe(down)">
                                      <p:cBhvr>
                                        <p:cTn id="39" dur="500"/>
                                        <p:tgtEl>
                                          <p:spTgt spid="3076">
                                            <p:txEl>
                                              <p:pRg st="3" end="3"/>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3076">
                                            <p:txEl>
                                              <p:pRg st="4" end="4"/>
                                            </p:txEl>
                                          </p:spTgt>
                                        </p:tgtEl>
                                        <p:attrNameLst>
                                          <p:attrName>style.visibility</p:attrName>
                                        </p:attrNameLst>
                                      </p:cBhvr>
                                      <p:to>
                                        <p:strVal val="visible"/>
                                      </p:to>
                                    </p:set>
                                    <p:animEffect transition="in" filter="wipe(down)">
                                      <p:cBhvr>
                                        <p:cTn id="42" dur="500"/>
                                        <p:tgtEl>
                                          <p:spTgt spid="3076">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077">
                                            <p:bg/>
                                          </p:spTgt>
                                        </p:tgtEl>
                                        <p:attrNameLst>
                                          <p:attrName>style.visibility</p:attrName>
                                        </p:attrNameLst>
                                      </p:cBhvr>
                                      <p:to>
                                        <p:strVal val="visible"/>
                                      </p:to>
                                    </p:set>
                                    <p:animEffect transition="in" filter="wipe(down)">
                                      <p:cBhvr>
                                        <p:cTn id="47" dur="500"/>
                                        <p:tgtEl>
                                          <p:spTgt spid="3077">
                                            <p:bg/>
                                          </p:spTgt>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3077">
                                            <p:txEl>
                                              <p:pRg st="0" end="0"/>
                                            </p:txEl>
                                          </p:spTgt>
                                        </p:tgtEl>
                                        <p:attrNameLst>
                                          <p:attrName>style.visibility</p:attrName>
                                        </p:attrNameLst>
                                      </p:cBhvr>
                                      <p:to>
                                        <p:strVal val="visible"/>
                                      </p:to>
                                    </p:set>
                                    <p:animEffect transition="in" filter="wipe(down)">
                                      <p:cBhvr>
                                        <p:cTn id="50" dur="500"/>
                                        <p:tgtEl>
                                          <p:spTgt spid="3077">
                                            <p:txEl>
                                              <p:pRg st="0" end="0"/>
                                            </p:txEl>
                                          </p:spTgt>
                                        </p:tgtEl>
                                      </p:cBhvr>
                                    </p:animEffect>
                                  </p:childTnLst>
                                </p:cTn>
                              </p:par>
                              <p:par>
                                <p:cTn id="51" presetID="1" presetClass="entr" presetSubtype="0" fill="hold" nodeType="withEffect">
                                  <p:stCondLst>
                                    <p:cond delay="0"/>
                                  </p:stCondLst>
                                  <p:childTnLst>
                                    <p:set>
                                      <p:cBhvr>
                                        <p:cTn id="52" dur="1" fill="hold">
                                          <p:stCondLst>
                                            <p:cond delay="0"/>
                                          </p:stCondLst>
                                        </p:cTn>
                                        <p:tgtEl>
                                          <p:spTgt spid="3077">
                                            <p:txEl>
                                              <p:pRg st="1" end="1"/>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3077">
                                            <p:txEl>
                                              <p:pRg st="2" end="2"/>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3077">
                                            <p:txEl>
                                              <p:pRg st="3" end="3"/>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22" presetClass="entr" presetSubtype="4" fill="hold" grpId="0" nodeType="clickEffect">
                                  <p:stCondLst>
                                    <p:cond delay="0"/>
                                  </p:stCondLst>
                                  <p:childTnLst>
                                    <p:set>
                                      <p:cBhvr>
                                        <p:cTn id="60" dur="1" fill="hold">
                                          <p:stCondLst>
                                            <p:cond delay="0"/>
                                          </p:stCondLst>
                                        </p:cTn>
                                        <p:tgtEl>
                                          <p:spTgt spid="3078">
                                            <p:bg/>
                                          </p:spTgt>
                                        </p:tgtEl>
                                        <p:attrNameLst>
                                          <p:attrName>style.visibility</p:attrName>
                                        </p:attrNameLst>
                                      </p:cBhvr>
                                      <p:to>
                                        <p:strVal val="visible"/>
                                      </p:to>
                                    </p:set>
                                    <p:animEffect transition="in" filter="wipe(down)">
                                      <p:cBhvr>
                                        <p:cTn id="61" dur="500"/>
                                        <p:tgtEl>
                                          <p:spTgt spid="3078">
                                            <p:bg/>
                                          </p:spTgt>
                                        </p:tgtEl>
                                      </p:cBhvr>
                                    </p:animEffect>
                                  </p:childTnLst>
                                </p:cTn>
                              </p:par>
                              <p:par>
                                <p:cTn id="62" presetID="22" presetClass="entr" presetSubtype="4" fill="hold" grpId="0" nodeType="withEffect">
                                  <p:stCondLst>
                                    <p:cond delay="0"/>
                                  </p:stCondLst>
                                  <p:childTnLst>
                                    <p:set>
                                      <p:cBhvr>
                                        <p:cTn id="63" dur="1" fill="hold">
                                          <p:stCondLst>
                                            <p:cond delay="0"/>
                                          </p:stCondLst>
                                        </p:cTn>
                                        <p:tgtEl>
                                          <p:spTgt spid="3078">
                                            <p:txEl>
                                              <p:pRg st="0" end="0"/>
                                            </p:txEl>
                                          </p:spTgt>
                                        </p:tgtEl>
                                        <p:attrNameLst>
                                          <p:attrName>style.visibility</p:attrName>
                                        </p:attrNameLst>
                                      </p:cBhvr>
                                      <p:to>
                                        <p:strVal val="visible"/>
                                      </p:to>
                                    </p:set>
                                    <p:animEffect transition="in" filter="wipe(down)">
                                      <p:cBhvr>
                                        <p:cTn id="64" dur="500"/>
                                        <p:tgtEl>
                                          <p:spTgt spid="3078">
                                            <p:txEl>
                                              <p:pRg st="0" end="0"/>
                                            </p:txEl>
                                          </p:spTgt>
                                        </p:tgtEl>
                                      </p:cBhvr>
                                    </p:animEffect>
                                  </p:childTnLst>
                                </p:cTn>
                              </p:par>
                              <p:par>
                                <p:cTn id="65" presetID="22" presetClass="entr" presetSubtype="4" fill="hold" grpId="0" nodeType="withEffect">
                                  <p:stCondLst>
                                    <p:cond delay="0"/>
                                  </p:stCondLst>
                                  <p:childTnLst>
                                    <p:set>
                                      <p:cBhvr>
                                        <p:cTn id="66" dur="1" fill="hold">
                                          <p:stCondLst>
                                            <p:cond delay="0"/>
                                          </p:stCondLst>
                                        </p:cTn>
                                        <p:tgtEl>
                                          <p:spTgt spid="3078">
                                            <p:txEl>
                                              <p:pRg st="1" end="1"/>
                                            </p:txEl>
                                          </p:spTgt>
                                        </p:tgtEl>
                                        <p:attrNameLst>
                                          <p:attrName>style.visibility</p:attrName>
                                        </p:attrNameLst>
                                      </p:cBhvr>
                                      <p:to>
                                        <p:strVal val="visible"/>
                                      </p:to>
                                    </p:set>
                                    <p:animEffect transition="in" filter="wipe(down)">
                                      <p:cBhvr>
                                        <p:cTn id="67" dur="500"/>
                                        <p:tgtEl>
                                          <p:spTgt spid="3078">
                                            <p:txEl>
                                              <p:pRg st="1" end="1"/>
                                            </p:txEl>
                                          </p:spTgt>
                                        </p:tgtEl>
                                      </p:cBhvr>
                                    </p:animEffect>
                                  </p:childTnLst>
                                </p:cTn>
                              </p:par>
                              <p:par>
                                <p:cTn id="68" presetID="22" presetClass="entr" presetSubtype="4" fill="hold" grpId="0" nodeType="withEffect">
                                  <p:stCondLst>
                                    <p:cond delay="0"/>
                                  </p:stCondLst>
                                  <p:childTnLst>
                                    <p:set>
                                      <p:cBhvr>
                                        <p:cTn id="69" dur="1" fill="hold">
                                          <p:stCondLst>
                                            <p:cond delay="0"/>
                                          </p:stCondLst>
                                        </p:cTn>
                                        <p:tgtEl>
                                          <p:spTgt spid="3078">
                                            <p:txEl>
                                              <p:pRg st="2" end="2"/>
                                            </p:txEl>
                                          </p:spTgt>
                                        </p:tgtEl>
                                        <p:attrNameLst>
                                          <p:attrName>style.visibility</p:attrName>
                                        </p:attrNameLst>
                                      </p:cBhvr>
                                      <p:to>
                                        <p:strVal val="visible"/>
                                      </p:to>
                                    </p:set>
                                    <p:animEffect transition="in" filter="wipe(down)">
                                      <p:cBhvr>
                                        <p:cTn id="70" dur="500"/>
                                        <p:tgtEl>
                                          <p:spTgt spid="3078">
                                            <p:txEl>
                                              <p:pRg st="2" end="2"/>
                                            </p:txEl>
                                          </p:spTgt>
                                        </p:tgtEl>
                                      </p:cBhvr>
                                    </p:animEffect>
                                  </p:childTnLst>
                                </p:cTn>
                              </p:par>
                              <p:par>
                                <p:cTn id="71" presetID="22" presetClass="entr" presetSubtype="4" fill="hold" grpId="0" nodeType="withEffect">
                                  <p:stCondLst>
                                    <p:cond delay="0"/>
                                  </p:stCondLst>
                                  <p:childTnLst>
                                    <p:set>
                                      <p:cBhvr>
                                        <p:cTn id="72" dur="1" fill="hold">
                                          <p:stCondLst>
                                            <p:cond delay="0"/>
                                          </p:stCondLst>
                                        </p:cTn>
                                        <p:tgtEl>
                                          <p:spTgt spid="3078">
                                            <p:txEl>
                                              <p:pRg st="3" end="3"/>
                                            </p:txEl>
                                          </p:spTgt>
                                        </p:tgtEl>
                                        <p:attrNameLst>
                                          <p:attrName>style.visibility</p:attrName>
                                        </p:attrNameLst>
                                      </p:cBhvr>
                                      <p:to>
                                        <p:strVal val="visible"/>
                                      </p:to>
                                    </p:set>
                                    <p:animEffect transition="in" filter="wipe(down)">
                                      <p:cBhvr>
                                        <p:cTn id="73" dur="500"/>
                                        <p:tgtEl>
                                          <p:spTgt spid="307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allAtOnce" animBg="1"/>
      <p:bldP spid="3076" grpId="0" build="allAtOnce" animBg="1"/>
      <p:bldP spid="3077" grpId="0" build="allAtOnce" animBg="1"/>
      <p:bldP spid="3078"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100013"/>
            <a:ext cx="10972800" cy="1143001"/>
          </a:xfrm>
        </p:spPr>
        <p:txBody>
          <a:bodyPr/>
          <a:lstStyle/>
          <a:p>
            <a:pPr eaLnBrk="1" hangingPunct="1"/>
            <a:r>
              <a:rPr lang="en-GB" altLang="en-US" sz="3600" dirty="0" smtClean="0"/>
              <a:t>Contraception</a:t>
            </a:r>
          </a:p>
        </p:txBody>
      </p:sp>
      <p:sp>
        <p:nvSpPr>
          <p:cNvPr id="5123" name="Text Box 4"/>
          <p:cNvSpPr txBox="1">
            <a:spLocks noChangeArrowheads="1"/>
          </p:cNvSpPr>
          <p:nvPr/>
        </p:nvSpPr>
        <p:spPr bwMode="auto">
          <a:xfrm>
            <a:off x="246592" y="1166103"/>
            <a:ext cx="4956030" cy="5581060"/>
          </a:xfrm>
          <a:prstGeom prst="rect">
            <a:avLst/>
          </a:prstGeom>
          <a:noFill/>
          <a:ln w="9525">
            <a:solidFill>
              <a:srgbClr val="FF33CC"/>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Methods</a:t>
            </a:r>
            <a:endParaRPr lang="en-GB" altLang="en-US" b="1" u="sng" dirty="0"/>
          </a:p>
          <a:p>
            <a:pPr eaLnBrk="1" hangingPunct="1">
              <a:spcBef>
                <a:spcPct val="50000"/>
              </a:spcBef>
            </a:pPr>
            <a:r>
              <a:rPr lang="en-GB" altLang="en-US" dirty="0" smtClean="0"/>
              <a:t>Artificial – where there is use of a man made device or substance to prevent pregnancy.</a:t>
            </a:r>
          </a:p>
          <a:p>
            <a:pPr eaLnBrk="1" hangingPunct="1">
              <a:spcBef>
                <a:spcPct val="50000"/>
              </a:spcBef>
            </a:pPr>
            <a:endParaRPr lang="en-GB" altLang="en-US" dirty="0"/>
          </a:p>
          <a:p>
            <a:pPr eaLnBrk="1" hangingPunct="1">
              <a:spcBef>
                <a:spcPct val="50000"/>
              </a:spcBef>
            </a:pPr>
            <a:r>
              <a:rPr lang="en-GB" altLang="en-US" dirty="0" smtClean="0"/>
              <a:t>Examples- barrier methods such as condoms or a diaphragm, the pill, injection, implant, coil, the morning after pill.</a:t>
            </a:r>
          </a:p>
          <a:p>
            <a:pPr eaLnBrk="1" hangingPunct="1">
              <a:spcBef>
                <a:spcPct val="50000"/>
              </a:spcBef>
            </a:pPr>
            <a:endParaRPr lang="en-GB" altLang="en-US" dirty="0"/>
          </a:p>
          <a:p>
            <a:pPr eaLnBrk="1" hangingPunct="1">
              <a:spcBef>
                <a:spcPct val="50000"/>
              </a:spcBef>
            </a:pPr>
            <a:r>
              <a:rPr lang="en-GB" altLang="en-US" dirty="0" smtClean="0"/>
              <a:t>Natural – where there is no use of a man made device or substance. The rhythm method is where a woman only has sex when she knows she is least likely to get pregnant based on calculations of her menstrual cycle. The withdrawal method is where the man ejaculates outside of the vagina to reduce the chances of sperm getting through the woman’s cervix.</a:t>
            </a:r>
            <a:endParaRPr lang="en-GB" altLang="en-US" dirty="0"/>
          </a:p>
        </p:txBody>
      </p:sp>
      <p:sp>
        <p:nvSpPr>
          <p:cNvPr id="5124" name="Text Box 5"/>
          <p:cNvSpPr txBox="1">
            <a:spLocks noChangeArrowheads="1"/>
          </p:cNvSpPr>
          <p:nvPr/>
        </p:nvSpPr>
        <p:spPr bwMode="auto">
          <a:xfrm>
            <a:off x="5344510" y="1253351"/>
            <a:ext cx="6655895" cy="5216813"/>
          </a:xfrm>
          <a:prstGeom prst="rect">
            <a:avLst/>
          </a:prstGeom>
          <a:noFill/>
          <a:ln w="9525">
            <a:solidFill>
              <a:srgbClr val="6600FF"/>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pPr>
            <a:r>
              <a:rPr lang="en-GB" altLang="en-US" b="1" u="sng" dirty="0" smtClean="0"/>
              <a:t>Contrasting views</a:t>
            </a:r>
            <a:endParaRPr lang="en-GB" altLang="en-US" b="1" u="sng" dirty="0"/>
          </a:p>
          <a:p>
            <a:pPr eaLnBrk="1" hangingPunct="1">
              <a:spcBef>
                <a:spcPct val="50000"/>
              </a:spcBef>
            </a:pPr>
            <a:r>
              <a:rPr lang="en-GB" altLang="en-US" dirty="0" smtClean="0"/>
              <a:t>Against- All Christian denominations support the idea that children are a gift from God to a married couple.</a:t>
            </a:r>
          </a:p>
          <a:p>
            <a:pPr eaLnBrk="1" hangingPunct="1">
              <a:spcBef>
                <a:spcPct val="50000"/>
              </a:spcBef>
            </a:pPr>
            <a:r>
              <a:rPr lang="en-GB" altLang="en-US" dirty="0" smtClean="0"/>
              <a:t>Catholicism and Orthodox Christianity teaches that artificial contraception is sinful as the couple are preventing God’s plan. However the Catholic Church is not against family planning – controlling how many children you have and when, using natural methods.</a:t>
            </a:r>
          </a:p>
          <a:p>
            <a:pPr eaLnBrk="1" hangingPunct="1">
              <a:spcBef>
                <a:spcPct val="50000"/>
              </a:spcBef>
            </a:pPr>
            <a:endParaRPr lang="en-GB" altLang="en-US" dirty="0" smtClean="0"/>
          </a:p>
          <a:p>
            <a:pPr eaLnBrk="1" hangingPunct="1">
              <a:spcBef>
                <a:spcPct val="50000"/>
              </a:spcBef>
            </a:pPr>
            <a:r>
              <a:rPr lang="en-GB" altLang="en-US" dirty="0" smtClean="0"/>
              <a:t>For- Over population and the spread of AIDS has led to the Pope being more open to the idea of using artificial methods.</a:t>
            </a:r>
          </a:p>
          <a:p>
            <a:pPr eaLnBrk="1" hangingPunct="1">
              <a:spcBef>
                <a:spcPct val="50000"/>
              </a:spcBef>
            </a:pPr>
            <a:r>
              <a:rPr lang="en-GB" altLang="en-US" dirty="0" smtClean="0"/>
              <a:t>Anglicans and Non Conformists, as well as many Muslims, would say it is unfair to bring a child into poverty and so allow all methods of contraception to space out children. They may also say that contraception is fine as long as it doesn’t lead to sinful acts such as adultery.</a:t>
            </a:r>
            <a:endParaRPr lang="en-GB" altLang="en-US" dirty="0"/>
          </a:p>
        </p:txBody>
      </p:sp>
      <p:sp>
        <p:nvSpPr>
          <p:cNvPr id="2" name="Rectangle 1"/>
          <p:cNvSpPr/>
          <p:nvPr/>
        </p:nvSpPr>
        <p:spPr>
          <a:xfrm>
            <a:off x="4288221" y="141890"/>
            <a:ext cx="6797784" cy="94593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Methods used to prevent a pregnancy taking place</a:t>
            </a:r>
            <a:endParaRPr lang="en-GB" b="1" dirty="0"/>
          </a:p>
        </p:txBody>
      </p:sp>
    </p:spTree>
    <p:extLst>
      <p:ext uri="{BB962C8B-B14F-4D97-AF65-F5344CB8AC3E}">
        <p14:creationId xmlns:p14="http://schemas.microsoft.com/office/powerpoint/2010/main" val="33449708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123">
                                            <p:bg/>
                                          </p:spTgt>
                                        </p:tgtEl>
                                        <p:attrNameLst>
                                          <p:attrName>style.visibility</p:attrName>
                                        </p:attrNameLst>
                                      </p:cBhvr>
                                      <p:to>
                                        <p:strVal val="visible"/>
                                      </p:to>
                                    </p:set>
                                    <p:anim calcmode="lin" valueType="num">
                                      <p:cBhvr additive="base">
                                        <p:cTn id="7" dur="500" fill="hold"/>
                                        <p:tgtEl>
                                          <p:spTgt spid="512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123">
                                            <p:txEl>
                                              <p:pRg st="0" end="0"/>
                                            </p:txEl>
                                          </p:spTgt>
                                        </p:tgtEl>
                                        <p:attrNameLst>
                                          <p:attrName>style.visibility</p:attrName>
                                        </p:attrNameLst>
                                      </p:cBhvr>
                                      <p:to>
                                        <p:strVal val="visible"/>
                                      </p:to>
                                    </p:set>
                                    <p:anim calcmode="lin" valueType="num">
                                      <p:cBhvr additive="base">
                                        <p:cTn id="11" dur="500" fill="hold"/>
                                        <p:tgtEl>
                                          <p:spTgt spid="512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123">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 calcmode="lin" valueType="num">
                                      <p:cBhvr additive="base">
                                        <p:cTn id="15"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123">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anim calcmode="lin" valueType="num">
                                      <p:cBhvr additive="base">
                                        <p:cTn id="19"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123">
                                            <p:txEl>
                                              <p:pRg st="5" end="5"/>
                                            </p:txEl>
                                          </p:spTgt>
                                        </p:tgtEl>
                                        <p:attrNameLst>
                                          <p:attrName>style.visibility</p:attrName>
                                        </p:attrNameLst>
                                      </p:cBhvr>
                                      <p:to>
                                        <p:strVal val="visible"/>
                                      </p:to>
                                    </p:set>
                                    <p:anim calcmode="lin" valueType="num">
                                      <p:cBhvr additive="base">
                                        <p:cTn id="23"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124">
                                            <p:bg/>
                                          </p:spTgt>
                                        </p:tgtEl>
                                        <p:attrNameLst>
                                          <p:attrName>style.visibility</p:attrName>
                                        </p:attrNameLst>
                                      </p:cBhvr>
                                      <p:to>
                                        <p:strVal val="visible"/>
                                      </p:to>
                                    </p:set>
                                    <p:animEffect transition="in" filter="wipe(down)">
                                      <p:cBhvr>
                                        <p:cTn id="29" dur="500"/>
                                        <p:tgtEl>
                                          <p:spTgt spid="5124">
                                            <p:bg/>
                                          </p:spTgt>
                                        </p:tgtEl>
                                      </p:cBhvr>
                                    </p:animEffect>
                                  </p:childTnLst>
                                </p:cTn>
                              </p:par>
                              <p:par>
                                <p:cTn id="30" presetID="22" presetClass="entr" presetSubtype="4" fill="hold" grpId="0" nodeType="withEffect">
                                  <p:stCondLst>
                                    <p:cond delay="0"/>
                                  </p:stCondLst>
                                  <p:childTnLst>
                                    <p:set>
                                      <p:cBhvr>
                                        <p:cTn id="31" dur="1" fill="hold">
                                          <p:stCondLst>
                                            <p:cond delay="0"/>
                                          </p:stCondLst>
                                        </p:cTn>
                                        <p:tgtEl>
                                          <p:spTgt spid="5124">
                                            <p:txEl>
                                              <p:pRg st="0" end="0"/>
                                            </p:txEl>
                                          </p:spTgt>
                                        </p:tgtEl>
                                        <p:attrNameLst>
                                          <p:attrName>style.visibility</p:attrName>
                                        </p:attrNameLst>
                                      </p:cBhvr>
                                      <p:to>
                                        <p:strVal val="visible"/>
                                      </p:to>
                                    </p:set>
                                    <p:animEffect transition="in" filter="wipe(down)">
                                      <p:cBhvr>
                                        <p:cTn id="32" dur="500"/>
                                        <p:tgtEl>
                                          <p:spTgt spid="5124">
                                            <p:txEl>
                                              <p:pRg st="0" end="0"/>
                                            </p:txEl>
                                          </p:spTgt>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5124">
                                            <p:txEl>
                                              <p:pRg st="1" end="1"/>
                                            </p:txEl>
                                          </p:spTgt>
                                        </p:tgtEl>
                                        <p:attrNameLst>
                                          <p:attrName>style.visibility</p:attrName>
                                        </p:attrNameLst>
                                      </p:cBhvr>
                                      <p:to>
                                        <p:strVal val="visible"/>
                                      </p:to>
                                    </p:set>
                                    <p:animEffect transition="in" filter="wipe(down)">
                                      <p:cBhvr>
                                        <p:cTn id="35" dur="500"/>
                                        <p:tgtEl>
                                          <p:spTgt spid="5124">
                                            <p:txEl>
                                              <p:pRg st="1" end="1"/>
                                            </p:txEl>
                                          </p:spTgt>
                                        </p:tgtEl>
                                      </p:cBhvr>
                                    </p:animEffect>
                                  </p:childTnLst>
                                </p:cTn>
                              </p:par>
                              <p:par>
                                <p:cTn id="36" presetID="22" presetClass="entr" presetSubtype="4" fill="hold" grpId="0" nodeType="withEffect">
                                  <p:stCondLst>
                                    <p:cond delay="0"/>
                                  </p:stCondLst>
                                  <p:childTnLst>
                                    <p:set>
                                      <p:cBhvr>
                                        <p:cTn id="37" dur="1" fill="hold">
                                          <p:stCondLst>
                                            <p:cond delay="0"/>
                                          </p:stCondLst>
                                        </p:cTn>
                                        <p:tgtEl>
                                          <p:spTgt spid="5124">
                                            <p:txEl>
                                              <p:pRg st="2" end="2"/>
                                            </p:txEl>
                                          </p:spTgt>
                                        </p:tgtEl>
                                        <p:attrNameLst>
                                          <p:attrName>style.visibility</p:attrName>
                                        </p:attrNameLst>
                                      </p:cBhvr>
                                      <p:to>
                                        <p:strVal val="visible"/>
                                      </p:to>
                                    </p:set>
                                    <p:animEffect transition="in" filter="wipe(down)">
                                      <p:cBhvr>
                                        <p:cTn id="38" dur="500"/>
                                        <p:tgtEl>
                                          <p:spTgt spid="5124">
                                            <p:txEl>
                                              <p:pRg st="2" end="2"/>
                                            </p:txEl>
                                          </p:spTgt>
                                        </p:tgtEl>
                                      </p:cBhvr>
                                    </p:animEffect>
                                  </p:childTnLst>
                                </p:cTn>
                              </p:par>
                              <p:par>
                                <p:cTn id="39" presetID="22" presetClass="entr" presetSubtype="4" fill="hold" grpId="0" nodeType="withEffect">
                                  <p:stCondLst>
                                    <p:cond delay="0"/>
                                  </p:stCondLst>
                                  <p:childTnLst>
                                    <p:set>
                                      <p:cBhvr>
                                        <p:cTn id="40" dur="1" fill="hold">
                                          <p:stCondLst>
                                            <p:cond delay="0"/>
                                          </p:stCondLst>
                                        </p:cTn>
                                        <p:tgtEl>
                                          <p:spTgt spid="5124">
                                            <p:txEl>
                                              <p:pRg st="4" end="4"/>
                                            </p:txEl>
                                          </p:spTgt>
                                        </p:tgtEl>
                                        <p:attrNameLst>
                                          <p:attrName>style.visibility</p:attrName>
                                        </p:attrNameLst>
                                      </p:cBhvr>
                                      <p:to>
                                        <p:strVal val="visible"/>
                                      </p:to>
                                    </p:set>
                                    <p:animEffect transition="in" filter="wipe(down)">
                                      <p:cBhvr>
                                        <p:cTn id="41" dur="500"/>
                                        <p:tgtEl>
                                          <p:spTgt spid="5124">
                                            <p:txEl>
                                              <p:pRg st="4" end="4"/>
                                            </p:txEl>
                                          </p:spTgt>
                                        </p:tgtEl>
                                      </p:cBhvr>
                                    </p:animEffect>
                                  </p:childTnLst>
                                </p:cTn>
                              </p:par>
                              <p:par>
                                <p:cTn id="42" presetID="22" presetClass="entr" presetSubtype="4" fill="hold" grpId="0" nodeType="withEffect">
                                  <p:stCondLst>
                                    <p:cond delay="0"/>
                                  </p:stCondLst>
                                  <p:childTnLst>
                                    <p:set>
                                      <p:cBhvr>
                                        <p:cTn id="43" dur="1" fill="hold">
                                          <p:stCondLst>
                                            <p:cond delay="0"/>
                                          </p:stCondLst>
                                        </p:cTn>
                                        <p:tgtEl>
                                          <p:spTgt spid="5124">
                                            <p:txEl>
                                              <p:pRg st="5" end="5"/>
                                            </p:txEl>
                                          </p:spTgt>
                                        </p:tgtEl>
                                        <p:attrNameLst>
                                          <p:attrName>style.visibility</p:attrName>
                                        </p:attrNameLst>
                                      </p:cBhvr>
                                      <p:to>
                                        <p:strVal val="visible"/>
                                      </p:to>
                                    </p:set>
                                    <p:animEffect transition="in" filter="wipe(down)">
                                      <p:cBhvr>
                                        <p:cTn id="44" dur="500"/>
                                        <p:tgtEl>
                                          <p:spTgt spid="512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allAtOnce" animBg="1"/>
      <p:bldP spid="5124" grpId="0" build="allAtOnce"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sz="quarter"/>
          </p:nvPr>
        </p:nvSpPr>
        <p:spPr>
          <a:xfrm>
            <a:off x="189186" y="0"/>
            <a:ext cx="10972800" cy="777876"/>
          </a:xfrm>
        </p:spPr>
        <p:txBody>
          <a:bodyPr/>
          <a:lstStyle/>
          <a:p>
            <a:pPr eaLnBrk="1" hangingPunct="1"/>
            <a:r>
              <a:rPr lang="en-GB" altLang="en-US" dirty="0" smtClean="0"/>
              <a:t>Useful quotes and teachings</a:t>
            </a:r>
          </a:p>
        </p:txBody>
      </p:sp>
      <p:sp>
        <p:nvSpPr>
          <p:cNvPr id="7173" name="Content Placeholder 5"/>
          <p:cNvSpPr>
            <a:spLocks noGrp="1"/>
          </p:cNvSpPr>
          <p:nvPr>
            <p:ph sz="quarter" idx="4"/>
          </p:nvPr>
        </p:nvSpPr>
        <p:spPr>
          <a:xfrm>
            <a:off x="243565" y="898635"/>
            <a:ext cx="7213525" cy="5599004"/>
          </a:xfrm>
          <a:solidFill>
            <a:schemeClr val="accent1"/>
          </a:solidFill>
        </p:spPr>
        <p:txBody>
          <a:bodyPr>
            <a:noAutofit/>
          </a:bodyPr>
          <a:lstStyle/>
          <a:p>
            <a:pPr eaLnBrk="1" hangingPunct="1">
              <a:buFontTx/>
              <a:buNone/>
            </a:pPr>
            <a:r>
              <a:rPr lang="en-GB" altLang="en-US" dirty="0" smtClean="0"/>
              <a:t>‘The main religious tradition of Great Britain’ i.e. Christianity</a:t>
            </a:r>
          </a:p>
          <a:p>
            <a:pPr eaLnBrk="1" hangingPunct="1">
              <a:buFontTx/>
              <a:buNone/>
            </a:pPr>
            <a:r>
              <a:rPr lang="en-GB" altLang="en-US" dirty="0" smtClean="0"/>
              <a:t>‘Be fruitful and multiply’ and ‘A man leaves his father and mother and is united to his wife and they become one flesh’</a:t>
            </a:r>
            <a:br>
              <a:rPr lang="en-GB" altLang="en-US" dirty="0" smtClean="0"/>
            </a:br>
            <a:r>
              <a:rPr lang="en-GB" altLang="en-US" dirty="0" smtClean="0"/>
              <a:t>- both quotes from Genesis suggest that heterosexual marriage and sex as a way to procreate is part of God’s plan. </a:t>
            </a:r>
            <a:endParaRPr lang="en-GB" altLang="en-US" dirty="0"/>
          </a:p>
          <a:p>
            <a:pPr eaLnBrk="1" hangingPunct="1">
              <a:buFontTx/>
              <a:buNone/>
            </a:pPr>
            <a:r>
              <a:rPr lang="en-GB" altLang="en-US" dirty="0" smtClean="0"/>
              <a:t>‘Do not have sexual relations with a man as one does a woman’ Leviticus 18:22. Suggests that homosexual sex is a sin.</a:t>
            </a:r>
          </a:p>
          <a:p>
            <a:pPr eaLnBrk="1" hangingPunct="1">
              <a:buFontTx/>
              <a:buNone/>
            </a:pPr>
            <a:r>
              <a:rPr lang="en-GB" altLang="en-US" dirty="0" smtClean="0"/>
              <a:t>1 Corinthians 6 lists types of people who will ‘not inherit the kingdom of God’ and includes ‘the sexually immoral,’ ‘adulterers,’ and ‘men who have sex with men.’</a:t>
            </a:r>
          </a:p>
          <a:p>
            <a:pPr eaLnBrk="1" hangingPunct="1">
              <a:buFontTx/>
              <a:buNone/>
            </a:pPr>
            <a:r>
              <a:rPr lang="en-GB" altLang="en-US" dirty="0" smtClean="0"/>
              <a:t>‘Whoever sins sexually sins against their own body’ 1 Corinthians 6:18-19. Suggests promiscuity and sex for pleasure are wrong.</a:t>
            </a:r>
          </a:p>
          <a:p>
            <a:pPr eaLnBrk="1" hangingPunct="1">
              <a:buFontTx/>
              <a:buNone/>
            </a:pPr>
            <a:r>
              <a:rPr lang="en-GB" altLang="en-US" dirty="0" smtClean="0"/>
              <a:t>‘You shall not commit adultery’ and ‘honour your mother and father’ are both in the ten commandments.</a:t>
            </a:r>
            <a:endParaRPr lang="en-GB" altLang="en-US" dirty="0"/>
          </a:p>
        </p:txBody>
      </p:sp>
      <p:sp>
        <p:nvSpPr>
          <p:cNvPr id="3" name="Content Placeholder 2"/>
          <p:cNvSpPr>
            <a:spLocks noGrp="1"/>
          </p:cNvSpPr>
          <p:nvPr>
            <p:ph sz="quarter" idx="2"/>
          </p:nvPr>
        </p:nvSpPr>
        <p:spPr>
          <a:xfrm>
            <a:off x="7567449" y="157655"/>
            <a:ext cx="4493172" cy="6542690"/>
          </a:xfrm>
          <a:ln>
            <a:solidFill>
              <a:schemeClr val="tx1"/>
            </a:solidFill>
          </a:ln>
        </p:spPr>
        <p:txBody>
          <a:bodyPr>
            <a:normAutofit fontScale="92500" lnSpcReduction="10000"/>
          </a:bodyPr>
          <a:lstStyle/>
          <a:p>
            <a:r>
              <a:rPr lang="en-GB" sz="3500" b="1" dirty="0" smtClean="0"/>
              <a:t>Islam</a:t>
            </a:r>
          </a:p>
          <a:p>
            <a:pPr marL="0" indent="0">
              <a:buNone/>
            </a:pPr>
            <a:r>
              <a:rPr lang="en-GB" dirty="0" smtClean="0"/>
              <a:t>‘A man should not stay with a woman in seclusion unless he is a </a:t>
            </a:r>
            <a:r>
              <a:rPr lang="en-GB" dirty="0" err="1" smtClean="0"/>
              <a:t>Dhu</a:t>
            </a:r>
            <a:r>
              <a:rPr lang="en-GB" dirty="0" smtClean="0"/>
              <a:t>-Mahram (relative)’ Hadith. Suggests sex before and outside marriage is wrong.</a:t>
            </a:r>
          </a:p>
          <a:p>
            <a:pPr marL="0" indent="0">
              <a:buNone/>
            </a:pPr>
            <a:endParaRPr lang="en-GB" dirty="0" smtClean="0"/>
          </a:p>
          <a:p>
            <a:pPr marL="0" indent="0">
              <a:buNone/>
            </a:pPr>
            <a:r>
              <a:rPr lang="en-GB" dirty="0" smtClean="0"/>
              <a:t>Adultery is described in the Qur’an as ‘an outrage, and an evil path.’</a:t>
            </a:r>
          </a:p>
          <a:p>
            <a:pPr marL="0" indent="0">
              <a:buNone/>
            </a:pPr>
            <a:endParaRPr lang="en-GB" dirty="0"/>
          </a:p>
          <a:p>
            <a:pPr marL="0" indent="0">
              <a:buNone/>
            </a:pPr>
            <a:r>
              <a:rPr lang="en-GB" dirty="0" smtClean="0"/>
              <a:t>‘Do not kill your children for fear of poverty,’ Qur’an suggests infanticide and therefore contraception is wrong.</a:t>
            </a:r>
          </a:p>
          <a:p>
            <a:pPr marL="0" indent="0">
              <a:buNone/>
            </a:pPr>
            <a:endParaRPr lang="en-GB" dirty="0" smtClean="0"/>
          </a:p>
          <a:p>
            <a:pPr marL="0" indent="0">
              <a:buNone/>
            </a:pPr>
            <a:r>
              <a:rPr lang="en-GB" dirty="0" smtClean="0"/>
              <a:t>‘There is no institution in Islam more beloved and dearer than marriage’ Hadith.</a:t>
            </a:r>
          </a:p>
          <a:p>
            <a:pPr marL="0" indent="0">
              <a:buNone/>
            </a:pPr>
            <a:endParaRPr lang="en-GB" dirty="0" smtClean="0"/>
          </a:p>
          <a:p>
            <a:pPr marL="0" indent="0">
              <a:buNone/>
            </a:pPr>
            <a:r>
              <a:rPr lang="en-GB" dirty="0" smtClean="0"/>
              <a:t>‘Paradise lies at the feet of your mothers’ Hadith – be nice to your mum (and all women!)</a:t>
            </a:r>
          </a:p>
          <a:p>
            <a:pPr marL="0" indent="0">
              <a:buNone/>
            </a:pPr>
            <a:endParaRPr lang="en-GB" dirty="0"/>
          </a:p>
        </p:txBody>
      </p:sp>
    </p:spTree>
    <p:extLst>
      <p:ext uri="{BB962C8B-B14F-4D97-AF65-F5344CB8AC3E}">
        <p14:creationId xmlns:p14="http://schemas.microsoft.com/office/powerpoint/2010/main" val="33916177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173">
                                            <p:bg/>
                                          </p:spTgt>
                                        </p:tgtEl>
                                        <p:attrNameLst>
                                          <p:attrName>style.visibility</p:attrName>
                                        </p:attrNameLst>
                                      </p:cBhvr>
                                      <p:to>
                                        <p:strVal val="visible"/>
                                      </p:to>
                                    </p:set>
                                    <p:animEffect transition="in" filter="wipe(down)">
                                      <p:cBhvr>
                                        <p:cTn id="7" dur="500"/>
                                        <p:tgtEl>
                                          <p:spTgt spid="7173">
                                            <p:bg/>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7173">
                                            <p:txEl>
                                              <p:pRg st="0" end="0"/>
                                            </p:txEl>
                                          </p:spTgt>
                                        </p:tgtEl>
                                        <p:attrNameLst>
                                          <p:attrName>style.visibility</p:attrName>
                                        </p:attrNameLst>
                                      </p:cBhvr>
                                      <p:to>
                                        <p:strVal val="visible"/>
                                      </p:to>
                                    </p:set>
                                    <p:animEffect transition="in" filter="wipe(down)">
                                      <p:cBhvr>
                                        <p:cTn id="10" dur="500"/>
                                        <p:tgtEl>
                                          <p:spTgt spid="7173">
                                            <p:txEl>
                                              <p:pRg st="0" end="0"/>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7173">
                                            <p:txEl>
                                              <p:pRg st="1" end="1"/>
                                            </p:txEl>
                                          </p:spTgt>
                                        </p:tgtEl>
                                        <p:attrNameLst>
                                          <p:attrName>style.visibility</p:attrName>
                                        </p:attrNameLst>
                                      </p:cBhvr>
                                      <p:to>
                                        <p:strVal val="visible"/>
                                      </p:to>
                                    </p:set>
                                    <p:animEffect transition="in" filter="wipe(down)">
                                      <p:cBhvr>
                                        <p:cTn id="13" dur="500"/>
                                        <p:tgtEl>
                                          <p:spTgt spid="7173">
                                            <p:txEl>
                                              <p:pRg st="1" end="1"/>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7173">
                                            <p:txEl>
                                              <p:pRg st="2" end="2"/>
                                            </p:txEl>
                                          </p:spTgt>
                                        </p:tgtEl>
                                        <p:attrNameLst>
                                          <p:attrName>style.visibility</p:attrName>
                                        </p:attrNameLst>
                                      </p:cBhvr>
                                      <p:to>
                                        <p:strVal val="visible"/>
                                      </p:to>
                                    </p:set>
                                    <p:animEffect transition="in" filter="wipe(down)">
                                      <p:cBhvr>
                                        <p:cTn id="16" dur="500"/>
                                        <p:tgtEl>
                                          <p:spTgt spid="7173">
                                            <p:txEl>
                                              <p:pRg st="2" end="2"/>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7173">
                                            <p:txEl>
                                              <p:pRg st="3" end="3"/>
                                            </p:txEl>
                                          </p:spTgt>
                                        </p:tgtEl>
                                        <p:attrNameLst>
                                          <p:attrName>style.visibility</p:attrName>
                                        </p:attrNameLst>
                                      </p:cBhvr>
                                      <p:to>
                                        <p:strVal val="visible"/>
                                      </p:to>
                                    </p:set>
                                    <p:animEffect transition="in" filter="wipe(down)">
                                      <p:cBhvr>
                                        <p:cTn id="19" dur="500"/>
                                        <p:tgtEl>
                                          <p:spTgt spid="7173">
                                            <p:txEl>
                                              <p:pRg st="3" end="3"/>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7173">
                                            <p:txEl>
                                              <p:pRg st="4" end="4"/>
                                            </p:txEl>
                                          </p:spTgt>
                                        </p:tgtEl>
                                        <p:attrNameLst>
                                          <p:attrName>style.visibility</p:attrName>
                                        </p:attrNameLst>
                                      </p:cBhvr>
                                      <p:to>
                                        <p:strVal val="visible"/>
                                      </p:to>
                                    </p:set>
                                    <p:animEffect transition="in" filter="wipe(down)">
                                      <p:cBhvr>
                                        <p:cTn id="22" dur="500"/>
                                        <p:tgtEl>
                                          <p:spTgt spid="7173">
                                            <p:txEl>
                                              <p:pRg st="4" end="4"/>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7173">
                                            <p:txEl>
                                              <p:pRg st="5" end="5"/>
                                            </p:txEl>
                                          </p:spTgt>
                                        </p:tgtEl>
                                        <p:attrNameLst>
                                          <p:attrName>style.visibility</p:attrName>
                                        </p:attrNameLst>
                                      </p:cBhvr>
                                      <p:to>
                                        <p:strVal val="visible"/>
                                      </p:to>
                                    </p:set>
                                    <p:animEffect transition="in" filter="wipe(down)">
                                      <p:cBhvr>
                                        <p:cTn id="25" dur="500"/>
                                        <p:tgtEl>
                                          <p:spTgt spid="717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Transform</a:t>
            </a:r>
            <a:br>
              <a:rPr lang="en-GB" dirty="0" smtClean="0"/>
            </a:br>
            <a:r>
              <a:rPr lang="en-GB" dirty="0" smtClean="0"/>
              <a:t>Relationships and families</a:t>
            </a: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r>
              <a:rPr lang="en-GB" sz="2400" dirty="0" smtClean="0"/>
              <a:t>LISTS</a:t>
            </a:r>
          </a:p>
          <a:p>
            <a:r>
              <a:rPr lang="en-GB" sz="2400" dirty="0" smtClean="0"/>
              <a:t>MIND MAPS</a:t>
            </a:r>
          </a:p>
          <a:p>
            <a:r>
              <a:rPr lang="en-GB" sz="2400" dirty="0" smtClean="0"/>
              <a:t>FLASH CARDS</a:t>
            </a:r>
          </a:p>
          <a:p>
            <a:r>
              <a:rPr lang="en-GB" sz="2400" dirty="0" smtClean="0"/>
              <a:t>QUIZZES</a:t>
            </a:r>
          </a:p>
        </p:txBody>
      </p:sp>
    </p:spTree>
    <p:extLst>
      <p:ext uri="{BB962C8B-B14F-4D97-AF65-F5344CB8AC3E}">
        <p14:creationId xmlns:p14="http://schemas.microsoft.com/office/powerpoint/2010/main" val="3747710964"/>
      </p:ext>
    </p:extLst>
  </p:cSld>
  <p:clrMapOvr>
    <a:masterClrMapping/>
  </p:clrMapOvr>
  <p:timing>
    <p:tnLst>
      <p:par>
        <p:cTn id="1" dur="indefinite" restart="never" nodeType="tmRoot"/>
      </p:par>
    </p:tnLst>
  </p:timing>
</p:sld>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2.xml><?xml version="1.0" encoding="utf-8"?>
<a:theme xmlns:a="http://schemas.openxmlformats.org/drawingml/2006/main" name="2_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6F3559E9-1A4C-49D8-94D4-F41003531C49}"/>
    </a:ext>
  </a:extLst>
</a:theme>
</file>

<file path=ppt/theme/theme3.xml><?xml version="1.0" encoding="utf-8"?>
<a:theme xmlns:a="http://schemas.openxmlformats.org/drawingml/2006/main" name="3_Quotabl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4.xml><?xml version="1.0" encoding="utf-8"?>
<a:theme xmlns:a="http://schemas.openxmlformats.org/drawingml/2006/main" name="4_Quotable">
  <a:themeElements>
    <a:clrScheme name="Quotable">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ACECE1E4-636E-48DB-87ED-4A76DC93378F}"/>
    </a:ext>
  </a:extLst>
</a:theme>
</file>

<file path=ppt/theme/theme5.xml><?xml version="1.0" encoding="utf-8"?>
<a:theme xmlns:a="http://schemas.openxmlformats.org/drawingml/2006/main" name="5_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98D1675B-7325-48AD-994B-0DEF3379A98D}"/>
    </a:ext>
  </a:extLst>
</a:theme>
</file>

<file path=ppt/theme/theme6.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 xmlns:thm15="http://schemas.microsoft.com/office/thememl/2012/main" name="Quotable" id="{39EC5628-30ED-4578-ACD8-9820EDB8E15A}" vid="{7AF46513-5B0D-4B03-9323-32F3F0BFC9D6}"/>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712</TotalTime>
  <Words>1388</Words>
  <Application>Microsoft Office PowerPoint</Application>
  <PresentationFormat>Custom</PresentationFormat>
  <Paragraphs>118</Paragraphs>
  <Slides>12</Slides>
  <Notes>3</Notes>
  <HiddenSlides>0</HiddenSlides>
  <MMClips>0</MMClips>
  <ScaleCrop>false</ScaleCrop>
  <HeadingPairs>
    <vt:vector size="4" baseType="variant">
      <vt:variant>
        <vt:lpstr>Theme</vt:lpstr>
      </vt:variant>
      <vt:variant>
        <vt:i4>6</vt:i4>
      </vt:variant>
      <vt:variant>
        <vt:lpstr>Slide Titles</vt:lpstr>
      </vt:variant>
      <vt:variant>
        <vt:i4>12</vt:i4>
      </vt:variant>
    </vt:vector>
  </HeadingPairs>
  <TitlesOfParts>
    <vt:vector size="18" baseType="lpstr">
      <vt:lpstr>Quotable</vt:lpstr>
      <vt:lpstr>2_Quotable</vt:lpstr>
      <vt:lpstr>3_Quotable</vt:lpstr>
      <vt:lpstr>4_Quotable</vt:lpstr>
      <vt:lpstr>5_Quotable</vt:lpstr>
      <vt:lpstr>1_Quotable</vt:lpstr>
      <vt:lpstr>Interleaving Revision – Lesson 2</vt:lpstr>
      <vt:lpstr>Interleaving revision- Lesson Format </vt:lpstr>
      <vt:lpstr>Exam practice Christianity: Practices</vt:lpstr>
      <vt:lpstr>Marking Last Week’s Question Islam: Practices </vt:lpstr>
      <vt:lpstr>Review Relationships and families</vt:lpstr>
      <vt:lpstr>Types of relationships</vt:lpstr>
      <vt:lpstr>Contraception</vt:lpstr>
      <vt:lpstr>Useful quotes and teachings</vt:lpstr>
      <vt:lpstr>Transform Relationships and families</vt:lpstr>
      <vt:lpstr>Quiz Christianity: Beliefs</vt:lpstr>
      <vt:lpstr>Test the Teacher Islam: beliefs</vt:lpstr>
      <vt:lpstr>Half term homework reminder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build</cp:lastModifiedBy>
  <cp:revision>43</cp:revision>
  <cp:lastPrinted>2018-02-05T10:10:46Z</cp:lastPrinted>
  <dcterms:created xsi:type="dcterms:W3CDTF">2017-03-19T09:57:24Z</dcterms:created>
  <dcterms:modified xsi:type="dcterms:W3CDTF">2018-02-07T10:42:43Z</dcterms:modified>
</cp:coreProperties>
</file>