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2" r:id="rId2"/>
    <p:sldMasterId id="2147483697" r:id="rId3"/>
    <p:sldMasterId id="2147483712" r:id="rId4"/>
    <p:sldMasterId id="2147483727" r:id="rId5"/>
    <p:sldMasterId id="2147483742" r:id="rId6"/>
  </p:sldMasterIdLst>
  <p:notesMasterIdLst>
    <p:notesMasterId r:id="rId23"/>
  </p:notesMasterIdLst>
  <p:sldIdLst>
    <p:sldId id="256" r:id="rId7"/>
    <p:sldId id="263" r:id="rId8"/>
    <p:sldId id="261" r:id="rId9"/>
    <p:sldId id="264" r:id="rId10"/>
    <p:sldId id="260" r:id="rId11"/>
    <p:sldId id="274" r:id="rId12"/>
    <p:sldId id="275" r:id="rId13"/>
    <p:sldId id="276" r:id="rId14"/>
    <p:sldId id="277" r:id="rId15"/>
    <p:sldId id="278" r:id="rId16"/>
    <p:sldId id="280" r:id="rId17"/>
    <p:sldId id="281" r:id="rId18"/>
    <p:sldId id="272" r:id="rId19"/>
    <p:sldId id="259" r:id="rId20"/>
    <p:sldId id="265" r:id="rId21"/>
    <p:sldId id="273" r:id="rId22"/>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9E0"/>
    <a:srgbClr val="84CFF0"/>
    <a:srgbClr val="BD92DE"/>
    <a:srgbClr val="D1B2E8"/>
    <a:srgbClr val="FFDA65"/>
    <a:srgbClr val="FF00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84014" autoAdjust="0"/>
  </p:normalViewPr>
  <p:slideViewPr>
    <p:cSldViewPr snapToGrid="0">
      <p:cViewPr varScale="1">
        <p:scale>
          <a:sx n="61" d="100"/>
          <a:sy n="61" d="100"/>
        </p:scale>
        <p:origin x="-1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2F0153AF-D7DD-4168-933F-B64335B4567B}" type="datetimeFigureOut">
              <a:rPr lang="en-GB" smtClean="0"/>
              <a:t>29/01/2019</a:t>
            </a:fld>
            <a:endParaRPr lang="en-GB"/>
          </a:p>
        </p:txBody>
      </p:sp>
      <p:sp>
        <p:nvSpPr>
          <p:cNvPr id="4" name="Slide Image Placeholder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8E5DB5AE-5E6A-4921-A1A3-18863112CD7D}" type="slidenum">
              <a:rPr lang="en-GB" smtClean="0"/>
              <a:t>‹#›</a:t>
            </a:fld>
            <a:endParaRPr lang="en-GB"/>
          </a:p>
        </p:txBody>
      </p:sp>
    </p:spTree>
    <p:extLst>
      <p:ext uri="{BB962C8B-B14F-4D97-AF65-F5344CB8AC3E}">
        <p14:creationId xmlns:p14="http://schemas.microsoft.com/office/powerpoint/2010/main" val="412739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Share planning document</a:t>
            </a:r>
            <a:r>
              <a:rPr lang="en-GB" baseline="0" dirty="0" smtClean="0"/>
              <a:t> with pupils – one copy each to keep in folders.</a:t>
            </a:r>
            <a:endParaRPr lang="en-GB" dirty="0"/>
          </a:p>
        </p:txBody>
      </p:sp>
      <p:sp>
        <p:nvSpPr>
          <p:cNvPr id="4" name="Slide Number Placeholder 3"/>
          <p:cNvSpPr>
            <a:spLocks noGrp="1"/>
          </p:cNvSpPr>
          <p:nvPr>
            <p:ph type="sldNum" sz="quarter" idx="10"/>
          </p:nvPr>
        </p:nvSpPr>
        <p:spPr/>
        <p:txBody>
          <a:bodyPr/>
          <a:lstStyle/>
          <a:p>
            <a:fld id="{8E5DB5AE-5E6A-4921-A1A3-18863112CD7D}" type="slidenum">
              <a:rPr lang="en-GB" smtClean="0"/>
              <a:t>1</a:t>
            </a:fld>
            <a:endParaRPr lang="en-GB"/>
          </a:p>
        </p:txBody>
      </p:sp>
    </p:spTree>
    <p:extLst>
      <p:ext uri="{BB962C8B-B14F-4D97-AF65-F5344CB8AC3E}">
        <p14:creationId xmlns:p14="http://schemas.microsoft.com/office/powerpoint/2010/main" val="99415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Share longer term plan – what we will cover</a:t>
            </a:r>
            <a:r>
              <a:rPr lang="en-GB" baseline="0" dirty="0" smtClean="0"/>
              <a:t> each week between now </a:t>
            </a:r>
            <a:r>
              <a:rPr lang="en-GB" baseline="0" smtClean="0"/>
              <a:t>and the exams</a:t>
            </a:r>
            <a:endParaRPr lang="en-GB"/>
          </a:p>
        </p:txBody>
      </p:sp>
      <p:sp>
        <p:nvSpPr>
          <p:cNvPr id="4" name="Slide Number Placeholder 3"/>
          <p:cNvSpPr>
            <a:spLocks noGrp="1"/>
          </p:cNvSpPr>
          <p:nvPr>
            <p:ph type="sldNum" sz="quarter" idx="10"/>
          </p:nvPr>
        </p:nvSpPr>
        <p:spPr/>
        <p:txBody>
          <a:bodyPr/>
          <a:lstStyle/>
          <a:p>
            <a:fld id="{8E5DB5AE-5E6A-4921-A1A3-18863112CD7D}" type="slidenum">
              <a:rPr lang="en-GB" smtClean="0"/>
              <a:t>2</a:t>
            </a:fld>
            <a:endParaRPr lang="en-GB"/>
          </a:p>
        </p:txBody>
      </p:sp>
    </p:spTree>
    <p:extLst>
      <p:ext uri="{BB962C8B-B14F-4D97-AF65-F5344CB8AC3E}">
        <p14:creationId xmlns:p14="http://schemas.microsoft.com/office/powerpoint/2010/main" val="3508788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5DB5AE-5E6A-4921-A1A3-18863112CD7D}" type="slidenum">
              <a:rPr lang="en-GB" smtClean="0"/>
              <a:t>3</a:t>
            </a:fld>
            <a:endParaRPr lang="en-GB"/>
          </a:p>
        </p:txBody>
      </p:sp>
    </p:spTree>
    <p:extLst>
      <p:ext uri="{BB962C8B-B14F-4D97-AF65-F5344CB8AC3E}">
        <p14:creationId xmlns:p14="http://schemas.microsoft.com/office/powerpoint/2010/main" val="282029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https://filestore.aqa.org.uk/resources/rs/AQA-80621-2-EX.PDF page</a:t>
            </a:r>
            <a:r>
              <a:rPr lang="en-GB" baseline="0" dirty="0" smtClean="0"/>
              <a:t> 7</a:t>
            </a:r>
            <a:endParaRPr lang="en-GB" dirty="0"/>
          </a:p>
        </p:txBody>
      </p:sp>
      <p:sp>
        <p:nvSpPr>
          <p:cNvPr id="4" name="Slide Number Placeholder 3"/>
          <p:cNvSpPr>
            <a:spLocks noGrp="1"/>
          </p:cNvSpPr>
          <p:nvPr>
            <p:ph type="sldNum" sz="quarter" idx="10"/>
          </p:nvPr>
        </p:nvSpPr>
        <p:spPr/>
        <p:txBody>
          <a:bodyPr/>
          <a:lstStyle/>
          <a:p>
            <a:fld id="{8E5DB5AE-5E6A-4921-A1A3-18863112CD7D}" type="slidenum">
              <a:rPr lang="en-GB" smtClean="0"/>
              <a:t>4</a:t>
            </a:fld>
            <a:endParaRPr lang="en-GB"/>
          </a:p>
        </p:txBody>
      </p:sp>
    </p:spTree>
    <p:extLst>
      <p:ext uri="{BB962C8B-B14F-4D97-AF65-F5344CB8AC3E}">
        <p14:creationId xmlns:p14="http://schemas.microsoft.com/office/powerpoint/2010/main" val="278904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5DB5AE-5E6A-4921-A1A3-18863112CD7D}" type="slidenum">
              <a:rPr lang="en-GB" smtClean="0"/>
              <a:t>7</a:t>
            </a:fld>
            <a:endParaRPr lang="en-GB"/>
          </a:p>
        </p:txBody>
      </p:sp>
    </p:spTree>
    <p:extLst>
      <p:ext uri="{BB962C8B-B14F-4D97-AF65-F5344CB8AC3E}">
        <p14:creationId xmlns:p14="http://schemas.microsoft.com/office/powerpoint/2010/main" val="324614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A6A2F4-0551-440F-BBAD-867B99CFC5DE}" type="slidenum">
              <a:rPr lang="en-GB" smtClean="0"/>
              <a:t>11</a:t>
            </a:fld>
            <a:endParaRPr lang="en-GB"/>
          </a:p>
        </p:txBody>
      </p:sp>
    </p:spTree>
    <p:extLst>
      <p:ext uri="{BB962C8B-B14F-4D97-AF65-F5344CB8AC3E}">
        <p14:creationId xmlns:p14="http://schemas.microsoft.com/office/powerpoint/2010/main" val="299963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r>
              <a:rPr lang="en-GB" dirty="0" smtClean="0"/>
              <a:t>Didn’t get time to go</a:t>
            </a:r>
            <a:r>
              <a:rPr lang="en-GB" baseline="0" dirty="0" smtClean="0"/>
              <a:t> through this slide.</a:t>
            </a:r>
            <a:endParaRPr lang="en-GB" dirty="0"/>
          </a:p>
        </p:txBody>
      </p:sp>
      <p:sp>
        <p:nvSpPr>
          <p:cNvPr id="4" name="Slide Number Placeholder 3"/>
          <p:cNvSpPr>
            <a:spLocks noGrp="1"/>
          </p:cNvSpPr>
          <p:nvPr>
            <p:ph type="sldNum" sz="quarter" idx="10"/>
          </p:nvPr>
        </p:nvSpPr>
        <p:spPr/>
        <p:txBody>
          <a:bodyPr/>
          <a:lstStyle/>
          <a:p>
            <a:fld id="{69A6A2F4-0551-440F-BBAD-867B99CFC5DE}" type="slidenum">
              <a:rPr lang="en-GB" smtClean="0"/>
              <a:t>12</a:t>
            </a:fld>
            <a:endParaRPr lang="en-GB"/>
          </a:p>
        </p:txBody>
      </p:sp>
    </p:spTree>
    <p:extLst>
      <p:ext uri="{BB962C8B-B14F-4D97-AF65-F5344CB8AC3E}">
        <p14:creationId xmlns:p14="http://schemas.microsoft.com/office/powerpoint/2010/main" val="2027187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 Peace, 2) Fair 3)</a:t>
            </a:r>
            <a:r>
              <a:rPr lang="en-GB" dirty="0" smtClean="0"/>
              <a:t> Terrorism, 4) Chemical; Biological: Nuclear</a:t>
            </a:r>
            <a:r>
              <a:rPr lang="en-GB" baseline="0" dirty="0" smtClean="0"/>
              <a:t>, 5) Hiroshima, 6) The belief of those who see war and violence generally as wrong</a:t>
            </a:r>
            <a:endParaRPr lang="en-GB" dirty="0"/>
          </a:p>
        </p:txBody>
      </p:sp>
      <p:sp>
        <p:nvSpPr>
          <p:cNvPr id="4" name="Slide Number Placeholder 3"/>
          <p:cNvSpPr>
            <a:spLocks noGrp="1"/>
          </p:cNvSpPr>
          <p:nvPr>
            <p:ph type="sldNum" sz="quarter" idx="10"/>
          </p:nvPr>
        </p:nvSpPr>
        <p:spPr/>
        <p:txBody>
          <a:bodyPr/>
          <a:lstStyle/>
          <a:p>
            <a:fld id="{8E5DB5AE-5E6A-4921-A1A3-18863112CD7D}" type="slidenum">
              <a:rPr lang="en-GB" smtClean="0"/>
              <a:t>14</a:t>
            </a:fld>
            <a:endParaRPr lang="en-GB"/>
          </a:p>
        </p:txBody>
      </p:sp>
    </p:spTree>
    <p:extLst>
      <p:ext uri="{BB962C8B-B14F-4D97-AF65-F5344CB8AC3E}">
        <p14:creationId xmlns:p14="http://schemas.microsoft.com/office/powerpoint/2010/main" val="321555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Provide</a:t>
            </a:r>
            <a:r>
              <a:rPr lang="en-GB" baseline="0" dirty="0" smtClean="0"/>
              <a:t> optional structure strips</a:t>
            </a:r>
            <a:endParaRPr lang="en-GB" dirty="0"/>
          </a:p>
        </p:txBody>
      </p:sp>
      <p:sp>
        <p:nvSpPr>
          <p:cNvPr id="4" name="Slide Number Placeholder 3"/>
          <p:cNvSpPr>
            <a:spLocks noGrp="1"/>
          </p:cNvSpPr>
          <p:nvPr>
            <p:ph type="sldNum" sz="quarter" idx="10"/>
          </p:nvPr>
        </p:nvSpPr>
        <p:spPr/>
        <p:txBody>
          <a:bodyPr/>
          <a:lstStyle/>
          <a:p>
            <a:fld id="{8E5DB5AE-5E6A-4921-A1A3-18863112CD7D}" type="slidenum">
              <a:rPr lang="en-GB" smtClean="0"/>
              <a:t>16</a:t>
            </a:fld>
            <a:endParaRPr lang="en-GB"/>
          </a:p>
        </p:txBody>
      </p:sp>
    </p:spTree>
    <p:extLst>
      <p:ext uri="{BB962C8B-B14F-4D97-AF65-F5344CB8AC3E}">
        <p14:creationId xmlns:p14="http://schemas.microsoft.com/office/powerpoint/2010/main" val="1465473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6623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3673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57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48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532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4363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3593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1761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1/29/2019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7265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6026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369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805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517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4782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998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8324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019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7877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6873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7547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2714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5016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1/29/2019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9024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597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354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39678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8016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8021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84606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03401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4190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451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37514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57347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018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225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1/29/2019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1560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8810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2628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47440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5066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52897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84761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93087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9595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01717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20458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92108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16545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01156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1/29/2019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78200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3425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81330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5829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8664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44379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AAAD444-B0BB-407F-AF3C-B755CBEAE815}" type="slidenum">
              <a:rPr lang="en-GB"/>
              <a:pPr>
                <a:defRPr/>
              </a:pPr>
              <a:t>‹#›</a:t>
            </a:fld>
            <a:endParaRPr lang="en-GB"/>
          </a:p>
        </p:txBody>
      </p:sp>
    </p:spTree>
    <p:extLst>
      <p:ext uri="{BB962C8B-B14F-4D97-AF65-F5344CB8AC3E}">
        <p14:creationId xmlns:p14="http://schemas.microsoft.com/office/powerpoint/2010/main" val="3779129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0774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3425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78597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67313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8934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70613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05739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329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1/29/2019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71553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1/29/2019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59135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69098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66483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56565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498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1/29/2019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theme" Target="../theme/theme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1/29/2019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1/29/2019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5420605"/>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1/29/2019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290421"/>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1/29/2019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1399311"/>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1/29/2019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3328061"/>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57"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1/29/2019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0506468"/>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CPxSzxylRCI"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2.xml"/><Relationship Id="rId5" Type="http://schemas.openxmlformats.org/officeDocument/2006/relationships/image" Target="../media/image7.png"/><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176" y="281354"/>
            <a:ext cx="10572000" cy="1407367"/>
          </a:xfrm>
        </p:spPr>
        <p:txBody>
          <a:bodyPr/>
          <a:lstStyle/>
          <a:p>
            <a:r>
              <a:rPr lang="en-GB" dirty="0"/>
              <a:t>Interleaving </a:t>
            </a:r>
            <a:r>
              <a:rPr lang="en-GB" dirty="0" smtClean="0"/>
              <a:t>Revision - Lesson 1 </a:t>
            </a:r>
            <a:endParaRPr lang="en-GB" dirty="0"/>
          </a:p>
        </p:txBody>
      </p:sp>
      <p:sp>
        <p:nvSpPr>
          <p:cNvPr id="3" name="Subtitle 2"/>
          <p:cNvSpPr>
            <a:spLocks noGrp="1"/>
          </p:cNvSpPr>
          <p:nvPr>
            <p:ph type="subTitle" idx="1"/>
          </p:nvPr>
        </p:nvSpPr>
        <p:spPr/>
        <p:txBody>
          <a:bodyPr/>
          <a:lstStyle/>
          <a:p>
            <a:r>
              <a:rPr lang="en-GB" dirty="0"/>
              <a:t>GCSE </a:t>
            </a:r>
            <a:r>
              <a:rPr lang="en-GB" dirty="0" smtClean="0"/>
              <a:t>RS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176" y="3300413"/>
            <a:ext cx="63246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6972" y="2142364"/>
            <a:ext cx="5755102" cy="369332"/>
          </a:xfrm>
          <a:prstGeom prst="rect">
            <a:avLst/>
          </a:prstGeom>
        </p:spPr>
        <p:txBody>
          <a:bodyPr wrap="none">
            <a:spAutoFit/>
          </a:bodyPr>
          <a:lstStyle/>
          <a:p>
            <a:r>
              <a:rPr lang="en-GB" dirty="0">
                <a:hlinkClick r:id="rId4"/>
              </a:rPr>
              <a:t>https://www.youtube.com/watch?v=CPxSzxylRCI</a:t>
            </a:r>
            <a:r>
              <a:rPr lang="en-GB" dirty="0"/>
              <a:t> </a:t>
            </a:r>
          </a:p>
        </p:txBody>
      </p:sp>
    </p:spTree>
    <p:extLst>
      <p:ext uri="{BB962C8B-B14F-4D97-AF65-F5344CB8AC3E}">
        <p14:creationId xmlns:p14="http://schemas.microsoft.com/office/powerpoint/2010/main" val="3999032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sz="quarter"/>
          </p:nvPr>
        </p:nvSpPr>
        <p:spPr>
          <a:xfrm>
            <a:off x="593835" y="209495"/>
            <a:ext cx="10972800" cy="777876"/>
          </a:xfrm>
        </p:spPr>
        <p:txBody>
          <a:bodyPr/>
          <a:lstStyle/>
          <a:p>
            <a:pPr eaLnBrk="1" hangingPunct="1"/>
            <a:r>
              <a:rPr lang="en-GB" altLang="en-US" dirty="0" smtClean="0">
                <a:latin typeface="Comfortaa" panose="020F0603070000060003" pitchFamily="34" charset="0"/>
              </a:rPr>
              <a:t>Prejudice &amp; Discrimination </a:t>
            </a:r>
          </a:p>
        </p:txBody>
      </p:sp>
      <p:sp>
        <p:nvSpPr>
          <p:cNvPr id="2" name="Content Placeholder 1"/>
          <p:cNvSpPr>
            <a:spLocks noGrp="1"/>
          </p:cNvSpPr>
          <p:nvPr>
            <p:ph sz="quarter" idx="1"/>
          </p:nvPr>
        </p:nvSpPr>
        <p:spPr>
          <a:xfrm>
            <a:off x="609600" y="1820917"/>
            <a:ext cx="5384800" cy="2185988"/>
          </a:xfrm>
        </p:spPr>
        <p:txBody>
          <a:bodyPr/>
          <a:lstStyle/>
          <a:p>
            <a:endParaRPr lang="en-GB"/>
          </a:p>
        </p:txBody>
      </p:sp>
      <p:sp>
        <p:nvSpPr>
          <p:cNvPr id="8" name="Rounded Rectangle 7"/>
          <p:cNvSpPr/>
          <p:nvPr/>
        </p:nvSpPr>
        <p:spPr>
          <a:xfrm>
            <a:off x="309889" y="1329513"/>
            <a:ext cx="3744416" cy="2160240"/>
          </a:xfrm>
          <a:prstGeom prst="roundRect">
            <a:avLst/>
          </a:prstGeom>
          <a:solidFill>
            <a:srgbClr val="C0000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smtClean="0">
                <a:effectLst>
                  <a:outerShdw blurRad="38100" dist="38100" dir="2700000" algn="tl">
                    <a:srgbClr val="000000">
                      <a:alpha val="43137"/>
                    </a:srgbClr>
                  </a:outerShdw>
                </a:effectLst>
                <a:latin typeface="Comfortaa" panose="020F0603070000060003" pitchFamily="34" charset="0"/>
              </a:rPr>
              <a:t>Prejudice</a:t>
            </a:r>
            <a:r>
              <a:rPr lang="en-GB" sz="2000" b="1" u="sng" dirty="0" smtClean="0">
                <a:effectLst>
                  <a:outerShdw blurRad="38100" dist="38100" dir="2700000" algn="tl">
                    <a:srgbClr val="000000">
                      <a:alpha val="43137"/>
                    </a:srgbClr>
                  </a:outerShdw>
                </a:effectLst>
                <a:latin typeface="Comfortaa" panose="020F0603070000060003" pitchFamily="34" charset="0"/>
              </a:rPr>
              <a:t>:</a:t>
            </a:r>
          </a:p>
          <a:p>
            <a:pPr algn="ctr"/>
            <a:r>
              <a:rPr lang="en-GB" sz="2000" dirty="0" smtClean="0">
                <a:latin typeface="Comfortaa" panose="020F0603070000060003" pitchFamily="34" charset="0"/>
              </a:rPr>
              <a:t>Prejudice is a </a:t>
            </a:r>
            <a:r>
              <a:rPr lang="en-GB" sz="2000" b="1" dirty="0" smtClean="0">
                <a:latin typeface="Comfortaa" panose="020F0603070000060003" pitchFamily="34" charset="0"/>
              </a:rPr>
              <a:t>thought or idea </a:t>
            </a:r>
            <a:r>
              <a:rPr lang="en-GB" sz="2000" dirty="0" smtClean="0">
                <a:latin typeface="Comfortaa" panose="020F0603070000060003" pitchFamily="34" charset="0"/>
              </a:rPr>
              <a:t>about someone that leads you to pre-judge them based </a:t>
            </a:r>
            <a:r>
              <a:rPr lang="en-GB" sz="2000" dirty="0">
                <a:latin typeface="Comfortaa" panose="020F0603070000060003" pitchFamily="34" charset="0"/>
              </a:rPr>
              <a:t>on the group they belong to. </a:t>
            </a:r>
            <a:r>
              <a:rPr lang="en-GB" sz="2000" dirty="0" smtClean="0">
                <a:latin typeface="Comfortaa" panose="020F0603070000060003" pitchFamily="34" charset="0"/>
              </a:rPr>
              <a:t> </a:t>
            </a:r>
            <a:endParaRPr lang="en-GB" sz="2000" dirty="0">
              <a:latin typeface="Comfortaa" panose="020F0603070000060003" pitchFamily="34" charset="0"/>
            </a:endParaRPr>
          </a:p>
        </p:txBody>
      </p:sp>
      <p:sp>
        <p:nvSpPr>
          <p:cNvPr id="9" name="Rounded Rectangle 8"/>
          <p:cNvSpPr/>
          <p:nvPr/>
        </p:nvSpPr>
        <p:spPr>
          <a:xfrm>
            <a:off x="4348716" y="1329513"/>
            <a:ext cx="3744416" cy="2160240"/>
          </a:xfrm>
          <a:prstGeom prst="roundRect">
            <a:avLst/>
          </a:prstGeom>
          <a:solidFill>
            <a:srgbClr val="C0000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smtClean="0">
                <a:effectLst>
                  <a:outerShdw blurRad="38100" dist="38100" dir="2700000" algn="tl">
                    <a:srgbClr val="000000">
                      <a:alpha val="43137"/>
                    </a:srgbClr>
                  </a:outerShdw>
                </a:effectLst>
                <a:latin typeface="Comfortaa" panose="020F0603070000060003" pitchFamily="34" charset="0"/>
              </a:rPr>
              <a:t>Discrimination</a:t>
            </a:r>
            <a:r>
              <a:rPr lang="en-GB" sz="2000" b="1" u="sng" dirty="0" smtClean="0">
                <a:effectLst>
                  <a:outerShdw blurRad="38100" dist="38100" dir="2700000" algn="tl">
                    <a:srgbClr val="000000">
                      <a:alpha val="43137"/>
                    </a:srgbClr>
                  </a:outerShdw>
                </a:effectLst>
                <a:latin typeface="Comfortaa" panose="020F0603070000060003" pitchFamily="34" charset="0"/>
              </a:rPr>
              <a:t>:</a:t>
            </a:r>
          </a:p>
          <a:p>
            <a:pPr algn="ctr"/>
            <a:r>
              <a:rPr lang="en-GB" sz="2000" dirty="0" smtClean="0">
                <a:latin typeface="Comfortaa" panose="020F0603070000060003" pitchFamily="34" charset="0"/>
              </a:rPr>
              <a:t>Discrimination is treating someone differently, an </a:t>
            </a:r>
            <a:r>
              <a:rPr lang="en-GB" sz="2000" b="1" dirty="0" smtClean="0">
                <a:latin typeface="Comfortaa" panose="020F0603070000060003" pitchFamily="34" charset="0"/>
              </a:rPr>
              <a:t>action</a:t>
            </a:r>
            <a:r>
              <a:rPr lang="en-GB" sz="2000" dirty="0" smtClean="0">
                <a:latin typeface="Comfortaa" panose="020F0603070000060003" pitchFamily="34" charset="0"/>
              </a:rPr>
              <a:t> based on your prejudice.</a:t>
            </a:r>
            <a:endParaRPr lang="en-GB" sz="2000" dirty="0">
              <a:latin typeface="Comfortaa" panose="020F0603070000060003" pitchFamily="34" charset="0"/>
            </a:endParaRPr>
          </a:p>
        </p:txBody>
      </p:sp>
      <p:sp>
        <p:nvSpPr>
          <p:cNvPr id="4" name="Content Placeholder 3"/>
          <p:cNvSpPr>
            <a:spLocks noGrp="1"/>
          </p:cNvSpPr>
          <p:nvPr>
            <p:ph sz="quarter" idx="4"/>
          </p:nvPr>
        </p:nvSpPr>
        <p:spPr>
          <a:xfrm>
            <a:off x="6197600" y="4159306"/>
            <a:ext cx="5384800" cy="2187575"/>
          </a:xfrm>
        </p:spPr>
        <p:txBody>
          <a:bodyPr/>
          <a:lstStyle/>
          <a:p>
            <a:endParaRPr lang="en-GB" dirty="0"/>
          </a:p>
        </p:txBody>
      </p:sp>
      <p:sp>
        <p:nvSpPr>
          <p:cNvPr id="11" name="Rounded Rectangle 10"/>
          <p:cNvSpPr/>
          <p:nvPr/>
        </p:nvSpPr>
        <p:spPr>
          <a:xfrm>
            <a:off x="309889" y="3896832"/>
            <a:ext cx="4824536" cy="2232248"/>
          </a:xfrm>
          <a:prstGeom prst="roundRect">
            <a:avLst/>
          </a:prstGeom>
          <a:solidFill>
            <a:srgbClr val="C0000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smtClean="0">
                <a:latin typeface="Comfortaa" panose="020F0603070000060003" pitchFamily="34" charset="0"/>
              </a:rPr>
              <a:t>SOCIAL JUSTICE:</a:t>
            </a:r>
          </a:p>
          <a:p>
            <a:pPr algn="ctr"/>
            <a:r>
              <a:rPr lang="en-GB" sz="2000" dirty="0" smtClean="0">
                <a:latin typeface="Comfortaa" panose="020F0603070000060003" pitchFamily="34" charset="0"/>
              </a:rPr>
              <a:t>Ensuring that society treats people fairly whether they are poor or wealthy and protects people’s human rights</a:t>
            </a:r>
            <a:endParaRPr lang="en-GB" sz="2000" dirty="0">
              <a:latin typeface="Comfortaa" panose="020F0603070000060003" pitchFamily="34" charset="0"/>
            </a:endParaRPr>
          </a:p>
        </p:txBody>
      </p:sp>
      <p:sp>
        <p:nvSpPr>
          <p:cNvPr id="12" name="Rounded Rectangle 11"/>
          <p:cNvSpPr/>
          <p:nvPr/>
        </p:nvSpPr>
        <p:spPr>
          <a:xfrm>
            <a:off x="8245532" y="1329513"/>
            <a:ext cx="3744416" cy="2160240"/>
          </a:xfrm>
          <a:prstGeom prst="roundRect">
            <a:avLst/>
          </a:prstGeom>
          <a:solidFill>
            <a:srgbClr val="C0000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smtClean="0">
                <a:effectLst>
                  <a:outerShdw blurRad="38100" dist="38100" dir="2700000" algn="tl">
                    <a:srgbClr val="000000">
                      <a:alpha val="43137"/>
                    </a:srgbClr>
                  </a:outerShdw>
                </a:effectLst>
                <a:latin typeface="Comfortaa" panose="020F0603070000060003" pitchFamily="34" charset="0"/>
              </a:rPr>
              <a:t>Harmony</a:t>
            </a:r>
            <a:r>
              <a:rPr lang="en-GB" sz="2000" b="1" u="sng" dirty="0" smtClean="0">
                <a:effectLst>
                  <a:outerShdw blurRad="38100" dist="38100" dir="2700000" algn="tl">
                    <a:srgbClr val="000000">
                      <a:alpha val="43137"/>
                    </a:srgbClr>
                  </a:outerShdw>
                </a:effectLst>
                <a:latin typeface="Comfortaa" panose="020F0603070000060003" pitchFamily="34" charset="0"/>
              </a:rPr>
              <a:t>:</a:t>
            </a:r>
          </a:p>
          <a:p>
            <a:pPr algn="ctr"/>
            <a:r>
              <a:rPr lang="en-GB" sz="2000" dirty="0" smtClean="0">
                <a:latin typeface="Comfortaa" panose="020F0603070000060003" pitchFamily="34" charset="0"/>
              </a:rPr>
              <a:t>Living together without conflict</a:t>
            </a:r>
            <a:endParaRPr lang="en-GB" sz="2000" dirty="0">
              <a:latin typeface="Comfortaa" panose="020F06030700000600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811" y="3896832"/>
            <a:ext cx="4054305" cy="269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0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0"/>
            <a:ext cx="10972800" cy="1066800"/>
          </a:xfrm>
        </p:spPr>
        <p:txBody>
          <a:bodyPr>
            <a:normAutofit/>
          </a:bodyPr>
          <a:lstStyle/>
          <a:p>
            <a:r>
              <a:rPr lang="en-GB" sz="3400" b="1" dirty="0" smtClean="0">
                <a:effectLst>
                  <a:outerShdw blurRad="38100" dist="38100" dir="2700000" algn="tl">
                    <a:srgbClr val="000000">
                      <a:alpha val="43137"/>
                    </a:srgbClr>
                  </a:outerShdw>
                </a:effectLst>
                <a:latin typeface="Comfortaa" panose="020F0603070000060003" pitchFamily="34" charset="0"/>
              </a:rPr>
              <a:t>Women’s rights - Islam</a:t>
            </a:r>
            <a:endParaRPr lang="en-GB" sz="3400" b="1" dirty="0">
              <a:effectLst>
                <a:outerShdw blurRad="38100" dist="38100" dir="2700000" algn="tl">
                  <a:srgbClr val="000000">
                    <a:alpha val="43137"/>
                  </a:srgbClr>
                </a:outerShdw>
              </a:effectLst>
              <a:latin typeface="Comfortaa" panose="020F0603070000060003" pitchFamily="34" charset="0"/>
            </a:endParaRPr>
          </a:p>
        </p:txBody>
      </p:sp>
      <p:sp>
        <p:nvSpPr>
          <p:cNvPr id="4" name="Rounded Rectangle 3"/>
          <p:cNvSpPr/>
          <p:nvPr/>
        </p:nvSpPr>
        <p:spPr>
          <a:xfrm>
            <a:off x="0" y="1268760"/>
            <a:ext cx="6144683"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buFontTx/>
              <a:buNone/>
            </a:pPr>
            <a:r>
              <a:rPr lang="en-GB" altLang="en-US" dirty="0" smtClean="0">
                <a:latin typeface="Comfortaa" panose="020F0603070000060003" pitchFamily="34" charset="0"/>
              </a:rPr>
              <a:t>The Qur’an teaches that both Muslim women and men should dress modestly. For many, this means that for women wearing </a:t>
            </a:r>
            <a:r>
              <a:rPr lang="en-GB" altLang="en-US" dirty="0">
                <a:latin typeface="Comfortaa" panose="020F0603070000060003" pitchFamily="34" charset="0"/>
              </a:rPr>
              <a:t>short, low-cut  or tight clothing </a:t>
            </a:r>
            <a:r>
              <a:rPr lang="en-GB" altLang="en-US" dirty="0" smtClean="0">
                <a:latin typeface="Comfortaa" panose="020F0603070000060003" pitchFamily="34" charset="0"/>
              </a:rPr>
              <a:t>is unacceptable because it can be seen as tempting </a:t>
            </a:r>
            <a:r>
              <a:rPr lang="en-GB" altLang="en-US" dirty="0">
                <a:latin typeface="Comfortaa" panose="020F0603070000060003" pitchFamily="34" charset="0"/>
              </a:rPr>
              <a:t>men. </a:t>
            </a:r>
            <a:r>
              <a:rPr lang="en-GB" altLang="en-US" dirty="0" smtClean="0">
                <a:latin typeface="Comfortaa" panose="020F0603070000060003" pitchFamily="34" charset="0"/>
              </a:rPr>
              <a:t>Some Muslim women also choose to wear the hijab, </a:t>
            </a:r>
            <a:r>
              <a:rPr lang="en-GB" altLang="en-US" dirty="0" err="1" smtClean="0">
                <a:latin typeface="Comfortaa" panose="020F0603070000060003" pitchFamily="34" charset="0"/>
              </a:rPr>
              <a:t>niqab</a:t>
            </a:r>
            <a:r>
              <a:rPr lang="en-GB" altLang="en-US" dirty="0" smtClean="0">
                <a:latin typeface="Comfortaa" panose="020F0603070000060003" pitchFamily="34" charset="0"/>
              </a:rPr>
              <a:t> or </a:t>
            </a:r>
            <a:r>
              <a:rPr lang="en-GB" altLang="en-US" dirty="0" err="1" smtClean="0">
                <a:latin typeface="Comfortaa" panose="020F0603070000060003" pitchFamily="34" charset="0"/>
              </a:rPr>
              <a:t>burqa</a:t>
            </a:r>
            <a:r>
              <a:rPr lang="en-GB" altLang="en-US" dirty="0" smtClean="0">
                <a:latin typeface="Comfortaa" panose="020F0603070000060003" pitchFamily="34" charset="0"/>
              </a:rPr>
              <a:t> too. The </a:t>
            </a:r>
            <a:r>
              <a:rPr lang="en-GB" altLang="en-US" dirty="0" err="1" smtClean="0">
                <a:latin typeface="Comfortaa" panose="020F0603070000060003" pitchFamily="34" charset="0"/>
              </a:rPr>
              <a:t>niqab</a:t>
            </a:r>
            <a:r>
              <a:rPr lang="en-GB" altLang="en-US" dirty="0" smtClean="0">
                <a:latin typeface="Comfortaa" panose="020F0603070000060003" pitchFamily="34" charset="0"/>
              </a:rPr>
              <a:t> and </a:t>
            </a:r>
            <a:r>
              <a:rPr lang="en-GB" altLang="en-US" dirty="0" err="1" smtClean="0">
                <a:latin typeface="Comfortaa" panose="020F0603070000060003" pitchFamily="34" charset="0"/>
              </a:rPr>
              <a:t>burqa</a:t>
            </a:r>
            <a:r>
              <a:rPr lang="en-GB" altLang="en-US" dirty="0" smtClean="0">
                <a:latin typeface="Comfortaa" panose="020F0603070000060003" pitchFamily="34" charset="0"/>
              </a:rPr>
              <a:t> have been subject to much debate in the Western world and face coverings are banned in some European countries.</a:t>
            </a:r>
            <a:endParaRPr lang="en-GB" altLang="en-US" dirty="0">
              <a:latin typeface="Comfortaa" panose="020F0603070000060003" pitchFamily="34" charset="0"/>
            </a:endParaRPr>
          </a:p>
        </p:txBody>
      </p:sp>
      <p:sp>
        <p:nvSpPr>
          <p:cNvPr id="5" name="Rounded Rectangle 4"/>
          <p:cNvSpPr/>
          <p:nvPr/>
        </p:nvSpPr>
        <p:spPr>
          <a:xfrm>
            <a:off x="0" y="3861048"/>
            <a:ext cx="6144683" cy="288032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FontTx/>
              <a:buNone/>
            </a:pPr>
            <a:r>
              <a:rPr lang="en-GB" altLang="en-US" dirty="0">
                <a:latin typeface="Comfortaa" panose="020F0603070000060003" pitchFamily="34" charset="0"/>
              </a:rPr>
              <a:t>The family is very important to Muslims and </a:t>
            </a:r>
            <a:r>
              <a:rPr lang="en-GB" altLang="en-US" dirty="0" smtClean="0">
                <a:latin typeface="Comfortaa" panose="020F0603070000060003" pitchFamily="34" charset="0"/>
              </a:rPr>
              <a:t>the Qur’an teaches that husbands </a:t>
            </a:r>
            <a:r>
              <a:rPr lang="en-GB" altLang="en-US" dirty="0">
                <a:latin typeface="Comfortaa" panose="020F0603070000060003" pitchFamily="34" charset="0"/>
              </a:rPr>
              <a:t>and wives have different </a:t>
            </a:r>
            <a:r>
              <a:rPr lang="en-GB" altLang="en-US" dirty="0" smtClean="0">
                <a:latin typeface="Comfortaa" panose="020F0603070000060003" pitchFamily="34" charset="0"/>
              </a:rPr>
              <a:t>roles</a:t>
            </a:r>
            <a:r>
              <a:rPr lang="en-GB" altLang="en-US" dirty="0">
                <a:latin typeface="Comfortaa" panose="020F0603070000060003" pitchFamily="34" charset="0"/>
              </a:rPr>
              <a:t>. </a:t>
            </a:r>
            <a:r>
              <a:rPr lang="en-GB" altLang="en-US" dirty="0" smtClean="0">
                <a:latin typeface="Comfortaa" panose="020F0603070000060003" pitchFamily="34" charset="0"/>
              </a:rPr>
              <a:t>Islamic tradition sees it </a:t>
            </a:r>
            <a:r>
              <a:rPr lang="en-GB" altLang="en-US" dirty="0">
                <a:latin typeface="Comfortaa" panose="020F0603070000060003" pitchFamily="34" charset="0"/>
              </a:rPr>
              <a:t>is a man’s job to go out and earn money and it is the </a:t>
            </a:r>
            <a:r>
              <a:rPr lang="en-GB" altLang="en-US" dirty="0" smtClean="0">
                <a:latin typeface="Comfortaa" panose="020F0603070000060003" pitchFamily="34" charset="0"/>
              </a:rPr>
              <a:t>woman’s </a:t>
            </a:r>
            <a:r>
              <a:rPr lang="en-GB" altLang="en-US" dirty="0">
                <a:latin typeface="Comfortaa" panose="020F0603070000060003" pitchFamily="34" charset="0"/>
              </a:rPr>
              <a:t>job to look after </a:t>
            </a:r>
            <a:r>
              <a:rPr lang="en-GB" altLang="en-US" dirty="0" smtClean="0">
                <a:latin typeface="Comfortaa" panose="020F0603070000060003" pitchFamily="34" charset="0"/>
              </a:rPr>
              <a:t>the home and family. Many modern Muslim families balance looking after the home between husband and wife and many women choose to work as well as the men in the family.</a:t>
            </a:r>
            <a:endParaRPr lang="en-GB" altLang="en-US" dirty="0">
              <a:latin typeface="Comfortaa" panose="020F0603070000060003" pitchFamily="34" charset="0"/>
            </a:endParaRPr>
          </a:p>
        </p:txBody>
      </p:sp>
      <p:sp>
        <p:nvSpPr>
          <p:cNvPr id="6" name="Rounded Rectangle 5"/>
          <p:cNvSpPr/>
          <p:nvPr/>
        </p:nvSpPr>
        <p:spPr>
          <a:xfrm>
            <a:off x="6144682" y="1268760"/>
            <a:ext cx="6065919" cy="259228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90000"/>
              </a:lnSpc>
              <a:buFontTx/>
              <a:buNone/>
            </a:pPr>
            <a:r>
              <a:rPr lang="en-GB" altLang="en-US" dirty="0">
                <a:latin typeface="Comfortaa" panose="020F0603070000060003" pitchFamily="34" charset="0"/>
              </a:rPr>
              <a:t>Muslims are expected to marry and it is </a:t>
            </a:r>
            <a:r>
              <a:rPr lang="en-GB" altLang="en-US" dirty="0" smtClean="0">
                <a:latin typeface="Comfortaa" panose="020F0603070000060003" pitchFamily="34" charset="0"/>
              </a:rPr>
              <a:t>not unusual </a:t>
            </a:r>
            <a:r>
              <a:rPr lang="en-GB" altLang="en-US" dirty="0">
                <a:latin typeface="Comfortaa" panose="020F0603070000060003" pitchFamily="34" charset="0"/>
              </a:rPr>
              <a:t>for the marriage to be arranged. </a:t>
            </a:r>
            <a:r>
              <a:rPr lang="en-GB" altLang="en-US" dirty="0" err="1" smtClean="0">
                <a:latin typeface="Comfortaa" panose="020F0603070000060003" pitchFamily="34" charset="0"/>
              </a:rPr>
              <a:t>Shariah</a:t>
            </a:r>
            <a:r>
              <a:rPr lang="en-GB" altLang="en-US" dirty="0" smtClean="0">
                <a:latin typeface="Comfortaa" panose="020F0603070000060003" pitchFamily="34" charset="0"/>
              </a:rPr>
              <a:t> </a:t>
            </a:r>
            <a:r>
              <a:rPr lang="en-GB" altLang="en-US" dirty="0">
                <a:latin typeface="Comfortaa" panose="020F0603070000060003" pitchFamily="34" charset="0"/>
              </a:rPr>
              <a:t>law states that a Muslim </a:t>
            </a:r>
            <a:r>
              <a:rPr lang="en-GB" altLang="en-US" dirty="0" smtClean="0">
                <a:latin typeface="Comfortaa" panose="020F0603070000060003" pitchFamily="34" charset="0"/>
              </a:rPr>
              <a:t>woman </a:t>
            </a:r>
            <a:r>
              <a:rPr lang="en-GB" altLang="en-US" dirty="0">
                <a:latin typeface="Comfortaa" panose="020F0603070000060003" pitchFamily="34" charset="0"/>
              </a:rPr>
              <a:t>can not be forced to marry against her wishes. When she marries she does </a:t>
            </a:r>
            <a:r>
              <a:rPr lang="en-GB" altLang="en-US" dirty="0" smtClean="0">
                <a:latin typeface="Comfortaa" panose="020F0603070000060003" pitchFamily="34" charset="0"/>
              </a:rPr>
              <a:t>not have to </a:t>
            </a:r>
            <a:r>
              <a:rPr lang="en-GB" altLang="en-US" dirty="0">
                <a:latin typeface="Comfortaa" panose="020F0603070000060003" pitchFamily="34" charset="0"/>
              </a:rPr>
              <a:t>take her husband’s surname. </a:t>
            </a:r>
            <a:r>
              <a:rPr lang="en-GB" altLang="en-US" dirty="0" err="1" smtClean="0">
                <a:latin typeface="Comfortaa" panose="020F0603070000060003" pitchFamily="34" charset="0"/>
              </a:rPr>
              <a:t>Shariah</a:t>
            </a:r>
            <a:r>
              <a:rPr lang="en-GB" altLang="en-US" dirty="0" smtClean="0">
                <a:latin typeface="Comfortaa" panose="020F0603070000060003" pitchFamily="34" charset="0"/>
              </a:rPr>
              <a:t> law states that </a:t>
            </a:r>
            <a:r>
              <a:rPr lang="en-GB" altLang="en-US" dirty="0">
                <a:latin typeface="Comfortaa" panose="020F0603070000060003" pitchFamily="34" charset="0"/>
              </a:rPr>
              <a:t>money or property </a:t>
            </a:r>
            <a:r>
              <a:rPr lang="en-GB" altLang="en-US" dirty="0" smtClean="0">
                <a:latin typeface="Comfortaa" panose="020F0603070000060003" pitchFamily="34" charset="0"/>
              </a:rPr>
              <a:t>a wife owned </a:t>
            </a:r>
            <a:r>
              <a:rPr lang="en-GB" altLang="en-US" dirty="0">
                <a:latin typeface="Comfortaa" panose="020F0603070000060003" pitchFamily="34" charset="0"/>
              </a:rPr>
              <a:t>before her marriage remains hers</a:t>
            </a:r>
            <a:r>
              <a:rPr lang="en-GB" altLang="en-US" dirty="0" smtClean="0">
                <a:latin typeface="Comfortaa" panose="020F0603070000060003" pitchFamily="34" charset="0"/>
              </a:rPr>
              <a:t>.</a:t>
            </a:r>
            <a:endParaRPr lang="en-GB" altLang="en-US" dirty="0">
              <a:latin typeface="Comfortaa" panose="020F0603070000060003" pitchFamily="34" charset="0"/>
            </a:endParaRPr>
          </a:p>
        </p:txBody>
      </p:sp>
      <p:sp>
        <p:nvSpPr>
          <p:cNvPr id="7" name="Rounded Rectangle 6"/>
          <p:cNvSpPr/>
          <p:nvPr/>
        </p:nvSpPr>
        <p:spPr>
          <a:xfrm>
            <a:off x="6144683" y="3861048"/>
            <a:ext cx="6086595" cy="28803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FontTx/>
              <a:buNone/>
            </a:pPr>
            <a:r>
              <a:rPr lang="en-GB" altLang="en-US" dirty="0">
                <a:latin typeface="Comfortaa" panose="020F0603070000060003" pitchFamily="34" charset="0"/>
              </a:rPr>
              <a:t>At the times of </a:t>
            </a:r>
            <a:r>
              <a:rPr lang="en-GB" altLang="en-US" dirty="0" smtClean="0">
                <a:latin typeface="Comfortaa" panose="020F0603070000060003" pitchFamily="34" charset="0"/>
              </a:rPr>
              <a:t>Muhammad, </a:t>
            </a:r>
            <a:r>
              <a:rPr lang="en-GB" altLang="en-US" dirty="0">
                <a:latin typeface="Comfortaa" panose="020F0603070000060003" pitchFamily="34" charset="0"/>
              </a:rPr>
              <a:t>women were treated </a:t>
            </a:r>
            <a:r>
              <a:rPr lang="en-GB" altLang="en-US" dirty="0" smtClean="0">
                <a:latin typeface="Comfortaa" panose="020F0603070000060003" pitchFamily="34" charset="0"/>
              </a:rPr>
              <a:t>almost like servants. Unlimited polygamy was widespread. When the first Islamic community was established (the </a:t>
            </a:r>
            <a:r>
              <a:rPr lang="en-GB" altLang="en-US" dirty="0" err="1" smtClean="0">
                <a:latin typeface="Comfortaa" panose="020F0603070000060003" pitchFamily="34" charset="0"/>
              </a:rPr>
              <a:t>ummah</a:t>
            </a:r>
            <a:r>
              <a:rPr lang="en-GB" altLang="en-US" dirty="0" smtClean="0">
                <a:latin typeface="Comfortaa" panose="020F0603070000060003" pitchFamily="34" charset="0"/>
              </a:rPr>
              <a:t>), Muhammad changed many of these attitudes to women.  The Qur’an states that men can take up to 4 wives, but only if he can treat them equally, and it is likely that Muhammad only supported polygamy as a way of taking care of women in a society which was very hostile towards them.</a:t>
            </a:r>
            <a:endParaRPr lang="en-GB" altLang="en-US" dirty="0">
              <a:latin typeface="Comfortaa" panose="020F0603070000060003" pitchFamily="34" charset="0"/>
            </a:endParaRPr>
          </a:p>
        </p:txBody>
      </p:sp>
    </p:spTree>
    <p:extLst>
      <p:ext uri="{BB962C8B-B14F-4D97-AF65-F5344CB8AC3E}">
        <p14:creationId xmlns:p14="http://schemas.microsoft.com/office/powerpoint/2010/main" val="215110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Cj043488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30" y="5273676"/>
            <a:ext cx="2112433" cy="158432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MCj031038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1" y="5489576"/>
            <a:ext cx="1634067" cy="13684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MCSY00940A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0867" y="5445125"/>
            <a:ext cx="1261533" cy="996950"/>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5"/>
          <p:cNvSpPr>
            <a:spLocks noGrp="1" noChangeArrowheads="1"/>
          </p:cNvSpPr>
          <p:nvPr>
            <p:ph type="title"/>
          </p:nvPr>
        </p:nvSpPr>
        <p:spPr>
          <a:xfrm>
            <a:off x="143339" y="420627"/>
            <a:ext cx="10972800" cy="666328"/>
          </a:xfrm>
        </p:spPr>
        <p:txBody>
          <a:bodyPr>
            <a:normAutofit fontScale="90000"/>
          </a:bodyPr>
          <a:lstStyle/>
          <a:p>
            <a:r>
              <a:rPr lang="en-GB" altLang="en-US" sz="4000" b="1" dirty="0" smtClean="0"/>
              <a:t>Sexism and religion - Christianity</a:t>
            </a:r>
            <a:endParaRPr lang="en-GB" altLang="en-US" sz="1800" b="1" dirty="0"/>
          </a:p>
        </p:txBody>
      </p:sp>
      <p:sp>
        <p:nvSpPr>
          <p:cNvPr id="15366" name="AutoShape 6"/>
          <p:cNvSpPr>
            <a:spLocks noChangeArrowheads="1"/>
          </p:cNvSpPr>
          <p:nvPr/>
        </p:nvSpPr>
        <p:spPr bwMode="auto">
          <a:xfrm>
            <a:off x="143339" y="1268760"/>
            <a:ext cx="3840824" cy="3889028"/>
          </a:xfrm>
          <a:prstGeom prst="wedgeRoundRectCallout">
            <a:avLst>
              <a:gd name="adj1" fmla="val -862"/>
              <a:gd name="adj2" fmla="val 59708"/>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altLang="en-US" b="1" dirty="0">
                <a:solidFill>
                  <a:schemeClr val="bg1"/>
                </a:solidFill>
                <a:latin typeface="Comfortaa" panose="020F0603070000060003" pitchFamily="34" charset="0"/>
              </a:rPr>
              <a:t>Modern Protestants think that…. </a:t>
            </a:r>
          </a:p>
          <a:p>
            <a:pPr algn="ctr"/>
            <a:r>
              <a:rPr lang="en-GB" altLang="en-US" dirty="0">
                <a:solidFill>
                  <a:schemeClr val="bg1"/>
                </a:solidFill>
                <a:latin typeface="Comfortaa" panose="020F0603070000060003" pitchFamily="34" charset="0"/>
              </a:rPr>
              <a:t>Men and women have equal rights and they have women ministers and priests</a:t>
            </a:r>
          </a:p>
          <a:p>
            <a:pPr algn="ctr"/>
            <a:r>
              <a:rPr lang="en-GB" altLang="en-US" b="1" dirty="0">
                <a:solidFill>
                  <a:schemeClr val="bg1"/>
                </a:solidFill>
                <a:latin typeface="Comfortaa" panose="020F0603070000060003" pitchFamily="34" charset="0"/>
              </a:rPr>
              <a:t>Because…</a:t>
            </a:r>
          </a:p>
          <a:p>
            <a:pPr algn="ctr">
              <a:buFontTx/>
              <a:buChar char="•"/>
            </a:pPr>
            <a:r>
              <a:rPr lang="en-GB" altLang="en-US" dirty="0">
                <a:solidFill>
                  <a:schemeClr val="bg1"/>
                </a:solidFill>
                <a:latin typeface="Comfortaa" panose="020F0603070000060003" pitchFamily="34" charset="0"/>
              </a:rPr>
              <a:t>God created men and women </a:t>
            </a:r>
            <a:r>
              <a:rPr lang="en-GB" altLang="en-US" dirty="0" smtClean="0">
                <a:solidFill>
                  <a:schemeClr val="bg1"/>
                </a:solidFill>
                <a:latin typeface="Comfortaa" panose="020F0603070000060003" pitchFamily="34" charset="0"/>
              </a:rPr>
              <a:t>‘in his image’ and at </a:t>
            </a:r>
            <a:r>
              <a:rPr lang="en-GB" altLang="en-US" dirty="0">
                <a:solidFill>
                  <a:schemeClr val="bg1"/>
                </a:solidFill>
                <a:latin typeface="Comfortaa" panose="020F0603070000060003" pitchFamily="34" charset="0"/>
              </a:rPr>
              <a:t>the same </a:t>
            </a:r>
            <a:r>
              <a:rPr lang="en-GB" altLang="en-US" dirty="0" smtClean="0">
                <a:solidFill>
                  <a:schemeClr val="bg1"/>
                </a:solidFill>
                <a:latin typeface="Comfortaa" panose="020F0603070000060003" pitchFamily="34" charset="0"/>
              </a:rPr>
              <a:t>time, so they are equal</a:t>
            </a:r>
            <a:endParaRPr lang="en-GB" altLang="en-US" dirty="0">
              <a:solidFill>
                <a:schemeClr val="bg1"/>
              </a:solidFill>
              <a:latin typeface="Comfortaa" panose="020F0603070000060003" pitchFamily="34" charset="0"/>
            </a:endParaRPr>
          </a:p>
          <a:p>
            <a:pPr algn="ctr">
              <a:buFontTx/>
              <a:buChar char="•"/>
            </a:pPr>
            <a:r>
              <a:rPr lang="en-GB" altLang="en-US" dirty="0">
                <a:solidFill>
                  <a:schemeClr val="bg1"/>
                </a:solidFill>
                <a:latin typeface="Comfortaa" panose="020F0603070000060003" pitchFamily="34" charset="0"/>
              </a:rPr>
              <a:t>Jesus treated women as equals in the gospels</a:t>
            </a:r>
          </a:p>
        </p:txBody>
      </p:sp>
      <p:sp>
        <p:nvSpPr>
          <p:cNvPr id="15367" name="AutoShape 7"/>
          <p:cNvSpPr>
            <a:spLocks noChangeArrowheads="1"/>
          </p:cNvSpPr>
          <p:nvPr/>
        </p:nvSpPr>
        <p:spPr bwMode="auto">
          <a:xfrm>
            <a:off x="4176185" y="1143001"/>
            <a:ext cx="3758076" cy="4518025"/>
          </a:xfrm>
          <a:prstGeom prst="wedgeRoundRectCallout">
            <a:avLst>
              <a:gd name="adj1" fmla="val 35275"/>
              <a:gd name="adj2" fmla="val 55484"/>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altLang="en-US" b="1" dirty="0">
                <a:solidFill>
                  <a:schemeClr val="bg1"/>
                </a:solidFill>
                <a:latin typeface="Comfortaa" panose="020F0603070000060003" pitchFamily="34" charset="0"/>
              </a:rPr>
              <a:t>Roman Catholics think that…</a:t>
            </a:r>
          </a:p>
          <a:p>
            <a:pPr algn="ctr"/>
            <a:r>
              <a:rPr lang="en-GB" altLang="en-US" dirty="0">
                <a:solidFill>
                  <a:schemeClr val="bg1"/>
                </a:solidFill>
                <a:latin typeface="Comfortaa" panose="020F0603070000060003" pitchFamily="34" charset="0"/>
              </a:rPr>
              <a:t> Men and women have equal rights and they can have any role in the church but they can’t be a priest or bishop.</a:t>
            </a:r>
          </a:p>
          <a:p>
            <a:pPr algn="ctr"/>
            <a:r>
              <a:rPr lang="en-GB" altLang="en-US" b="1" dirty="0">
                <a:solidFill>
                  <a:schemeClr val="bg1"/>
                </a:solidFill>
                <a:latin typeface="Comfortaa" panose="020F0603070000060003" pitchFamily="34" charset="0"/>
              </a:rPr>
              <a:t>Because…</a:t>
            </a:r>
          </a:p>
          <a:p>
            <a:pPr algn="ctr">
              <a:buFontTx/>
              <a:buChar char="•"/>
            </a:pPr>
            <a:r>
              <a:rPr lang="en-GB" altLang="en-US" dirty="0">
                <a:solidFill>
                  <a:schemeClr val="bg1"/>
                </a:solidFill>
                <a:latin typeface="Comfortaa" panose="020F0603070000060003" pitchFamily="34" charset="0"/>
              </a:rPr>
              <a:t>The Catholic Catechism says men and women are equal</a:t>
            </a:r>
          </a:p>
          <a:p>
            <a:pPr algn="ctr">
              <a:buFontTx/>
              <a:buChar char="•"/>
            </a:pPr>
            <a:r>
              <a:rPr lang="en-GB" altLang="en-US" dirty="0">
                <a:solidFill>
                  <a:schemeClr val="bg1"/>
                </a:solidFill>
                <a:latin typeface="Comfortaa" panose="020F0603070000060003" pitchFamily="34" charset="0"/>
              </a:rPr>
              <a:t> Only men can be priests because </a:t>
            </a:r>
            <a:r>
              <a:rPr lang="en-GB" altLang="en-US" dirty="0" smtClean="0">
                <a:solidFill>
                  <a:schemeClr val="bg1"/>
                </a:solidFill>
                <a:latin typeface="Comfortaa" panose="020F0603070000060003" pitchFamily="34" charset="0"/>
              </a:rPr>
              <a:t>Jesus only chose male disciples.</a:t>
            </a:r>
            <a:endParaRPr lang="en-GB" altLang="en-US" dirty="0">
              <a:solidFill>
                <a:schemeClr val="bg1"/>
              </a:solidFill>
              <a:latin typeface="Comfortaa" panose="020F0603070000060003" pitchFamily="34" charset="0"/>
            </a:endParaRPr>
          </a:p>
        </p:txBody>
      </p:sp>
      <p:sp>
        <p:nvSpPr>
          <p:cNvPr id="15368" name="AutoShape 8"/>
          <p:cNvSpPr>
            <a:spLocks noChangeArrowheads="1"/>
          </p:cNvSpPr>
          <p:nvPr/>
        </p:nvSpPr>
        <p:spPr bwMode="auto">
          <a:xfrm>
            <a:off x="8125885" y="1268760"/>
            <a:ext cx="3922777" cy="3889028"/>
          </a:xfrm>
          <a:prstGeom prst="wedgeRoundRectCallout">
            <a:avLst>
              <a:gd name="adj1" fmla="val -2791"/>
              <a:gd name="adj2" fmla="val 61003"/>
              <a:gd name="adj3" fmla="val 1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altLang="en-US" b="1" dirty="0">
                <a:solidFill>
                  <a:schemeClr val="bg1"/>
                </a:solidFill>
                <a:latin typeface="Comfortaa" panose="020F0603070000060003" pitchFamily="34" charset="0"/>
              </a:rPr>
              <a:t>Traditional Protestants think that…</a:t>
            </a:r>
          </a:p>
          <a:p>
            <a:pPr algn="ctr"/>
            <a:r>
              <a:rPr lang="en-GB" altLang="en-US" dirty="0">
                <a:solidFill>
                  <a:schemeClr val="bg1"/>
                </a:solidFill>
                <a:latin typeface="Comfortaa" panose="020F0603070000060003" pitchFamily="34" charset="0"/>
              </a:rPr>
              <a:t>Men and women have separate and different roles and so cannot have equal rights</a:t>
            </a:r>
          </a:p>
          <a:p>
            <a:pPr algn="ctr"/>
            <a:r>
              <a:rPr lang="en-GB" altLang="en-US" b="1" dirty="0">
                <a:solidFill>
                  <a:schemeClr val="bg1"/>
                </a:solidFill>
                <a:latin typeface="Comfortaa" panose="020F0603070000060003" pitchFamily="34" charset="0"/>
              </a:rPr>
              <a:t>Because…</a:t>
            </a:r>
            <a:endParaRPr lang="en-GB" altLang="en-US" dirty="0">
              <a:solidFill>
                <a:schemeClr val="bg1"/>
              </a:solidFill>
              <a:latin typeface="Comfortaa" panose="020F0603070000060003" pitchFamily="34" charset="0"/>
            </a:endParaRPr>
          </a:p>
          <a:p>
            <a:pPr algn="ctr">
              <a:buFontTx/>
              <a:buChar char="•"/>
            </a:pPr>
            <a:r>
              <a:rPr lang="en-GB" altLang="en-US" dirty="0">
                <a:solidFill>
                  <a:schemeClr val="bg1"/>
                </a:solidFill>
                <a:latin typeface="Comfortaa" panose="020F0603070000060003" pitchFamily="34" charset="0"/>
              </a:rPr>
              <a:t>St Paul says women should not speak in church</a:t>
            </a:r>
          </a:p>
          <a:p>
            <a:pPr algn="ctr">
              <a:buFontTx/>
              <a:buChar char="•"/>
            </a:pPr>
            <a:r>
              <a:rPr lang="en-GB" altLang="en-US" dirty="0">
                <a:solidFill>
                  <a:schemeClr val="bg1"/>
                </a:solidFill>
                <a:latin typeface="Comfortaa" panose="020F0603070000060003" pitchFamily="34" charset="0"/>
              </a:rPr>
              <a:t>Jesus </a:t>
            </a:r>
            <a:r>
              <a:rPr lang="en-GB" altLang="en-US" dirty="0" smtClean="0">
                <a:solidFill>
                  <a:schemeClr val="bg1"/>
                </a:solidFill>
                <a:latin typeface="Comfortaa" panose="020F0603070000060003" pitchFamily="34" charset="0"/>
              </a:rPr>
              <a:t>mainly had </a:t>
            </a:r>
            <a:r>
              <a:rPr lang="en-GB" altLang="en-US" dirty="0">
                <a:solidFill>
                  <a:schemeClr val="bg1"/>
                </a:solidFill>
                <a:latin typeface="Comfortaa" panose="020F0603070000060003" pitchFamily="34" charset="0"/>
              </a:rPr>
              <a:t>male followers</a:t>
            </a:r>
          </a:p>
        </p:txBody>
      </p:sp>
    </p:spTree>
    <p:extLst>
      <p:ext uri="{BB962C8B-B14F-4D97-AF65-F5344CB8AC3E}">
        <p14:creationId xmlns:p14="http://schemas.microsoft.com/office/powerpoint/2010/main" val="1082044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6">
                                            <p:txEl>
                                              <p:pRg st="1" end="1"/>
                                            </p:txEl>
                                          </p:spTgt>
                                        </p:tgtEl>
                                        <p:attrNameLst>
                                          <p:attrName>style.visibility</p:attrName>
                                        </p:attrNameLst>
                                      </p:cBhvr>
                                      <p:to>
                                        <p:strVal val="visible"/>
                                      </p:to>
                                    </p:set>
                                    <p:animEffect transition="in" filter="blinds(horizontal)">
                                      <p:cBhvr>
                                        <p:cTn id="7" dur="500"/>
                                        <p:tgtEl>
                                          <p:spTgt spid="1536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7">
                                            <p:txEl>
                                              <p:pRg st="1" end="1"/>
                                            </p:txEl>
                                          </p:spTgt>
                                        </p:tgtEl>
                                        <p:attrNameLst>
                                          <p:attrName>style.visibility</p:attrName>
                                        </p:attrNameLst>
                                      </p:cBhvr>
                                      <p:to>
                                        <p:strVal val="visible"/>
                                      </p:to>
                                    </p:set>
                                    <p:animEffect transition="in" filter="blinds(horizontal)">
                                      <p:cBhvr>
                                        <p:cTn id="12" dur="500"/>
                                        <p:tgtEl>
                                          <p:spTgt spid="153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368">
                                            <p:txEl>
                                              <p:pRg st="1" end="1"/>
                                            </p:txEl>
                                          </p:spTgt>
                                        </p:tgtEl>
                                        <p:attrNameLst>
                                          <p:attrName>style.visibility</p:attrName>
                                        </p:attrNameLst>
                                      </p:cBhvr>
                                      <p:to>
                                        <p:strVal val="visible"/>
                                      </p:to>
                                    </p:set>
                                    <p:animEffect transition="in" filter="blinds(horizontal)">
                                      <p:cBhvr>
                                        <p:cTn id="17" dur="500"/>
                                        <p:tgtEl>
                                          <p:spTgt spid="1536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5366">
                                            <p:txEl>
                                              <p:pRg st="3" end="3"/>
                                            </p:txEl>
                                          </p:spTgt>
                                        </p:tgtEl>
                                        <p:attrNameLst>
                                          <p:attrName>style.visibility</p:attrName>
                                        </p:attrNameLst>
                                      </p:cBhvr>
                                      <p:to>
                                        <p:strVal val="visible"/>
                                      </p:to>
                                    </p:set>
                                    <p:animEffect transition="in" filter="blinds(horizontal)">
                                      <p:cBhvr>
                                        <p:cTn id="22" dur="500"/>
                                        <p:tgtEl>
                                          <p:spTgt spid="15366">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5366">
                                            <p:txEl>
                                              <p:pRg st="4" end="4"/>
                                            </p:txEl>
                                          </p:spTgt>
                                        </p:tgtEl>
                                        <p:attrNameLst>
                                          <p:attrName>style.visibility</p:attrName>
                                        </p:attrNameLst>
                                      </p:cBhvr>
                                      <p:to>
                                        <p:strVal val="visible"/>
                                      </p:to>
                                    </p:set>
                                    <p:animEffect transition="in" filter="blinds(horizontal)">
                                      <p:cBhvr>
                                        <p:cTn id="25" dur="500"/>
                                        <p:tgtEl>
                                          <p:spTgt spid="15366">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5367">
                                            <p:txEl>
                                              <p:pRg st="3" end="3"/>
                                            </p:txEl>
                                          </p:spTgt>
                                        </p:tgtEl>
                                        <p:attrNameLst>
                                          <p:attrName>style.visibility</p:attrName>
                                        </p:attrNameLst>
                                      </p:cBhvr>
                                      <p:to>
                                        <p:strVal val="visible"/>
                                      </p:to>
                                    </p:set>
                                    <p:animEffect transition="in" filter="blinds(horizontal)">
                                      <p:cBhvr>
                                        <p:cTn id="30" dur="500"/>
                                        <p:tgtEl>
                                          <p:spTgt spid="15367">
                                            <p:txEl>
                                              <p:pRg st="3" end="3"/>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5367">
                                            <p:txEl>
                                              <p:pRg st="4" end="4"/>
                                            </p:txEl>
                                          </p:spTgt>
                                        </p:tgtEl>
                                        <p:attrNameLst>
                                          <p:attrName>style.visibility</p:attrName>
                                        </p:attrNameLst>
                                      </p:cBhvr>
                                      <p:to>
                                        <p:strVal val="visible"/>
                                      </p:to>
                                    </p:set>
                                    <p:animEffect transition="in" filter="blinds(horizontal)">
                                      <p:cBhvr>
                                        <p:cTn id="33" dur="500"/>
                                        <p:tgtEl>
                                          <p:spTgt spid="15367">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5368">
                                            <p:txEl>
                                              <p:pRg st="3" end="3"/>
                                            </p:txEl>
                                          </p:spTgt>
                                        </p:tgtEl>
                                        <p:attrNameLst>
                                          <p:attrName>style.visibility</p:attrName>
                                        </p:attrNameLst>
                                      </p:cBhvr>
                                      <p:to>
                                        <p:strVal val="visible"/>
                                      </p:to>
                                    </p:set>
                                    <p:animEffect transition="in" filter="blinds(horizontal)">
                                      <p:cBhvr>
                                        <p:cTn id="38" dur="500"/>
                                        <p:tgtEl>
                                          <p:spTgt spid="15368">
                                            <p:txEl>
                                              <p:pRg st="3" end="3"/>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5368">
                                            <p:txEl>
                                              <p:pRg st="4" end="4"/>
                                            </p:txEl>
                                          </p:spTgt>
                                        </p:tgtEl>
                                        <p:attrNameLst>
                                          <p:attrName>style.visibility</p:attrName>
                                        </p:attrNameLst>
                                      </p:cBhvr>
                                      <p:to>
                                        <p:strVal val="visible"/>
                                      </p:to>
                                    </p:set>
                                    <p:animEffect transition="in" filter="blinds(horizontal)">
                                      <p:cBhvr>
                                        <p:cTn id="41" dur="500"/>
                                        <p:tgtEl>
                                          <p:spTgt spid="153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Transform</a:t>
            </a:r>
            <a:br>
              <a:rPr lang="en-GB" dirty="0" smtClean="0"/>
            </a:br>
            <a:r>
              <a:rPr lang="en-GB" dirty="0" smtClean="0"/>
              <a:t>Human Rights and Social Justice</a:t>
            </a:r>
            <a:endParaRPr lang="en-GB" dirty="0"/>
          </a:p>
        </p:txBody>
      </p:sp>
      <p:sp>
        <p:nvSpPr>
          <p:cNvPr id="3" name="Content Placeholder 2"/>
          <p:cNvSpPr>
            <a:spLocks noGrp="1"/>
          </p:cNvSpPr>
          <p:nvPr>
            <p:ph idx="1"/>
          </p:nvPr>
        </p:nvSpPr>
        <p:spPr>
          <a:xfrm>
            <a:off x="802947" y="2506067"/>
            <a:ext cx="10554574" cy="3636511"/>
          </a:xfrm>
        </p:spPr>
        <p:txBody>
          <a:bodyPr>
            <a:noAutofit/>
          </a:bodyPr>
          <a:lstStyle/>
          <a:p>
            <a:pPr marL="0" indent="0">
              <a:buNone/>
            </a:pPr>
            <a:r>
              <a:rPr lang="en-GB" sz="2400" dirty="0" smtClean="0"/>
              <a:t>You now have 20 minutes to transform this information into some revision materials.</a:t>
            </a:r>
          </a:p>
          <a:p>
            <a:pPr marL="0" indent="0">
              <a:buNone/>
            </a:pPr>
            <a:r>
              <a:rPr lang="en-GB" sz="2400" dirty="0" smtClean="0"/>
              <a:t>ONLY USE YOUR NOTES IF YOU ABSOLUTELY HAVE TO!!!</a:t>
            </a:r>
            <a:endParaRPr lang="en-GB" sz="2400" dirty="0"/>
          </a:p>
          <a:p>
            <a:pPr marL="0" indent="0">
              <a:buNone/>
            </a:pPr>
            <a:endParaRPr lang="en-GB" sz="2400" dirty="0"/>
          </a:p>
          <a:p>
            <a:r>
              <a:rPr lang="en-GB" sz="2400" dirty="0" smtClean="0"/>
              <a:t>LISTS</a:t>
            </a:r>
          </a:p>
          <a:p>
            <a:r>
              <a:rPr lang="en-GB" sz="2400" dirty="0" smtClean="0"/>
              <a:t>MIND MAPS</a:t>
            </a:r>
          </a:p>
          <a:p>
            <a:r>
              <a:rPr lang="en-GB" sz="2400" dirty="0" smtClean="0"/>
              <a:t>FLASH CARDS</a:t>
            </a:r>
          </a:p>
          <a:p>
            <a:r>
              <a:rPr lang="en-GB" sz="2400" dirty="0" smtClean="0"/>
              <a:t>QUIZZES</a:t>
            </a:r>
          </a:p>
        </p:txBody>
      </p:sp>
    </p:spTree>
    <p:extLst>
      <p:ext uri="{BB962C8B-B14F-4D97-AF65-F5344CB8AC3E}">
        <p14:creationId xmlns:p14="http://schemas.microsoft.com/office/powerpoint/2010/main" val="3747710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br>
              <a:rPr lang="en-GB" dirty="0" smtClean="0"/>
            </a:br>
            <a:r>
              <a:rPr lang="en-GB" dirty="0">
                <a:latin typeface="Comfortaa" panose="020F0603070000060003" pitchFamily="34" charset="0"/>
              </a:rPr>
              <a:t>Religion Peace &amp; Conflict</a:t>
            </a:r>
            <a:endParaRPr lang="en-GB" dirty="0"/>
          </a:p>
        </p:txBody>
      </p:sp>
      <p:sp>
        <p:nvSpPr>
          <p:cNvPr id="3" name="Content Placeholder 2"/>
          <p:cNvSpPr>
            <a:spLocks noGrp="1"/>
          </p:cNvSpPr>
          <p:nvPr>
            <p:ph idx="1"/>
          </p:nvPr>
        </p:nvSpPr>
        <p:spPr/>
        <p:txBody>
          <a:bodyPr>
            <a:normAutofit/>
          </a:bodyPr>
          <a:lstStyle/>
          <a:p>
            <a:pPr>
              <a:buFont typeface="+mj-lt"/>
              <a:buAutoNum type="arabicPeriod"/>
            </a:pPr>
            <a:r>
              <a:rPr lang="en-GB" sz="2400" dirty="0">
                <a:latin typeface="Comfortaa" panose="020F0603070000060003" pitchFamily="34" charset="0"/>
              </a:rPr>
              <a:t>What word is used to describe the absence of conflict?</a:t>
            </a:r>
          </a:p>
          <a:p>
            <a:pPr>
              <a:buFont typeface="+mj-lt"/>
              <a:buAutoNum type="arabicPeriod"/>
            </a:pPr>
            <a:r>
              <a:rPr lang="en-GB" sz="2400" dirty="0">
                <a:latin typeface="Comfortaa" panose="020F0603070000060003" pitchFamily="34" charset="0"/>
              </a:rPr>
              <a:t>In terms of a ‘Just War’, what do we mean by the word ‘Just’?</a:t>
            </a:r>
          </a:p>
          <a:p>
            <a:pPr>
              <a:buFont typeface="+mj-lt"/>
              <a:buAutoNum type="arabicPeriod"/>
            </a:pPr>
            <a:r>
              <a:rPr lang="en-GB" sz="2400" dirty="0" smtClean="0">
                <a:latin typeface="Comfortaa" panose="020F0603070000060003" pitchFamily="34" charset="0"/>
              </a:rPr>
              <a:t>Give the key word for the following definition “The </a:t>
            </a:r>
            <a:r>
              <a:rPr lang="en-GB" sz="2400" dirty="0">
                <a:latin typeface="Comfortaa" panose="020F0603070000060003" pitchFamily="34" charset="0"/>
              </a:rPr>
              <a:t>unlawful use of violence, usually against innocent civilians, to achieve a political </a:t>
            </a:r>
            <a:r>
              <a:rPr lang="en-GB" sz="2400" dirty="0" smtClean="0">
                <a:latin typeface="Comfortaa" panose="020F0603070000060003" pitchFamily="34" charset="0"/>
              </a:rPr>
              <a:t>goal”</a:t>
            </a:r>
            <a:endParaRPr lang="en-GB" sz="2400" dirty="0">
              <a:latin typeface="Comfortaa" panose="020F0603070000060003" pitchFamily="34" charset="0"/>
            </a:endParaRPr>
          </a:p>
          <a:p>
            <a:pPr>
              <a:buFont typeface="+mj-lt"/>
              <a:buAutoNum type="arabicPeriod"/>
            </a:pPr>
            <a:r>
              <a:rPr lang="en-GB" sz="2400" dirty="0">
                <a:latin typeface="Comfortaa" panose="020F0603070000060003" pitchFamily="34" charset="0"/>
              </a:rPr>
              <a:t>Name 3 weapons of mass </a:t>
            </a:r>
            <a:r>
              <a:rPr lang="en-GB" sz="2400" dirty="0" smtClean="0">
                <a:latin typeface="Comfortaa" panose="020F0603070000060003" pitchFamily="34" charset="0"/>
              </a:rPr>
              <a:t>destruction.</a:t>
            </a:r>
            <a:endParaRPr lang="en-GB" sz="2400" dirty="0">
              <a:latin typeface="Comfortaa" panose="020F0603070000060003" pitchFamily="34" charset="0"/>
            </a:endParaRPr>
          </a:p>
          <a:p>
            <a:pPr>
              <a:buFont typeface="+mj-lt"/>
              <a:buAutoNum type="arabicPeriod"/>
            </a:pPr>
            <a:r>
              <a:rPr lang="en-GB" sz="2400" dirty="0">
                <a:latin typeface="Comfortaa" panose="020F0603070000060003" pitchFamily="34" charset="0"/>
              </a:rPr>
              <a:t>On which Japanese city was the first atomic bomb dropped on August 6</a:t>
            </a:r>
            <a:r>
              <a:rPr lang="en-GB" sz="2400" baseline="30000" dirty="0">
                <a:latin typeface="Comfortaa" panose="020F0603070000060003" pitchFamily="34" charset="0"/>
              </a:rPr>
              <a:t>th</a:t>
            </a:r>
            <a:r>
              <a:rPr lang="en-GB" sz="2400" dirty="0">
                <a:latin typeface="Comfortaa" panose="020F0603070000060003" pitchFamily="34" charset="0"/>
              </a:rPr>
              <a:t> 1945?</a:t>
            </a:r>
          </a:p>
          <a:p>
            <a:pPr>
              <a:buFont typeface="+mj-lt"/>
              <a:buAutoNum type="arabicPeriod"/>
            </a:pPr>
            <a:r>
              <a:rPr lang="en-GB" sz="2400" dirty="0">
                <a:latin typeface="Comfortaa" panose="020F0603070000060003" pitchFamily="34" charset="0"/>
              </a:rPr>
              <a:t>What is pacifism?</a:t>
            </a:r>
          </a:p>
        </p:txBody>
      </p:sp>
    </p:spTree>
    <p:extLst>
      <p:ext uri="{BB962C8B-B14F-4D97-AF65-F5344CB8AC3E}">
        <p14:creationId xmlns:p14="http://schemas.microsoft.com/office/powerpoint/2010/main" val="282703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 the </a:t>
            </a:r>
            <a:r>
              <a:rPr lang="en-GB" dirty="0" smtClean="0"/>
              <a:t>Teacher</a:t>
            </a:r>
            <a:br>
              <a:rPr lang="en-GB" dirty="0" smtClean="0"/>
            </a:br>
            <a:r>
              <a:rPr lang="en-GB" dirty="0" smtClean="0"/>
              <a:t>Religion, Relationships and Families</a:t>
            </a:r>
            <a:endParaRPr lang="en-GB" dirty="0"/>
          </a:p>
        </p:txBody>
      </p:sp>
      <p:sp>
        <p:nvSpPr>
          <p:cNvPr id="4" name="Content Placeholder 2"/>
          <p:cNvSpPr txBox="1">
            <a:spLocks/>
          </p:cNvSpPr>
          <p:nvPr/>
        </p:nvSpPr>
        <p:spPr>
          <a:xfrm>
            <a:off x="488731" y="2374687"/>
            <a:ext cx="11036955"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GB" sz="2400" dirty="0" smtClean="0"/>
              <a:t>As a table, come </a:t>
            </a:r>
            <a:r>
              <a:rPr lang="en-GB" sz="2400" dirty="0"/>
              <a:t>up with either </a:t>
            </a:r>
            <a:r>
              <a:rPr lang="en-GB" sz="2400" dirty="0" smtClean="0"/>
              <a:t>a 4, 5 or 12 </a:t>
            </a:r>
            <a:r>
              <a:rPr lang="en-GB" sz="2400" dirty="0"/>
              <a:t>mark question you would like me to answer</a:t>
            </a:r>
            <a:r>
              <a:rPr lang="en-GB" sz="2400" dirty="0" smtClean="0"/>
              <a:t>.</a:t>
            </a:r>
          </a:p>
          <a:p>
            <a:endParaRPr lang="en-GB" sz="2400" dirty="0"/>
          </a:p>
          <a:p>
            <a:r>
              <a:rPr lang="en-GB" sz="2400" dirty="0"/>
              <a:t>I will type up and create a bank of answers.</a:t>
            </a:r>
          </a:p>
          <a:p>
            <a:endParaRPr lang="en-GB" sz="2400" dirty="0" smtClean="0"/>
          </a:p>
          <a:p>
            <a:r>
              <a:rPr lang="en-GB" sz="2400" dirty="0" smtClean="0"/>
              <a:t>You can use an existing question or </a:t>
            </a:r>
            <a:r>
              <a:rPr lang="en-GB" sz="2400" dirty="0"/>
              <a:t>make one up.</a:t>
            </a:r>
          </a:p>
        </p:txBody>
      </p:sp>
    </p:spTree>
    <p:extLst>
      <p:ext uri="{BB962C8B-B14F-4D97-AF65-F5344CB8AC3E}">
        <p14:creationId xmlns:p14="http://schemas.microsoft.com/office/powerpoint/2010/main" val="1632158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RS Homework – due Tuesday 5</a:t>
            </a:r>
            <a:r>
              <a:rPr lang="en-GB" baseline="30000" dirty="0" smtClean="0"/>
              <a:t>th</a:t>
            </a:r>
            <a:r>
              <a:rPr lang="en-GB" dirty="0" smtClean="0"/>
              <a:t> February</a:t>
            </a:r>
            <a:endParaRPr lang="en-GB" dirty="0"/>
          </a:p>
        </p:txBody>
      </p:sp>
      <p:sp>
        <p:nvSpPr>
          <p:cNvPr id="3" name="Content Placeholder 2"/>
          <p:cNvSpPr>
            <a:spLocks noGrp="1"/>
          </p:cNvSpPr>
          <p:nvPr>
            <p:ph idx="1"/>
          </p:nvPr>
        </p:nvSpPr>
        <p:spPr>
          <a:xfrm>
            <a:off x="302897" y="1600964"/>
            <a:ext cx="11552772" cy="4989022"/>
          </a:xfrm>
        </p:spPr>
        <p:txBody>
          <a:bodyPr>
            <a:normAutofit fontScale="77500" lnSpcReduction="20000"/>
          </a:bodyPr>
          <a:lstStyle/>
          <a:p>
            <a:r>
              <a:rPr lang="en-GB" sz="3200" dirty="0"/>
              <a:t>‘</a:t>
            </a:r>
            <a:r>
              <a:rPr lang="en-GB" sz="3200" dirty="0" smtClean="0"/>
              <a:t>Retribution is </a:t>
            </a:r>
            <a:r>
              <a:rPr lang="en-GB" sz="3200" dirty="0"/>
              <a:t>the best aim of punishment.’</a:t>
            </a:r>
          </a:p>
          <a:p>
            <a:endParaRPr lang="en-GB" sz="3200" dirty="0"/>
          </a:p>
          <a:p>
            <a:r>
              <a:rPr lang="en-GB" sz="3200" dirty="0"/>
              <a:t> Evaluate this </a:t>
            </a:r>
            <a:r>
              <a:rPr lang="en-GB" sz="3200" dirty="0" smtClean="0"/>
              <a:t>statement. (12 marks)</a:t>
            </a:r>
            <a:endParaRPr lang="en-GB" sz="3200" dirty="0"/>
          </a:p>
          <a:p>
            <a:endParaRPr lang="en-GB" sz="3200" dirty="0"/>
          </a:p>
          <a:p>
            <a:r>
              <a:rPr lang="en-GB" sz="3200" dirty="0"/>
              <a:t> In your answer you:</a:t>
            </a:r>
          </a:p>
          <a:p>
            <a:r>
              <a:rPr lang="en-GB" sz="3200" dirty="0" smtClean="0"/>
              <a:t>should </a:t>
            </a:r>
            <a:r>
              <a:rPr lang="en-GB" sz="3200" dirty="0"/>
              <a:t>give reasoned arguments in support of this statement</a:t>
            </a:r>
          </a:p>
          <a:p>
            <a:r>
              <a:rPr lang="en-GB" sz="3200" dirty="0" smtClean="0"/>
              <a:t>should </a:t>
            </a:r>
            <a:r>
              <a:rPr lang="en-GB" sz="3200" dirty="0"/>
              <a:t>give reasoned arguments to support a different point of view</a:t>
            </a:r>
          </a:p>
          <a:p>
            <a:r>
              <a:rPr lang="en-GB" sz="3200" dirty="0" smtClean="0"/>
              <a:t>should </a:t>
            </a:r>
            <a:r>
              <a:rPr lang="en-GB" sz="3200" dirty="0"/>
              <a:t>refer to religious arguments</a:t>
            </a:r>
          </a:p>
          <a:p>
            <a:r>
              <a:rPr lang="en-GB" sz="3200" dirty="0" smtClean="0"/>
              <a:t>may </a:t>
            </a:r>
            <a:r>
              <a:rPr lang="en-GB" sz="3200" dirty="0"/>
              <a:t>refer to non-religious arguments</a:t>
            </a:r>
          </a:p>
          <a:p>
            <a:r>
              <a:rPr lang="en-GB" sz="3200" dirty="0" smtClean="0"/>
              <a:t>should </a:t>
            </a:r>
            <a:r>
              <a:rPr lang="en-GB" sz="3200" dirty="0"/>
              <a:t>reach a justified conclusion. </a:t>
            </a:r>
          </a:p>
        </p:txBody>
      </p:sp>
      <p:sp>
        <p:nvSpPr>
          <p:cNvPr id="4" name="Oval 3"/>
          <p:cNvSpPr/>
          <p:nvPr/>
        </p:nvSpPr>
        <p:spPr>
          <a:xfrm>
            <a:off x="8071945" y="1986455"/>
            <a:ext cx="3531476" cy="178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Use the structure strip!</a:t>
            </a:r>
            <a:endParaRPr lang="en-GB" dirty="0"/>
          </a:p>
        </p:txBody>
      </p:sp>
    </p:spTree>
    <p:extLst>
      <p:ext uri="{BB962C8B-B14F-4D97-AF65-F5344CB8AC3E}">
        <p14:creationId xmlns:p14="http://schemas.microsoft.com/office/powerpoint/2010/main" val="512606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Interleaving revision- Lesson </a:t>
            </a:r>
            <a:r>
              <a:rPr lang="en-GB" dirty="0"/>
              <a:t>Format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7679861"/>
              </p:ext>
            </p:extLst>
          </p:nvPr>
        </p:nvGraphicFramePr>
        <p:xfrm>
          <a:off x="819150" y="2128716"/>
          <a:ext cx="10553700" cy="4561395"/>
        </p:xfrm>
        <a:graphic>
          <a:graphicData uri="http://schemas.openxmlformats.org/drawingml/2006/table">
            <a:tbl>
              <a:tblPr firstRow="1" bandRow="1">
                <a:tableStyleId>{073A0DAA-6AF3-43AB-8588-CEC1D06C72B9}</a:tableStyleId>
              </a:tblPr>
              <a:tblGrid>
                <a:gridCol w="3517900">
                  <a:extLst>
                    <a:ext uri="{9D8B030D-6E8A-4147-A177-3AD203B41FA5}">
                      <a16:colId xmlns="" xmlns:a16="http://schemas.microsoft.com/office/drawing/2014/main" val="3947661111"/>
                    </a:ext>
                  </a:extLst>
                </a:gridCol>
                <a:gridCol w="3517900">
                  <a:extLst>
                    <a:ext uri="{9D8B030D-6E8A-4147-A177-3AD203B41FA5}">
                      <a16:colId xmlns="" xmlns:a16="http://schemas.microsoft.com/office/drawing/2014/main" val="3925755802"/>
                    </a:ext>
                  </a:extLst>
                </a:gridCol>
                <a:gridCol w="3517900">
                  <a:extLst>
                    <a:ext uri="{9D8B030D-6E8A-4147-A177-3AD203B41FA5}">
                      <a16:colId xmlns="" xmlns:a16="http://schemas.microsoft.com/office/drawing/2014/main" val="2634118216"/>
                    </a:ext>
                  </a:extLst>
                </a:gridCol>
              </a:tblGrid>
              <a:tr h="446595">
                <a:tc>
                  <a:txBody>
                    <a:bodyPr/>
                    <a:lstStyle/>
                    <a:p>
                      <a:r>
                        <a:rPr lang="en-GB" dirty="0"/>
                        <a:t>Time </a:t>
                      </a:r>
                    </a:p>
                  </a:txBody>
                  <a:tcPr/>
                </a:tc>
                <a:tc>
                  <a:txBody>
                    <a:bodyPr/>
                    <a:lstStyle/>
                    <a:p>
                      <a:r>
                        <a:rPr lang="en-GB" dirty="0"/>
                        <a:t>Task </a:t>
                      </a:r>
                    </a:p>
                  </a:txBody>
                  <a:tcPr/>
                </a:tc>
                <a:tc>
                  <a:txBody>
                    <a:bodyPr/>
                    <a:lstStyle/>
                    <a:p>
                      <a:r>
                        <a:rPr lang="en-GB" dirty="0"/>
                        <a:t>EG of Topic </a:t>
                      </a:r>
                    </a:p>
                  </a:txBody>
                  <a:tcPr/>
                </a:tc>
                <a:extLst>
                  <a:ext uri="{0D108BD9-81ED-4DB2-BD59-A6C34878D82A}">
                    <a16:rowId xmlns="" xmlns:a16="http://schemas.microsoft.com/office/drawing/2014/main" val="13931939"/>
                  </a:ext>
                </a:extLst>
              </a:tr>
              <a:tr h="640080">
                <a:tc>
                  <a:txBody>
                    <a:bodyPr/>
                    <a:lstStyle/>
                    <a:p>
                      <a:r>
                        <a:rPr lang="en-GB" dirty="0"/>
                        <a:t>5</a:t>
                      </a:r>
                      <a:r>
                        <a:rPr lang="en-GB" baseline="0" dirty="0"/>
                        <a:t> </a:t>
                      </a:r>
                      <a:r>
                        <a:rPr lang="en-GB" dirty="0"/>
                        <a:t>minutes </a:t>
                      </a:r>
                    </a:p>
                    <a:p>
                      <a:endParaRPr lang="en-GB" dirty="0"/>
                    </a:p>
                  </a:txBody>
                  <a:tcPr/>
                </a:tc>
                <a:tc>
                  <a:txBody>
                    <a:bodyPr/>
                    <a:lstStyle/>
                    <a:p>
                      <a:r>
                        <a:rPr lang="en-GB" dirty="0"/>
                        <a:t>Answering exam questions</a:t>
                      </a:r>
                    </a:p>
                  </a:txBody>
                  <a:tcPr/>
                </a:tc>
                <a:tc>
                  <a:txBody>
                    <a:bodyPr/>
                    <a:lstStyle/>
                    <a:p>
                      <a:r>
                        <a:rPr lang="en-GB" b="1" i="1" dirty="0" smtClean="0">
                          <a:solidFill>
                            <a:schemeClr val="bg2"/>
                          </a:solidFill>
                        </a:rPr>
                        <a:t>Religion, Crime and Punishment</a:t>
                      </a:r>
                      <a:endParaRPr lang="en-GB" b="1" i="1" dirty="0">
                        <a:solidFill>
                          <a:schemeClr val="bg2"/>
                        </a:solidFill>
                      </a:endParaRPr>
                    </a:p>
                  </a:txBody>
                  <a:tcPr>
                    <a:solidFill>
                      <a:srgbClr val="E789E0"/>
                    </a:solidFill>
                  </a:tcPr>
                </a:tc>
                <a:extLst>
                  <a:ext uri="{0D108BD9-81ED-4DB2-BD59-A6C34878D82A}">
                    <a16:rowId xmlns="" xmlns:a16="http://schemas.microsoft.com/office/drawing/2014/main" val="1273402516"/>
                  </a:ext>
                </a:extLst>
              </a:tr>
              <a:tr h="615500">
                <a:tc>
                  <a:txBody>
                    <a:bodyPr/>
                    <a:lstStyle/>
                    <a:p>
                      <a:r>
                        <a:rPr lang="en-GB" dirty="0"/>
                        <a:t>10 minutes</a:t>
                      </a:r>
                    </a:p>
                  </a:txBody>
                  <a:tcPr/>
                </a:tc>
                <a:tc>
                  <a:txBody>
                    <a:bodyPr/>
                    <a:lstStyle/>
                    <a:p>
                      <a:r>
                        <a:rPr lang="en-GB" dirty="0"/>
                        <a:t>Marking last</a:t>
                      </a:r>
                      <a:r>
                        <a:rPr lang="en-GB" baseline="0" dirty="0"/>
                        <a:t> lesson’s question</a:t>
                      </a:r>
                      <a:endParaRPr lang="en-GB" dirty="0"/>
                    </a:p>
                  </a:txBody>
                  <a:tcPr/>
                </a:tc>
                <a:tc>
                  <a:txBody>
                    <a:bodyPr/>
                    <a:lstStyle/>
                    <a:p>
                      <a:r>
                        <a:rPr lang="en-GB" b="1" i="1" dirty="0" smtClean="0"/>
                        <a:t>Religion, Crime and Punishment</a:t>
                      </a:r>
                      <a:endParaRPr lang="en-GB" b="1" i="1" dirty="0"/>
                    </a:p>
                  </a:txBody>
                  <a:tcPr>
                    <a:solidFill>
                      <a:srgbClr val="E789E0"/>
                    </a:solidFill>
                  </a:tcPr>
                </a:tc>
                <a:extLst>
                  <a:ext uri="{0D108BD9-81ED-4DB2-BD59-A6C34878D82A}">
                    <a16:rowId xmlns="" xmlns:a16="http://schemas.microsoft.com/office/drawing/2014/main" val="2212320811"/>
                  </a:ext>
                </a:extLst>
              </a:tr>
              <a:tr h="640080">
                <a:tc>
                  <a:txBody>
                    <a:bodyPr/>
                    <a:lstStyle/>
                    <a:p>
                      <a:r>
                        <a:rPr lang="en-GB" dirty="0"/>
                        <a:t>15 minutes </a:t>
                      </a:r>
                    </a:p>
                  </a:txBody>
                  <a:tcPr/>
                </a:tc>
                <a:tc>
                  <a:txBody>
                    <a:bodyPr/>
                    <a:lstStyle/>
                    <a:p>
                      <a:r>
                        <a:rPr lang="en-GB" dirty="0"/>
                        <a:t>Review of Content</a:t>
                      </a:r>
                    </a:p>
                    <a:p>
                      <a:endParaRPr lang="en-GB" dirty="0"/>
                    </a:p>
                  </a:txBody>
                  <a:tcPr/>
                </a:tc>
                <a:tc>
                  <a:txBody>
                    <a:bodyPr/>
                    <a:lstStyle/>
                    <a:p>
                      <a:r>
                        <a:rPr lang="en-GB" b="1" i="1" dirty="0" smtClean="0"/>
                        <a:t>Religion, Human Rights and Social Justice</a:t>
                      </a:r>
                      <a:endParaRPr lang="en-GB" b="1" i="1" dirty="0"/>
                    </a:p>
                  </a:txBody>
                  <a:tcPr>
                    <a:solidFill>
                      <a:srgbClr val="66FF66"/>
                    </a:solidFill>
                  </a:tcPr>
                </a:tc>
                <a:extLst>
                  <a:ext uri="{0D108BD9-81ED-4DB2-BD59-A6C34878D82A}">
                    <a16:rowId xmlns="" xmlns:a16="http://schemas.microsoft.com/office/drawing/2014/main" val="3066001254"/>
                  </a:ext>
                </a:extLst>
              </a:tr>
              <a:tr h="640080">
                <a:tc>
                  <a:txBody>
                    <a:bodyPr/>
                    <a:lstStyle/>
                    <a:p>
                      <a:r>
                        <a:rPr lang="en-GB" dirty="0"/>
                        <a:t>20 minutes</a:t>
                      </a:r>
                    </a:p>
                  </a:txBody>
                  <a:tcPr/>
                </a:tc>
                <a:tc>
                  <a:txBody>
                    <a:bodyPr/>
                    <a:lstStyle/>
                    <a:p>
                      <a:r>
                        <a:rPr lang="en-GB" dirty="0"/>
                        <a:t>Transform Content</a:t>
                      </a:r>
                    </a:p>
                    <a:p>
                      <a:endParaRPr lang="en-GB" dirty="0"/>
                    </a:p>
                  </a:txBody>
                  <a:tcPr/>
                </a:tc>
                <a:tc>
                  <a:txBody>
                    <a:bodyPr/>
                    <a:lstStyle/>
                    <a:p>
                      <a:r>
                        <a:rPr lang="en-GB" b="1" i="1" dirty="0" smtClean="0"/>
                        <a:t>Religion, Human Rights and Social Justice</a:t>
                      </a:r>
                      <a:endParaRPr lang="en-GB" b="1" i="1" dirty="0"/>
                    </a:p>
                  </a:txBody>
                  <a:tcPr>
                    <a:solidFill>
                      <a:srgbClr val="66FF66"/>
                    </a:solidFill>
                  </a:tcPr>
                </a:tc>
                <a:extLst>
                  <a:ext uri="{0D108BD9-81ED-4DB2-BD59-A6C34878D82A}">
                    <a16:rowId xmlns="" xmlns:a16="http://schemas.microsoft.com/office/drawing/2014/main" val="248921533"/>
                  </a:ext>
                </a:extLst>
              </a:tr>
              <a:tr h="640080">
                <a:tc>
                  <a:txBody>
                    <a:bodyPr/>
                    <a:lstStyle/>
                    <a:p>
                      <a:r>
                        <a:rPr lang="en-GB" dirty="0"/>
                        <a:t>5</a:t>
                      </a:r>
                      <a:r>
                        <a:rPr lang="en-GB" baseline="0" dirty="0"/>
                        <a:t> </a:t>
                      </a:r>
                      <a:r>
                        <a:rPr lang="en-GB" dirty="0"/>
                        <a:t>minutes</a:t>
                      </a:r>
                    </a:p>
                  </a:txBody>
                  <a:tcPr/>
                </a:tc>
                <a:tc>
                  <a:txBody>
                    <a:bodyPr/>
                    <a:lstStyle/>
                    <a:p>
                      <a:r>
                        <a:rPr lang="en-GB" dirty="0"/>
                        <a:t>Quiz</a:t>
                      </a:r>
                    </a:p>
                    <a:p>
                      <a:endParaRPr lang="en-GB" dirty="0"/>
                    </a:p>
                  </a:txBody>
                  <a:tcPr/>
                </a:tc>
                <a:tc>
                  <a:txBody>
                    <a:bodyPr/>
                    <a:lstStyle/>
                    <a:p>
                      <a:r>
                        <a:rPr lang="en-GB" b="1" i="1" dirty="0" smtClean="0"/>
                        <a:t>Religion, Peace and Conflict</a:t>
                      </a:r>
                      <a:endParaRPr lang="en-GB" b="1" i="1" dirty="0"/>
                    </a:p>
                  </a:txBody>
                  <a:tcPr>
                    <a:solidFill>
                      <a:srgbClr val="BD92DE"/>
                    </a:solidFill>
                  </a:tcPr>
                </a:tc>
                <a:extLst>
                  <a:ext uri="{0D108BD9-81ED-4DB2-BD59-A6C34878D82A}">
                    <a16:rowId xmlns="" xmlns:a16="http://schemas.microsoft.com/office/drawing/2014/main" val="2243351559"/>
                  </a:ext>
                </a:extLst>
              </a:tr>
              <a:tr h="914400">
                <a:tc>
                  <a:txBody>
                    <a:bodyPr/>
                    <a:lstStyle/>
                    <a:p>
                      <a:r>
                        <a:rPr lang="en-GB" dirty="0"/>
                        <a:t>5 minutes </a:t>
                      </a:r>
                    </a:p>
                  </a:txBody>
                  <a:tcPr/>
                </a:tc>
                <a:tc>
                  <a:txBody>
                    <a:bodyPr/>
                    <a:lstStyle/>
                    <a:p>
                      <a:r>
                        <a:rPr lang="en-GB" dirty="0"/>
                        <a:t>Test</a:t>
                      </a:r>
                      <a:r>
                        <a:rPr lang="en-GB" baseline="0" dirty="0"/>
                        <a:t> the </a:t>
                      </a:r>
                      <a:r>
                        <a:rPr lang="en-GB" baseline="0" dirty="0" smtClean="0"/>
                        <a:t>teacher</a:t>
                      </a:r>
                      <a:endParaRPr lang="en-GB" dirty="0"/>
                    </a:p>
                  </a:txBody>
                  <a:tcPr/>
                </a:tc>
                <a:tc>
                  <a:txBody>
                    <a:bodyPr/>
                    <a:lstStyle/>
                    <a:p>
                      <a:r>
                        <a:rPr lang="en-GB" b="1" i="1" dirty="0" smtClean="0">
                          <a:solidFill>
                            <a:schemeClr val="bg1"/>
                          </a:solidFill>
                        </a:rPr>
                        <a:t>Religion,</a:t>
                      </a:r>
                      <a:r>
                        <a:rPr lang="en-GB" b="1" i="1" baseline="0" dirty="0" smtClean="0">
                          <a:solidFill>
                            <a:schemeClr val="bg1"/>
                          </a:solidFill>
                        </a:rPr>
                        <a:t> Relationships and Families</a:t>
                      </a:r>
                      <a:endParaRPr lang="en-GB" b="1" i="1" dirty="0">
                        <a:solidFill>
                          <a:schemeClr val="bg1"/>
                        </a:solidFill>
                      </a:endParaRPr>
                    </a:p>
                  </a:txBody>
                  <a:tcPr>
                    <a:solidFill>
                      <a:srgbClr val="84CFF0"/>
                    </a:solidFill>
                  </a:tcPr>
                </a:tc>
                <a:extLst>
                  <a:ext uri="{0D108BD9-81ED-4DB2-BD59-A6C34878D82A}">
                    <a16:rowId xmlns="" xmlns:a16="http://schemas.microsoft.com/office/drawing/2014/main" val="4111639364"/>
                  </a:ext>
                </a:extLst>
              </a:tr>
            </a:tbl>
          </a:graphicData>
        </a:graphic>
      </p:graphicFrame>
    </p:spTree>
    <p:extLst>
      <p:ext uri="{BB962C8B-B14F-4D97-AF65-F5344CB8AC3E}">
        <p14:creationId xmlns:p14="http://schemas.microsoft.com/office/powerpoint/2010/main" val="311122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 </a:t>
            </a:r>
            <a:r>
              <a:rPr lang="en-GB" dirty="0" smtClean="0"/>
              <a:t>practice</a:t>
            </a:r>
            <a:br>
              <a:rPr lang="en-GB" dirty="0" smtClean="0"/>
            </a:br>
            <a:r>
              <a:rPr lang="en-GB" dirty="0" smtClean="0"/>
              <a:t>Religion, Crime and Punishment</a:t>
            </a:r>
            <a:endParaRPr lang="en-GB" dirty="0"/>
          </a:p>
        </p:txBody>
      </p:sp>
      <p:sp>
        <p:nvSpPr>
          <p:cNvPr id="3" name="Content Placeholder 2"/>
          <p:cNvSpPr>
            <a:spLocks noGrp="1"/>
          </p:cNvSpPr>
          <p:nvPr>
            <p:ph idx="1"/>
          </p:nvPr>
        </p:nvSpPr>
        <p:spPr/>
        <p:txBody>
          <a:bodyPr>
            <a:normAutofit/>
          </a:bodyPr>
          <a:lstStyle/>
          <a:p>
            <a:pPr>
              <a:buClr>
                <a:schemeClr val="accent2"/>
              </a:buClr>
            </a:pPr>
            <a:r>
              <a:rPr lang="en-GB" sz="2800" dirty="0" smtClean="0"/>
              <a:t> </a:t>
            </a:r>
            <a:r>
              <a:rPr lang="en-GB" sz="2800" dirty="0"/>
              <a:t>Give two aims of </a:t>
            </a:r>
            <a:r>
              <a:rPr lang="en-GB" sz="2800" dirty="0" smtClean="0"/>
              <a:t>punishment. </a:t>
            </a:r>
            <a:r>
              <a:rPr lang="en-GB" sz="2800" dirty="0"/>
              <a:t>(2 marks)</a:t>
            </a:r>
          </a:p>
          <a:p>
            <a:endParaRPr lang="en-GB" sz="2800" dirty="0"/>
          </a:p>
          <a:p>
            <a:pPr>
              <a:buClr>
                <a:schemeClr val="accent2"/>
              </a:buClr>
            </a:pPr>
            <a:r>
              <a:rPr lang="en-GB" sz="2800" dirty="0"/>
              <a:t> Explain two contrasting </a:t>
            </a:r>
            <a:r>
              <a:rPr lang="en-GB" sz="2800" dirty="0" smtClean="0"/>
              <a:t>beliefs about </a:t>
            </a:r>
            <a:r>
              <a:rPr lang="en-GB" sz="2800" dirty="0"/>
              <a:t>c</a:t>
            </a:r>
            <a:r>
              <a:rPr lang="en-GB" sz="2800" dirty="0" smtClean="0"/>
              <a:t>orporal punishment. In your answer you should refer to the main religious tradition of Great Britain and one or more other religious traditions. </a:t>
            </a:r>
            <a:r>
              <a:rPr lang="en-GB" sz="2800" dirty="0"/>
              <a:t>(4 marks) </a:t>
            </a:r>
          </a:p>
        </p:txBody>
      </p:sp>
    </p:spTree>
    <p:extLst>
      <p:ext uri="{BB962C8B-B14F-4D97-AF65-F5344CB8AC3E}">
        <p14:creationId xmlns:p14="http://schemas.microsoft.com/office/powerpoint/2010/main" val="1411908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Marking </a:t>
            </a:r>
            <a:r>
              <a:rPr lang="en-GB" dirty="0" smtClean="0"/>
              <a:t>some exemplar answers</a:t>
            </a:r>
            <a:endParaRPr lang="en-GB" dirty="0"/>
          </a:p>
        </p:txBody>
      </p:sp>
      <p:sp>
        <p:nvSpPr>
          <p:cNvPr id="3" name="Content Placeholder 2"/>
          <p:cNvSpPr>
            <a:spLocks noGrp="1"/>
          </p:cNvSpPr>
          <p:nvPr>
            <p:ph idx="1"/>
          </p:nvPr>
        </p:nvSpPr>
        <p:spPr>
          <a:xfrm>
            <a:off x="251154" y="2412124"/>
            <a:ext cx="6496487" cy="3636511"/>
          </a:xfrm>
        </p:spPr>
        <p:txBody>
          <a:bodyPr>
            <a:normAutofit fontScale="92500" lnSpcReduction="10000"/>
          </a:bodyPr>
          <a:lstStyle/>
          <a:p>
            <a:pPr marL="0" indent="0">
              <a:buNone/>
            </a:pPr>
            <a:r>
              <a:rPr lang="en-GB" sz="2400" dirty="0" smtClean="0"/>
              <a:t>Read the two exemplar answers. Then use the mark scheme from page 6 of the textbook to give each answer </a:t>
            </a:r>
            <a:r>
              <a:rPr lang="en-GB" sz="2400" u="sng" dirty="0" smtClean="0"/>
              <a:t>a mark out of 4 and a justification for your marking.</a:t>
            </a:r>
          </a:p>
          <a:p>
            <a:pPr marL="0" indent="0">
              <a:buNone/>
            </a:pPr>
            <a:endParaRPr lang="en-GB" sz="2400" dirty="0"/>
          </a:p>
          <a:p>
            <a:pPr marL="0" indent="0">
              <a:buNone/>
            </a:pPr>
            <a:r>
              <a:rPr lang="en-GB" sz="2400" dirty="0" smtClean="0"/>
              <a:t>Don’ forget to use green pen.</a:t>
            </a:r>
          </a:p>
          <a:p>
            <a:pPr marL="0" indent="0">
              <a:buNone/>
            </a:pPr>
            <a:endParaRPr lang="en-GB" sz="2400" dirty="0"/>
          </a:p>
          <a:p>
            <a:pPr marL="0" indent="0">
              <a:buNone/>
            </a:pPr>
            <a:r>
              <a:rPr lang="en-GB" sz="2400" dirty="0" smtClean="0"/>
              <a:t>E.g. “Answer A - 3 out of 4 because the second belief is not developed.”</a:t>
            </a:r>
            <a:endParaRPr lang="en-GB" sz="2400" dirty="0"/>
          </a:p>
        </p:txBody>
      </p:sp>
      <p:pic>
        <p:nvPicPr>
          <p:cNvPr id="4" name="Picture 3"/>
          <p:cNvPicPr>
            <a:picLocks noChangeAspect="1"/>
          </p:cNvPicPr>
          <p:nvPr/>
        </p:nvPicPr>
        <p:blipFill>
          <a:blip r:embed="rId3"/>
          <a:stretch>
            <a:fillRect/>
          </a:stretch>
        </p:blipFill>
        <p:spPr>
          <a:xfrm>
            <a:off x="9507159" y="653071"/>
            <a:ext cx="1571405" cy="1147185"/>
          </a:xfrm>
          <a:prstGeom prst="rect">
            <a:avLst/>
          </a:prstGeom>
        </p:spPr>
      </p:pic>
      <p:sp>
        <p:nvSpPr>
          <p:cNvPr id="7" name="Rounded Rectangle 6"/>
          <p:cNvSpPr/>
          <p:nvPr/>
        </p:nvSpPr>
        <p:spPr>
          <a:xfrm>
            <a:off x="7101762" y="2916621"/>
            <a:ext cx="4536830" cy="2642730"/>
          </a:xfrm>
          <a:prstGeom prst="round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Explain two contrasting beliefs in contemporary British society </a:t>
            </a:r>
            <a:r>
              <a:rPr lang="en-GB" sz="2000" b="1" dirty="0" smtClean="0">
                <a:solidFill>
                  <a:schemeClr val="bg1"/>
                </a:solidFill>
              </a:rPr>
              <a:t>about the </a:t>
            </a:r>
            <a:r>
              <a:rPr lang="en-GB" sz="2000" b="1" dirty="0">
                <a:solidFill>
                  <a:schemeClr val="bg1"/>
                </a:solidFill>
              </a:rPr>
              <a:t>death penalty for murder</a:t>
            </a:r>
            <a:r>
              <a:rPr lang="en-GB" sz="2000" b="1" dirty="0" smtClean="0">
                <a:solidFill>
                  <a:schemeClr val="bg1"/>
                </a:solidFill>
              </a:rPr>
              <a:t>. (4 marks)</a:t>
            </a:r>
            <a:endParaRPr lang="en-GB" sz="2000" b="1" dirty="0">
              <a:solidFill>
                <a:schemeClr val="bg1"/>
              </a:solidFill>
            </a:endParaRPr>
          </a:p>
        </p:txBody>
      </p:sp>
    </p:spTree>
    <p:extLst>
      <p:ext uri="{BB962C8B-B14F-4D97-AF65-F5344CB8AC3E}">
        <p14:creationId xmlns:p14="http://schemas.microsoft.com/office/powerpoint/2010/main" val="67110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a:t>
            </a:r>
            <a:br>
              <a:rPr lang="en-GB" dirty="0" smtClean="0"/>
            </a:br>
            <a:r>
              <a:rPr lang="en-GB" dirty="0" smtClean="0"/>
              <a:t>Religion, Human Rights and Social Justice</a:t>
            </a:r>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38975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9186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10000" y="273768"/>
            <a:ext cx="10571998" cy="1255488"/>
          </a:xfrm>
        </p:spPr>
        <p:txBody>
          <a:bodyPr/>
          <a:lstStyle/>
          <a:p>
            <a:r>
              <a:rPr lang="en-GB" dirty="0" smtClean="0">
                <a:solidFill>
                  <a:schemeClr val="tx1"/>
                </a:solidFill>
                <a:latin typeface="Comfortaa" panose="020F0603070000060003" pitchFamily="34" charset="0"/>
              </a:rPr>
              <a:t>Review</a:t>
            </a:r>
            <a:br>
              <a:rPr lang="en-GB" dirty="0" smtClean="0">
                <a:solidFill>
                  <a:schemeClr val="tx1"/>
                </a:solidFill>
                <a:latin typeface="Comfortaa" panose="020F0603070000060003" pitchFamily="34" charset="0"/>
              </a:rPr>
            </a:br>
            <a:r>
              <a:rPr lang="en-GB" dirty="0" smtClean="0">
                <a:solidFill>
                  <a:schemeClr val="tx1"/>
                </a:solidFill>
                <a:latin typeface="Comfortaa" panose="020F0603070000060003" pitchFamily="34" charset="0"/>
              </a:rPr>
              <a:t>Human Rights &amp; Social Justice</a:t>
            </a:r>
            <a:endParaRPr lang="en-GB" dirty="0">
              <a:solidFill>
                <a:schemeClr val="tx1"/>
              </a:solidFill>
              <a:latin typeface="Comfortaa" panose="020F0603070000060003"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sp>
        <p:nvSpPr>
          <p:cNvPr id="5" name="Rectangle 4"/>
          <p:cNvSpPr/>
          <p:nvPr/>
        </p:nvSpPr>
        <p:spPr>
          <a:xfrm>
            <a:off x="5943600" y="3066393"/>
            <a:ext cx="4398580" cy="2349062"/>
          </a:xfrm>
          <a:prstGeom prst="rect">
            <a:avLst/>
          </a:prstGeom>
          <a:solidFill>
            <a:srgbClr val="C00000"/>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solidFill>
                  <a:schemeClr val="tx1"/>
                </a:solidFill>
              </a:rPr>
              <a:t>Social Justice:</a:t>
            </a:r>
          </a:p>
          <a:p>
            <a:pPr algn="ctr"/>
            <a:r>
              <a:rPr lang="en-GB" dirty="0" smtClean="0">
                <a:solidFill>
                  <a:schemeClr val="tx1"/>
                </a:solidFill>
              </a:rPr>
              <a:t>Ensuring society treats people fairly whether they are poor or wealthy and protects people’s human rights</a:t>
            </a:r>
            <a:endParaRPr lang="en-GB" dirty="0">
              <a:solidFill>
                <a:schemeClr val="tx1"/>
              </a:solidFill>
            </a:endParaRPr>
          </a:p>
        </p:txBody>
      </p:sp>
      <p:sp>
        <p:nvSpPr>
          <p:cNvPr id="6" name="Rectangle 5"/>
          <p:cNvSpPr/>
          <p:nvPr/>
        </p:nvSpPr>
        <p:spPr>
          <a:xfrm>
            <a:off x="1224455" y="3066393"/>
            <a:ext cx="4398580" cy="2349062"/>
          </a:xfrm>
          <a:prstGeom prst="rect">
            <a:avLst/>
          </a:prstGeom>
          <a:solidFill>
            <a:srgbClr val="C00000"/>
          </a:solidFill>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smtClean="0">
                <a:solidFill>
                  <a:schemeClr val="tx1"/>
                </a:solidFill>
              </a:rPr>
              <a:t>Human Rights:</a:t>
            </a:r>
          </a:p>
          <a:p>
            <a:pPr algn="ctr"/>
            <a:r>
              <a:rPr lang="en-GB" dirty="0" smtClean="0">
                <a:solidFill>
                  <a:schemeClr val="tx1"/>
                </a:solidFill>
              </a:rPr>
              <a:t>The basic rights and freedoms to which all human beings should be entitled</a:t>
            </a:r>
            <a:endParaRPr lang="en-GB" dirty="0">
              <a:solidFill>
                <a:schemeClr val="tx1"/>
              </a:solidFill>
            </a:endParaRPr>
          </a:p>
        </p:txBody>
      </p:sp>
    </p:spTree>
    <p:extLst>
      <p:ext uri="{BB962C8B-B14F-4D97-AF65-F5344CB8AC3E}">
        <p14:creationId xmlns:p14="http://schemas.microsoft.com/office/powerpoint/2010/main" val="301388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sz="quarter"/>
          </p:nvPr>
        </p:nvSpPr>
        <p:spPr>
          <a:xfrm>
            <a:off x="609600" y="-277172"/>
            <a:ext cx="10972800" cy="1143000"/>
          </a:xfrm>
        </p:spPr>
        <p:txBody>
          <a:bodyPr/>
          <a:lstStyle/>
          <a:p>
            <a:pPr eaLnBrk="1" hangingPunct="1"/>
            <a:r>
              <a:rPr lang="en-GB" altLang="en-US" dirty="0" smtClean="0">
                <a:latin typeface="Comfortaa" panose="020F0603070000060003" pitchFamily="34" charset="0"/>
              </a:rPr>
              <a:t>Human Rights &amp; Social Justice</a:t>
            </a:r>
          </a:p>
        </p:txBody>
      </p:sp>
      <p:sp>
        <p:nvSpPr>
          <p:cNvPr id="3075" name="Rectangle 6"/>
          <p:cNvSpPr>
            <a:spLocks noGrp="1" noChangeArrowheads="1"/>
          </p:cNvSpPr>
          <p:nvPr>
            <p:ph sz="quarter" idx="1"/>
          </p:nvPr>
        </p:nvSpPr>
        <p:spPr>
          <a:xfrm>
            <a:off x="315310" y="953813"/>
            <a:ext cx="5692887" cy="5667704"/>
          </a:xfrm>
          <a:solidFill>
            <a:srgbClr val="C00000"/>
          </a:solidFill>
          <a:ln w="76200"/>
        </p:spPr>
        <p:style>
          <a:lnRef idx="2">
            <a:schemeClr val="accent1"/>
          </a:lnRef>
          <a:fillRef idx="1">
            <a:schemeClr val="lt1"/>
          </a:fillRef>
          <a:effectRef idx="0">
            <a:schemeClr val="accent1"/>
          </a:effectRef>
          <a:fontRef idx="minor">
            <a:schemeClr val="dk1"/>
          </a:fontRef>
        </p:style>
        <p:txBody>
          <a:bodyPr>
            <a:normAutofit/>
          </a:bodyPr>
          <a:lstStyle/>
          <a:p>
            <a:pPr eaLnBrk="1" hangingPunct="1">
              <a:buFontTx/>
              <a:buNone/>
            </a:pPr>
            <a:r>
              <a:rPr lang="en-GB" altLang="en-US" sz="2800" b="1" u="sng" dirty="0" smtClean="0">
                <a:solidFill>
                  <a:schemeClr val="tx1"/>
                </a:solidFill>
                <a:latin typeface="Comfortaa" panose="020F0603070000060003" pitchFamily="34" charset="0"/>
              </a:rPr>
              <a:t>Basics</a:t>
            </a:r>
          </a:p>
          <a:p>
            <a:pPr eaLnBrk="1" hangingPunct="1"/>
            <a:r>
              <a:rPr lang="en-GB" altLang="en-US" dirty="0" smtClean="0">
                <a:solidFill>
                  <a:schemeClr val="tx1"/>
                </a:solidFill>
                <a:latin typeface="Comfortaa" panose="020F0603070000060003" pitchFamily="34" charset="0"/>
              </a:rPr>
              <a:t>We learn from an early age that life is unfair, but injustice in society can be very serious e.g. a minority group being treated badly or even persecuted.</a:t>
            </a:r>
          </a:p>
          <a:p>
            <a:pPr eaLnBrk="1" hangingPunct="1"/>
            <a:r>
              <a:rPr lang="en-GB" altLang="en-US" dirty="0" smtClean="0">
                <a:solidFill>
                  <a:schemeClr val="tx1"/>
                </a:solidFill>
                <a:latin typeface="Comfortaa" panose="020F0603070000060003" pitchFamily="34" charset="0"/>
              </a:rPr>
              <a:t>Social justice is concerned with protecting people’s civil liberties, rights and opportunities and taking care of the least advantaged in our society. </a:t>
            </a:r>
          </a:p>
          <a:p>
            <a:pPr eaLnBrk="1" hangingPunct="1"/>
            <a:r>
              <a:rPr lang="en-GB" altLang="en-US" dirty="0" smtClean="0">
                <a:solidFill>
                  <a:schemeClr val="tx1"/>
                </a:solidFill>
                <a:latin typeface="Comfortaa" panose="020F0603070000060003" pitchFamily="34" charset="0"/>
              </a:rPr>
              <a:t>In some countries people are not free to express their opinion,. These societies can suffer from a breakdown of law and order, terrorism, mass unemployment or a huge gap between rich and poor. </a:t>
            </a:r>
          </a:p>
          <a:p>
            <a:pPr eaLnBrk="1" hangingPunct="1"/>
            <a:r>
              <a:rPr lang="en-GB" altLang="en-US" dirty="0" smtClean="0">
                <a:solidFill>
                  <a:schemeClr val="tx1"/>
                </a:solidFill>
                <a:latin typeface="Comfortaa" panose="020F0603070000060003" pitchFamily="34" charset="0"/>
              </a:rPr>
              <a:t>Those who believe in social justice seek to create a more equal world where people have human rights and do not struggle unnecessarily.</a:t>
            </a:r>
            <a:endParaRPr lang="en-GB" altLang="en-US" b="1" u="sng" dirty="0" smtClean="0">
              <a:solidFill>
                <a:schemeClr val="tx1"/>
              </a:solidFill>
              <a:latin typeface="Comfortaa" panose="020F0603070000060003" pitchFamily="34" charset="0"/>
            </a:endParaRPr>
          </a:p>
        </p:txBody>
      </p:sp>
      <p:sp>
        <p:nvSpPr>
          <p:cNvPr id="3076" name="Rectangle 7"/>
          <p:cNvSpPr>
            <a:spLocks noGrp="1" noChangeArrowheads="1"/>
          </p:cNvSpPr>
          <p:nvPr>
            <p:ph sz="quarter" idx="2"/>
          </p:nvPr>
        </p:nvSpPr>
        <p:spPr>
          <a:xfrm>
            <a:off x="6197599" y="961696"/>
            <a:ext cx="5754555" cy="2822027"/>
          </a:xfrm>
          <a:solidFill>
            <a:srgbClr val="C00000"/>
          </a:solidFill>
          <a:ln w="76200">
            <a:headEnd/>
            <a:tailEnd/>
          </a:ln>
        </p:spPr>
        <p:style>
          <a:lnRef idx="2">
            <a:schemeClr val="accent1"/>
          </a:lnRef>
          <a:fillRef idx="1">
            <a:schemeClr val="lt1"/>
          </a:fillRef>
          <a:effectRef idx="0">
            <a:schemeClr val="accent1"/>
          </a:effectRef>
          <a:fontRef idx="minor">
            <a:schemeClr val="dk1"/>
          </a:fontRef>
        </p:style>
        <p:txBody>
          <a:bodyPr>
            <a:normAutofit/>
          </a:bodyPr>
          <a:lstStyle/>
          <a:p>
            <a:pPr eaLnBrk="1" hangingPunct="1">
              <a:buFontTx/>
              <a:buNone/>
            </a:pPr>
            <a:r>
              <a:rPr lang="en-GB" altLang="en-US" sz="2800" b="1" u="sng" dirty="0" smtClean="0">
                <a:solidFill>
                  <a:schemeClr val="tx1"/>
                </a:solidFill>
                <a:latin typeface="Comfortaa" panose="020F0603070000060003" pitchFamily="34" charset="0"/>
              </a:rPr>
              <a:t>Human Rights</a:t>
            </a:r>
          </a:p>
          <a:p>
            <a:pPr eaLnBrk="1" hangingPunct="1"/>
            <a:r>
              <a:rPr lang="en-GB" altLang="en-US" dirty="0" smtClean="0">
                <a:solidFill>
                  <a:schemeClr val="tx1"/>
                </a:solidFill>
                <a:latin typeface="Comfortaa" panose="020F0603070000060003" pitchFamily="34" charset="0"/>
              </a:rPr>
              <a:t>1948: UN General Assembly adopted The Universal Declaration of Human Rights</a:t>
            </a:r>
          </a:p>
          <a:p>
            <a:pPr eaLnBrk="1" hangingPunct="1"/>
            <a:r>
              <a:rPr lang="en-GB" altLang="en-US" dirty="0" smtClean="0">
                <a:solidFill>
                  <a:schemeClr val="tx1"/>
                </a:solidFill>
                <a:latin typeface="Comfortaa" panose="020F0603070000060003" pitchFamily="34" charset="0"/>
              </a:rPr>
              <a:t>In 30 articles the declaration sets out what should be the minimum rights for a human being to have in order to be free.</a:t>
            </a:r>
          </a:p>
        </p:txBody>
      </p:sp>
      <p:sp>
        <p:nvSpPr>
          <p:cNvPr id="3078" name="Rectangle 9"/>
          <p:cNvSpPr>
            <a:spLocks noGrp="1" noChangeArrowheads="1"/>
          </p:cNvSpPr>
          <p:nvPr>
            <p:ph sz="quarter" idx="4"/>
          </p:nvPr>
        </p:nvSpPr>
        <p:spPr>
          <a:xfrm>
            <a:off x="6197599" y="3941379"/>
            <a:ext cx="5768429" cy="2695904"/>
          </a:xfrm>
          <a:solidFill>
            <a:srgbClr val="C00000"/>
          </a:solidFill>
          <a:ln w="76200"/>
        </p:spPr>
        <p:style>
          <a:lnRef idx="2">
            <a:schemeClr val="accent1"/>
          </a:lnRef>
          <a:fillRef idx="1">
            <a:schemeClr val="lt1"/>
          </a:fillRef>
          <a:effectRef idx="0">
            <a:schemeClr val="accent1"/>
          </a:effectRef>
          <a:fontRef idx="minor">
            <a:schemeClr val="dk1"/>
          </a:fontRef>
        </p:style>
        <p:txBody>
          <a:bodyPr>
            <a:normAutofit/>
          </a:bodyPr>
          <a:lstStyle/>
          <a:p>
            <a:pPr eaLnBrk="1" hangingPunct="1">
              <a:buFontTx/>
              <a:buNone/>
            </a:pPr>
            <a:r>
              <a:rPr lang="en-GB" altLang="en-US" sz="2800" b="1" u="sng" dirty="0" smtClean="0">
                <a:solidFill>
                  <a:schemeClr val="tx1"/>
                </a:solidFill>
                <a:latin typeface="Comfortaa" panose="020F0603070000060003" pitchFamily="34" charset="0"/>
              </a:rPr>
              <a:t>Article 1</a:t>
            </a:r>
          </a:p>
          <a:p>
            <a:pPr eaLnBrk="1" hangingPunct="1"/>
            <a:r>
              <a:rPr lang="en-GB" altLang="en-US" dirty="0" smtClean="0">
                <a:solidFill>
                  <a:schemeClr val="tx1"/>
                </a:solidFill>
                <a:latin typeface="Comfortaa" panose="020F0603070000060003" pitchFamily="34" charset="0"/>
              </a:rPr>
              <a:t>“All human beings are born free and equal in dignity and rights. They are endowed with reason and conscience and should act towards one another in the spirit of brotherhood.”</a:t>
            </a:r>
          </a:p>
        </p:txBody>
      </p:sp>
    </p:spTree>
    <p:extLst>
      <p:ext uri="{BB962C8B-B14F-4D97-AF65-F5344CB8AC3E}">
        <p14:creationId xmlns:p14="http://schemas.microsoft.com/office/powerpoint/2010/main" val="1637664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wipe(down)">
                                      <p:cBhvr>
                                        <p:cTn id="7" dur="500"/>
                                        <p:tgtEl>
                                          <p:spTgt spid="307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wipe(down)">
                                      <p:cBhvr>
                                        <p:cTn id="10" dur="500"/>
                                        <p:tgtEl>
                                          <p:spTgt spid="307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Effect transition="in" filter="wipe(down)">
                                      <p:cBhvr>
                                        <p:cTn id="13" dur="500"/>
                                        <p:tgtEl>
                                          <p:spTgt spid="3075">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75">
                                            <p:txEl>
                                              <p:pRg st="2" end="2"/>
                                            </p:txEl>
                                          </p:spTgt>
                                        </p:tgtEl>
                                        <p:attrNameLst>
                                          <p:attrName>style.visibility</p:attrName>
                                        </p:attrNameLst>
                                      </p:cBhvr>
                                      <p:to>
                                        <p:strVal val="visible"/>
                                      </p:to>
                                    </p:set>
                                    <p:animEffect transition="in" filter="wipe(down)">
                                      <p:cBhvr>
                                        <p:cTn id="16" dur="500"/>
                                        <p:tgtEl>
                                          <p:spTgt spid="3075">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wipe(down)">
                                      <p:cBhvr>
                                        <p:cTn id="19" dur="500"/>
                                        <p:tgtEl>
                                          <p:spTgt spid="3075">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wipe(down)">
                                      <p:cBhvr>
                                        <p:cTn id="22" dur="500"/>
                                        <p:tgtEl>
                                          <p:spTgt spid="30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76">
                                            <p:bg/>
                                          </p:spTgt>
                                        </p:tgtEl>
                                        <p:attrNameLst>
                                          <p:attrName>style.visibility</p:attrName>
                                        </p:attrNameLst>
                                      </p:cBhvr>
                                      <p:to>
                                        <p:strVal val="visible"/>
                                      </p:to>
                                    </p:set>
                                    <p:animEffect transition="in" filter="wipe(down)">
                                      <p:cBhvr>
                                        <p:cTn id="27" dur="500"/>
                                        <p:tgtEl>
                                          <p:spTgt spid="3076">
                                            <p:bg/>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76">
                                            <p:txEl>
                                              <p:pRg st="0" end="0"/>
                                            </p:txEl>
                                          </p:spTgt>
                                        </p:tgtEl>
                                        <p:attrNameLst>
                                          <p:attrName>style.visibility</p:attrName>
                                        </p:attrNameLst>
                                      </p:cBhvr>
                                      <p:to>
                                        <p:strVal val="visible"/>
                                      </p:to>
                                    </p:set>
                                    <p:animEffect transition="in" filter="wipe(down)">
                                      <p:cBhvr>
                                        <p:cTn id="30" dur="500"/>
                                        <p:tgtEl>
                                          <p:spTgt spid="3076">
                                            <p:txEl>
                                              <p:pRg st="0" end="0"/>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076">
                                            <p:txEl>
                                              <p:pRg st="1" end="1"/>
                                            </p:txEl>
                                          </p:spTgt>
                                        </p:tgtEl>
                                        <p:attrNameLst>
                                          <p:attrName>style.visibility</p:attrName>
                                        </p:attrNameLst>
                                      </p:cBhvr>
                                      <p:to>
                                        <p:strVal val="visible"/>
                                      </p:to>
                                    </p:set>
                                    <p:animEffect transition="in" filter="wipe(down)">
                                      <p:cBhvr>
                                        <p:cTn id="33" dur="500"/>
                                        <p:tgtEl>
                                          <p:spTgt spid="3076">
                                            <p:txEl>
                                              <p:pRg st="1" end="1"/>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076">
                                            <p:txEl>
                                              <p:pRg st="2" end="2"/>
                                            </p:txEl>
                                          </p:spTgt>
                                        </p:tgtEl>
                                        <p:attrNameLst>
                                          <p:attrName>style.visibility</p:attrName>
                                        </p:attrNameLst>
                                      </p:cBhvr>
                                      <p:to>
                                        <p:strVal val="visible"/>
                                      </p:to>
                                    </p:set>
                                    <p:animEffect transition="in" filter="wipe(down)">
                                      <p:cBhvr>
                                        <p:cTn id="36" dur="500"/>
                                        <p:tgtEl>
                                          <p:spTgt spid="307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078">
                                            <p:bg/>
                                          </p:spTgt>
                                        </p:tgtEl>
                                        <p:attrNameLst>
                                          <p:attrName>style.visibility</p:attrName>
                                        </p:attrNameLst>
                                      </p:cBhvr>
                                      <p:to>
                                        <p:strVal val="visible"/>
                                      </p:to>
                                    </p:set>
                                    <p:animEffect transition="in" filter="wipe(down)">
                                      <p:cBhvr>
                                        <p:cTn id="41" dur="500"/>
                                        <p:tgtEl>
                                          <p:spTgt spid="3078">
                                            <p:bg/>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078">
                                            <p:txEl>
                                              <p:pRg st="0" end="0"/>
                                            </p:txEl>
                                          </p:spTgt>
                                        </p:tgtEl>
                                        <p:attrNameLst>
                                          <p:attrName>style.visibility</p:attrName>
                                        </p:attrNameLst>
                                      </p:cBhvr>
                                      <p:to>
                                        <p:strVal val="visible"/>
                                      </p:to>
                                    </p:set>
                                    <p:animEffect transition="in" filter="wipe(down)">
                                      <p:cBhvr>
                                        <p:cTn id="44" dur="500"/>
                                        <p:tgtEl>
                                          <p:spTgt spid="3078">
                                            <p:txEl>
                                              <p:pRg st="0" end="0"/>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078">
                                            <p:txEl>
                                              <p:pRg st="1" end="1"/>
                                            </p:txEl>
                                          </p:spTgt>
                                        </p:tgtEl>
                                        <p:attrNameLst>
                                          <p:attrName>style.visibility</p:attrName>
                                        </p:attrNameLst>
                                      </p:cBhvr>
                                      <p:to>
                                        <p:strVal val="visible"/>
                                      </p:to>
                                    </p:set>
                                    <p:animEffect transition="in" filter="wipe(down)">
                                      <p:cBhvr>
                                        <p:cTn id="47" dur="500"/>
                                        <p:tgtEl>
                                          <p:spTgt spid="30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allAtOnce" animBg="1"/>
      <p:bldP spid="3076" grpId="0" build="allAtOnce" animBg="1"/>
      <p:bldP spid="3078"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100013"/>
            <a:ext cx="10972800" cy="1143001"/>
          </a:xfrm>
        </p:spPr>
        <p:txBody>
          <a:bodyPr/>
          <a:lstStyle/>
          <a:p>
            <a:pPr eaLnBrk="1" hangingPunct="1"/>
            <a:r>
              <a:rPr lang="en-GB" altLang="en-US" sz="3600" dirty="0" smtClean="0"/>
              <a:t>The Human Rights Act</a:t>
            </a:r>
          </a:p>
        </p:txBody>
      </p:sp>
      <p:sp>
        <p:nvSpPr>
          <p:cNvPr id="5123" name="Text Box 4"/>
          <p:cNvSpPr txBox="1">
            <a:spLocks noChangeArrowheads="1"/>
          </p:cNvSpPr>
          <p:nvPr/>
        </p:nvSpPr>
        <p:spPr bwMode="auto">
          <a:xfrm>
            <a:off x="246591" y="2159361"/>
            <a:ext cx="11719437" cy="347787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lvl="0" indent="-342900">
              <a:buClr>
                <a:srgbClr val="C00000"/>
              </a:buClr>
              <a:buFont typeface="Arial" panose="020B0604020202020204" pitchFamily="34" charset="0"/>
              <a:buChar char="•"/>
            </a:pPr>
            <a:r>
              <a:rPr lang="en-GB" sz="2000" dirty="0" smtClean="0">
                <a:latin typeface="Comfortaa" panose="020F0603070000060003" pitchFamily="34" charset="0"/>
              </a:rPr>
              <a:t>The </a:t>
            </a:r>
            <a:r>
              <a:rPr lang="en-GB" sz="2000" dirty="0">
                <a:latin typeface="Comfortaa" panose="020F0603070000060003" pitchFamily="34" charset="0"/>
              </a:rPr>
              <a:t>Human Rights </a:t>
            </a:r>
            <a:r>
              <a:rPr lang="en-GB" sz="2000" dirty="0" smtClean="0">
                <a:latin typeface="Comfortaa" panose="020F0603070000060003" pitchFamily="34" charset="0"/>
              </a:rPr>
              <a:t>Declaration was established after WW2 </a:t>
            </a:r>
            <a:r>
              <a:rPr lang="en-GB" sz="2000" dirty="0">
                <a:latin typeface="Comfortaa" panose="020F0603070000060003" pitchFamily="34" charset="0"/>
              </a:rPr>
              <a:t>in the European Convention of Human </a:t>
            </a:r>
            <a:r>
              <a:rPr lang="en-GB" sz="2000" dirty="0" smtClean="0">
                <a:latin typeface="Comfortaa" panose="020F0603070000060003" pitchFamily="34" charset="0"/>
              </a:rPr>
              <a:t>Rights.</a:t>
            </a:r>
          </a:p>
          <a:p>
            <a:pPr marL="342900" lvl="0" indent="-342900">
              <a:buClr>
                <a:srgbClr val="C00000"/>
              </a:buClr>
              <a:buFont typeface="Arial" panose="020B0604020202020204" pitchFamily="34" charset="0"/>
              <a:buChar char="•"/>
            </a:pPr>
            <a:r>
              <a:rPr lang="en-GB" sz="2000" dirty="0" smtClean="0">
                <a:latin typeface="Comfortaa" panose="020F0603070000060003" pitchFamily="34" charset="0"/>
              </a:rPr>
              <a:t>Later the </a:t>
            </a:r>
            <a:r>
              <a:rPr lang="en-GB" sz="2000" dirty="0">
                <a:latin typeface="Comfortaa" panose="020F0603070000060003" pitchFamily="34" charset="0"/>
              </a:rPr>
              <a:t>UK incorporated this into the Human Rights Act which became law in </a:t>
            </a:r>
            <a:r>
              <a:rPr lang="en-GB" sz="2000" dirty="0" smtClean="0">
                <a:latin typeface="Comfortaa" panose="020F0603070000060003" pitchFamily="34" charset="0"/>
              </a:rPr>
              <a:t>2000.</a:t>
            </a:r>
          </a:p>
          <a:p>
            <a:pPr marL="342900" lvl="0" indent="-342900">
              <a:buClr>
                <a:srgbClr val="C00000"/>
              </a:buClr>
              <a:buFont typeface="Arial" panose="020B0604020202020204" pitchFamily="34" charset="0"/>
              <a:buChar char="•"/>
            </a:pPr>
            <a:r>
              <a:rPr lang="en-GB" sz="2000" dirty="0" smtClean="0">
                <a:latin typeface="Comfortaa" panose="020F0603070000060003" pitchFamily="34" charset="0"/>
              </a:rPr>
              <a:t>Some </a:t>
            </a:r>
            <a:r>
              <a:rPr lang="en-GB" sz="2000" dirty="0">
                <a:latin typeface="Comfortaa" panose="020F0603070000060003" pitchFamily="34" charset="0"/>
              </a:rPr>
              <a:t>parts of the Convention have not yet been incorporated into British </a:t>
            </a:r>
            <a:r>
              <a:rPr lang="en-GB" sz="2000" dirty="0" smtClean="0">
                <a:latin typeface="Comfortaa" panose="020F0603070000060003" pitchFamily="34" charset="0"/>
              </a:rPr>
              <a:t>law.</a:t>
            </a:r>
          </a:p>
          <a:p>
            <a:pPr marL="342900" lvl="0" indent="-342900">
              <a:buClr>
                <a:srgbClr val="C00000"/>
              </a:buClr>
              <a:buFont typeface="Arial" panose="020B0604020202020204" pitchFamily="34" charset="0"/>
              <a:buChar char="•"/>
            </a:pPr>
            <a:r>
              <a:rPr lang="en-GB" sz="2000" dirty="0" smtClean="0">
                <a:latin typeface="Comfortaa" panose="020F0603070000060003" pitchFamily="34" charset="0"/>
              </a:rPr>
              <a:t>Citizens </a:t>
            </a:r>
            <a:r>
              <a:rPr lang="en-GB" sz="2000" dirty="0">
                <a:latin typeface="Comfortaa" panose="020F0603070000060003" pitchFamily="34" charset="0"/>
              </a:rPr>
              <a:t>who feel their human rights have been violated can </a:t>
            </a:r>
            <a:r>
              <a:rPr lang="en-GB" sz="2000" dirty="0" smtClean="0">
                <a:latin typeface="Comfortaa" panose="020F0603070000060003" pitchFamily="34" charset="0"/>
              </a:rPr>
              <a:t>take their case to British </a:t>
            </a:r>
            <a:r>
              <a:rPr lang="en-GB" sz="2000" dirty="0">
                <a:latin typeface="Comfortaa" panose="020F0603070000060003" pitchFamily="34" charset="0"/>
              </a:rPr>
              <a:t>courts and a judge will decide </a:t>
            </a:r>
            <a:r>
              <a:rPr lang="en-GB" sz="2000" dirty="0" smtClean="0">
                <a:latin typeface="Comfortaa" panose="020F0603070000060003" pitchFamily="34" charset="0"/>
              </a:rPr>
              <a:t>what happens. </a:t>
            </a:r>
            <a:r>
              <a:rPr lang="en-GB" sz="2000" dirty="0">
                <a:latin typeface="Comfortaa" panose="020F0603070000060003" pitchFamily="34" charset="0"/>
              </a:rPr>
              <a:t>Alternatively an individual </a:t>
            </a:r>
            <a:r>
              <a:rPr lang="en-GB" sz="2000" dirty="0" smtClean="0">
                <a:latin typeface="Comfortaa" panose="020F0603070000060003" pitchFamily="34" charset="0"/>
              </a:rPr>
              <a:t>can </a:t>
            </a:r>
            <a:r>
              <a:rPr lang="en-GB" sz="2000" dirty="0">
                <a:latin typeface="Comfortaa" panose="020F0603070000060003" pitchFamily="34" charset="0"/>
              </a:rPr>
              <a:t>sue </a:t>
            </a:r>
            <a:r>
              <a:rPr lang="en-GB" sz="2000" dirty="0" smtClean="0">
                <a:latin typeface="Comfortaa" panose="020F0603070000060003" pitchFamily="34" charset="0"/>
              </a:rPr>
              <a:t>for damages.</a:t>
            </a:r>
          </a:p>
          <a:p>
            <a:pPr marL="342900" lvl="0" indent="-342900">
              <a:buClr>
                <a:srgbClr val="C00000"/>
              </a:buClr>
              <a:buFont typeface="Arial" panose="020B0604020202020204" pitchFamily="34" charset="0"/>
              <a:buChar char="•"/>
            </a:pPr>
            <a:r>
              <a:rPr lang="en-GB" sz="2000" dirty="0" smtClean="0">
                <a:latin typeface="Comfortaa" panose="020F0603070000060003" pitchFamily="34" charset="0"/>
              </a:rPr>
              <a:t>If </a:t>
            </a:r>
            <a:r>
              <a:rPr lang="en-GB" sz="2000" dirty="0">
                <a:latin typeface="Comfortaa" panose="020F0603070000060003" pitchFamily="34" charset="0"/>
              </a:rPr>
              <a:t>a citizen of a European Union country is dissatisfied with the decision of the courts in their own country they can </a:t>
            </a:r>
            <a:r>
              <a:rPr lang="en-GB" sz="2000" dirty="0" smtClean="0">
                <a:latin typeface="Comfortaa" panose="020F0603070000060003" pitchFamily="34" charset="0"/>
              </a:rPr>
              <a:t>then take their </a:t>
            </a:r>
            <a:r>
              <a:rPr lang="en-GB" sz="2000" dirty="0">
                <a:latin typeface="Comfortaa" panose="020F0603070000060003" pitchFamily="34" charset="0"/>
              </a:rPr>
              <a:t>case to the European Court of Human </a:t>
            </a:r>
            <a:r>
              <a:rPr lang="en-GB" sz="2000" dirty="0" smtClean="0">
                <a:latin typeface="Comfortaa" panose="020F0603070000060003" pitchFamily="34" charset="0"/>
              </a:rPr>
              <a:t>Rights.</a:t>
            </a:r>
          </a:p>
          <a:p>
            <a:pPr marL="342900" lvl="0" indent="-342900">
              <a:buClr>
                <a:srgbClr val="C00000"/>
              </a:buClr>
              <a:buFont typeface="Arial" panose="020B0604020202020204" pitchFamily="34" charset="0"/>
              <a:buChar char="•"/>
            </a:pPr>
            <a:r>
              <a:rPr lang="en-GB" sz="2000" dirty="0" smtClean="0">
                <a:latin typeface="Comfortaa" panose="020F0603070000060003" pitchFamily="34" charset="0"/>
              </a:rPr>
              <a:t>When Britain leaves the European Union the government will not retain The Human Rights Act and may have to implement their own bill of Human Rights.</a:t>
            </a:r>
            <a:endParaRPr lang="en-GB" sz="2000" dirty="0">
              <a:latin typeface="Comfortaa" panose="020F0603070000060003" pitchFamily="34" charset="0"/>
            </a:endParaRPr>
          </a:p>
        </p:txBody>
      </p:sp>
    </p:spTree>
    <p:extLst>
      <p:ext uri="{BB962C8B-B14F-4D97-AF65-F5344CB8AC3E}">
        <p14:creationId xmlns:p14="http://schemas.microsoft.com/office/powerpoint/2010/main" val="348379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sz="quarter"/>
          </p:nvPr>
        </p:nvSpPr>
        <p:spPr/>
        <p:txBody>
          <a:bodyPr/>
          <a:lstStyle/>
          <a:p>
            <a:r>
              <a:rPr lang="en-GB" altLang="en-US" dirty="0" smtClean="0"/>
              <a:t>Human Rights</a:t>
            </a:r>
          </a:p>
        </p:txBody>
      </p:sp>
      <p:sp>
        <p:nvSpPr>
          <p:cNvPr id="6147" name="Rectangle 4"/>
          <p:cNvSpPr>
            <a:spLocks noGrp="1" noChangeArrowheads="1"/>
          </p:cNvSpPr>
          <p:nvPr>
            <p:ph sz="quarter" idx="1"/>
          </p:nvPr>
        </p:nvSpPr>
        <p:spPr>
          <a:xfrm>
            <a:off x="406401" y="2688020"/>
            <a:ext cx="5384800" cy="3523594"/>
          </a:xfrm>
        </p:spPr>
        <p:txBody>
          <a:bodyPr>
            <a:normAutofit lnSpcReduction="10000"/>
          </a:bodyPr>
          <a:lstStyle/>
          <a:p>
            <a:pPr>
              <a:buClr>
                <a:srgbClr val="C00000"/>
              </a:buClr>
            </a:pPr>
            <a:r>
              <a:rPr lang="en-GB" sz="2400" b="1" dirty="0"/>
              <a:t>Conflicting human rights </a:t>
            </a:r>
            <a:endParaRPr lang="en-GB" sz="2400" dirty="0"/>
          </a:p>
          <a:p>
            <a:pPr>
              <a:buClr>
                <a:srgbClr val="C00000"/>
              </a:buClr>
            </a:pPr>
            <a:r>
              <a:rPr lang="en-GB" sz="2400" dirty="0"/>
              <a:t>Sometimes the rights of two groups conflict in terms of the Act and courts may have to decide which set of rights to uphold. </a:t>
            </a:r>
            <a:endParaRPr lang="en-GB" sz="2400" dirty="0" smtClean="0"/>
          </a:p>
          <a:p>
            <a:pPr>
              <a:buClr>
                <a:srgbClr val="C00000"/>
              </a:buClr>
            </a:pPr>
            <a:r>
              <a:rPr lang="en-GB" sz="2400" dirty="0" smtClean="0"/>
              <a:t>Consider </a:t>
            </a:r>
            <a:r>
              <a:rPr lang="en-GB" sz="2400" dirty="0"/>
              <a:t>the following </a:t>
            </a:r>
            <a:r>
              <a:rPr lang="en-GB" sz="2400" dirty="0" smtClean="0"/>
              <a:t>example and </a:t>
            </a:r>
            <a:r>
              <a:rPr lang="en-GB" sz="2400" dirty="0"/>
              <a:t>decide whose rights you would support.</a:t>
            </a:r>
          </a:p>
        </p:txBody>
      </p:sp>
      <p:sp>
        <p:nvSpPr>
          <p:cNvPr id="4" name="Rectangle 3"/>
          <p:cNvSpPr/>
          <p:nvPr/>
        </p:nvSpPr>
        <p:spPr>
          <a:xfrm>
            <a:off x="6574221" y="740979"/>
            <a:ext cx="5265682" cy="5470636"/>
          </a:xfrm>
          <a:prstGeom prst="rect">
            <a:avLst/>
          </a:prstGeom>
          <a:solidFill>
            <a:srgbClr val="C0000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GB" sz="2400" dirty="0" smtClean="0">
                <a:latin typeface="Calibri"/>
                <a:ea typeface="Calibri"/>
                <a:cs typeface="Times New Roman"/>
              </a:rPr>
              <a:t>A deeply religious </a:t>
            </a:r>
            <a:r>
              <a:rPr lang="en-GB" sz="2400" dirty="0">
                <a:latin typeface="Calibri"/>
                <a:ea typeface="Calibri"/>
                <a:cs typeface="Times New Roman"/>
              </a:rPr>
              <a:t>Christian couple own a </a:t>
            </a:r>
            <a:r>
              <a:rPr lang="en-GB" sz="2400" dirty="0" smtClean="0">
                <a:latin typeface="Calibri"/>
                <a:ea typeface="Calibri"/>
                <a:cs typeface="Times New Roman"/>
              </a:rPr>
              <a:t>cake making company. </a:t>
            </a:r>
            <a:r>
              <a:rPr lang="en-GB" sz="2400" dirty="0">
                <a:latin typeface="Calibri"/>
                <a:ea typeface="Calibri"/>
                <a:cs typeface="Times New Roman"/>
              </a:rPr>
              <a:t>They strongly believe that homosexuality is forbidden by the </a:t>
            </a:r>
            <a:r>
              <a:rPr lang="en-GB" sz="2400" dirty="0" smtClean="0">
                <a:latin typeface="Calibri"/>
                <a:ea typeface="Calibri"/>
                <a:cs typeface="Times New Roman"/>
              </a:rPr>
              <a:t>Bible </a:t>
            </a:r>
            <a:r>
              <a:rPr lang="en-GB" sz="2400" dirty="0">
                <a:latin typeface="Calibri"/>
                <a:ea typeface="Calibri"/>
                <a:cs typeface="Times New Roman"/>
              </a:rPr>
              <a:t>and </a:t>
            </a:r>
            <a:r>
              <a:rPr lang="en-GB" sz="2400" dirty="0" smtClean="0">
                <a:latin typeface="Calibri"/>
                <a:ea typeface="Calibri"/>
                <a:cs typeface="Times New Roman"/>
              </a:rPr>
              <a:t>refuse to make a cake celebrating the recent legalisation of same sex marriage in Ireland. </a:t>
            </a:r>
            <a:r>
              <a:rPr lang="en-GB" sz="2400" dirty="0">
                <a:latin typeface="Calibri"/>
                <a:ea typeface="Calibri"/>
                <a:cs typeface="Times New Roman"/>
              </a:rPr>
              <a:t>They claim that this is their right under Article 9 </a:t>
            </a:r>
            <a:r>
              <a:rPr lang="en-GB" sz="2400" dirty="0" smtClean="0">
                <a:latin typeface="Calibri"/>
                <a:ea typeface="Calibri"/>
                <a:cs typeface="Times New Roman"/>
              </a:rPr>
              <a:t>(freedom </a:t>
            </a:r>
            <a:r>
              <a:rPr lang="en-GB" sz="2400" dirty="0">
                <a:latin typeface="Calibri"/>
                <a:ea typeface="Calibri"/>
                <a:cs typeface="Times New Roman"/>
              </a:rPr>
              <a:t>of thought, conscience and religion). </a:t>
            </a:r>
            <a:r>
              <a:rPr lang="en-GB" sz="2400" dirty="0" smtClean="0">
                <a:latin typeface="Calibri"/>
                <a:ea typeface="Calibri"/>
                <a:cs typeface="Times New Roman"/>
              </a:rPr>
              <a:t>The customer who ordered the cake seeks </a:t>
            </a:r>
            <a:r>
              <a:rPr lang="en-GB" sz="2400" dirty="0">
                <a:latin typeface="Calibri"/>
                <a:ea typeface="Calibri"/>
                <a:cs typeface="Times New Roman"/>
              </a:rPr>
              <a:t>to challenge this ban in the courts, claiming that it amounts to a form of discrimination contrary to Article 14.</a:t>
            </a:r>
            <a:endParaRPr lang="en-GB" sz="2400" dirty="0">
              <a:effectLst/>
              <a:latin typeface="Calibri"/>
              <a:ea typeface="Calibri"/>
              <a:cs typeface="Times New Roman"/>
            </a:endParaRPr>
          </a:p>
        </p:txBody>
      </p:sp>
    </p:spTree>
    <p:extLst>
      <p:ext uri="{BB962C8B-B14F-4D97-AF65-F5344CB8AC3E}">
        <p14:creationId xmlns:p14="http://schemas.microsoft.com/office/powerpoint/2010/main" val="311884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4" grpId="0" animBg="1"/>
    </p:bldLst>
  </p:timing>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98D1675B-7325-48AD-994B-0DEF3379A98D}"/>
    </a:ext>
  </a:extLst>
</a:theme>
</file>

<file path=ppt/theme/theme2.xml><?xml version="1.0" encoding="utf-8"?>
<a:theme xmlns:a="http://schemas.openxmlformats.org/drawingml/2006/main" name="2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3_Quotabl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ACECE1E4-636E-48DB-87ED-4A76DC93378F}"/>
    </a:ext>
  </a:extLst>
</a:theme>
</file>

<file path=ppt/theme/theme4.xml><?xml version="1.0" encoding="utf-8"?>
<a:theme xmlns:a="http://schemas.openxmlformats.org/drawingml/2006/main" name="4_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ACECE1E4-636E-48DB-87ED-4A76DC93378F}"/>
    </a:ext>
  </a:extLst>
</a:theme>
</file>

<file path=ppt/theme/theme5.xml><?xml version="1.0" encoding="utf-8"?>
<a:theme xmlns:a="http://schemas.openxmlformats.org/drawingml/2006/main" name="5_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98D1675B-7325-48AD-994B-0DEF3379A98D}"/>
    </a:ext>
  </a:extLst>
</a:theme>
</file>

<file path=ppt/theme/theme6.xml><?xml version="1.0" encoding="utf-8"?>
<a:theme xmlns:a="http://schemas.openxmlformats.org/drawingml/2006/main" name="1_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7AF46513-5B0D-4B03-9323-32F3F0BFC9D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TotalTime>
  <Words>1558</Words>
  <Application>Microsoft Office PowerPoint</Application>
  <PresentationFormat>Custom</PresentationFormat>
  <Paragraphs>145</Paragraphs>
  <Slides>16</Slides>
  <Notes>9</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Quotable</vt:lpstr>
      <vt:lpstr>2_Quotable</vt:lpstr>
      <vt:lpstr>3_Quotable</vt:lpstr>
      <vt:lpstr>4_Quotable</vt:lpstr>
      <vt:lpstr>5_Quotable</vt:lpstr>
      <vt:lpstr>1_Quotable</vt:lpstr>
      <vt:lpstr>Interleaving Revision - Lesson 1 </vt:lpstr>
      <vt:lpstr>Interleaving revision- Lesson Format </vt:lpstr>
      <vt:lpstr>Exam practice Religion, Crime and Punishment</vt:lpstr>
      <vt:lpstr>Marking some exemplar answers</vt:lpstr>
      <vt:lpstr>Review Religion, Human Rights and Social Justice</vt:lpstr>
      <vt:lpstr>Review Human Rights &amp; Social Justice</vt:lpstr>
      <vt:lpstr>Human Rights &amp; Social Justice</vt:lpstr>
      <vt:lpstr>The Human Rights Act</vt:lpstr>
      <vt:lpstr>Human Rights</vt:lpstr>
      <vt:lpstr>Prejudice &amp; Discrimination </vt:lpstr>
      <vt:lpstr>Women’s rights - Islam</vt:lpstr>
      <vt:lpstr>Sexism and religion - Christianity</vt:lpstr>
      <vt:lpstr>Transform Human Rights and Social Justice</vt:lpstr>
      <vt:lpstr>Quiz Religion Peace &amp; Conflict</vt:lpstr>
      <vt:lpstr>Test the Teacher Religion, Relationships and Families</vt:lpstr>
      <vt:lpstr>RS Homework – due Tuesday 5th February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Interleaving Revision</dc:title>
  <dc:creator>Gemma Moon</dc:creator>
  <cp:lastModifiedBy>Ms. Bennett Stanley</cp:lastModifiedBy>
  <cp:revision>45</cp:revision>
  <cp:lastPrinted>2019-01-29T07:36:36Z</cp:lastPrinted>
  <dcterms:created xsi:type="dcterms:W3CDTF">2017-03-19T09:57:24Z</dcterms:created>
  <dcterms:modified xsi:type="dcterms:W3CDTF">2019-01-29T11:57:52Z</dcterms:modified>
</cp:coreProperties>
</file>