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20"/>
  </p:notesMasterIdLst>
  <p:sldIdLst>
    <p:sldId id="256" r:id="rId7"/>
    <p:sldId id="263" r:id="rId8"/>
    <p:sldId id="261" r:id="rId9"/>
    <p:sldId id="264" r:id="rId10"/>
    <p:sldId id="260" r:id="rId11"/>
    <p:sldId id="267" r:id="rId12"/>
    <p:sldId id="268" r:id="rId13"/>
    <p:sldId id="269" r:id="rId14"/>
    <p:sldId id="270" r:id="rId15"/>
    <p:sldId id="272" r:id="rId16"/>
    <p:sldId id="259" r:id="rId17"/>
    <p:sldId id="265" r:id="rId18"/>
    <p:sldId id="273" r:id="rId19"/>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4014" autoAdjust="0"/>
  </p:normalViewPr>
  <p:slideViewPr>
    <p:cSldViewPr snapToGrid="0">
      <p:cViewPr>
        <p:scale>
          <a:sx n="60" d="100"/>
          <a:sy n="60" d="100"/>
        </p:scale>
        <p:origin x="-112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05/02/2018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prayer, fasting, almsgiving,</a:t>
            </a:r>
            <a:r>
              <a:rPr lang="en-GB" baseline="0" dirty="0" smtClean="0"/>
              <a:t> pilgrimage, struggle, </a:t>
            </a:r>
            <a:r>
              <a:rPr lang="en-GB" baseline="0" dirty="0" err="1" smtClean="0"/>
              <a:t>khums</a:t>
            </a:r>
            <a:r>
              <a:rPr lang="en-GB" baseline="0" dirty="0" smtClean="0"/>
              <a:t> (1/5</a:t>
            </a:r>
            <a:r>
              <a:rPr lang="en-GB" baseline="30000" dirty="0" smtClean="0"/>
              <a:t>th</a:t>
            </a:r>
            <a:r>
              <a:rPr lang="en-GB" baseline="0" dirty="0" smtClean="0"/>
              <a:t> of income goes to various religious and charitable causes), directing others towards good, forbidding evil, expressing love towards good people, expressing hatred to those who hate Allah. 2) slaughtering a lamb and splitting the meat three ways- 1/3 family who paid for the sacrifice, 1/3 family and friends, 1/3 to the poor. This is called </a:t>
            </a:r>
            <a:r>
              <a:rPr lang="en-GB" baseline="0" dirty="0" err="1" smtClean="0"/>
              <a:t>qurbani</a:t>
            </a:r>
            <a:r>
              <a:rPr lang="en-GB" baseline="0" dirty="0" smtClean="0"/>
              <a:t>. Complete the sunrise prayer, dress up in new clothes and visit the mosque to take part in communal prayer. At the mosque there will be a sermon about Ibrahim or Muslim responsibilities to help the poor.  </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adultery, 2) withdrawal, rhythm, 3)</a:t>
            </a:r>
            <a:r>
              <a:rPr lang="en-GB" dirty="0" smtClean="0"/>
              <a:t> All one in Christ Jesus, 4) feet of</a:t>
            </a:r>
            <a:r>
              <a:rPr lang="en-GB" baseline="0" dirty="0" smtClean="0"/>
              <a:t> your mother, 5) silent, churches, 6) </a:t>
            </a:r>
            <a:r>
              <a:rPr lang="en-GB" baseline="0" dirty="0" err="1" smtClean="0"/>
              <a:t>til</a:t>
            </a:r>
            <a:r>
              <a:rPr lang="en-GB" baseline="0" dirty="0" smtClean="0"/>
              <a:t> death us do part, according to God’s holy law, </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CPxSzxylRCI"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1 </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86972" y="2142364"/>
            <a:ext cx="5755102" cy="369332"/>
          </a:xfrm>
          <a:prstGeom prst="rect">
            <a:avLst/>
          </a:prstGeom>
        </p:spPr>
        <p:txBody>
          <a:bodyPr wrap="none">
            <a:spAutoFit/>
          </a:bodyPr>
          <a:lstStyle/>
          <a:p>
            <a:r>
              <a:rPr lang="en-GB" dirty="0">
                <a:hlinkClick r:id="rId3"/>
              </a:rPr>
              <a:t>https://www.youtube.com/watch?v=CPxSzxylRCI</a:t>
            </a:r>
            <a:r>
              <a:rPr lang="en-GB" dirty="0"/>
              <a:t> </a:t>
            </a:r>
          </a:p>
        </p:txBody>
      </p:sp>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Christianity: Practices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br>
              <a:rPr lang="en-GB" dirty="0" smtClean="0"/>
            </a:br>
            <a:r>
              <a:rPr lang="en-GB" dirty="0" smtClean="0"/>
              <a:t>Relationships and families</a:t>
            </a:r>
            <a:endParaRPr lang="en-GB" dirty="0"/>
          </a:p>
        </p:txBody>
      </p:sp>
      <p:sp>
        <p:nvSpPr>
          <p:cNvPr id="3" name="Content Placeholder 2"/>
          <p:cNvSpPr>
            <a:spLocks noGrp="1"/>
          </p:cNvSpPr>
          <p:nvPr>
            <p:ph idx="1"/>
          </p:nvPr>
        </p:nvSpPr>
        <p:spPr/>
        <p:txBody>
          <a:bodyPr/>
          <a:lstStyle/>
          <a:p>
            <a:pPr>
              <a:buFont typeface="+mj-lt"/>
              <a:buAutoNum type="arabicPeriod"/>
            </a:pPr>
            <a:r>
              <a:rPr lang="en-GB" dirty="0"/>
              <a:t>What word is given to the act of cheating on your husband or </a:t>
            </a:r>
            <a:r>
              <a:rPr lang="en-GB" dirty="0" smtClean="0"/>
              <a:t>wife?</a:t>
            </a:r>
          </a:p>
          <a:p>
            <a:pPr>
              <a:buFont typeface="+mj-lt"/>
              <a:buAutoNum type="arabicPeriod"/>
            </a:pPr>
            <a:r>
              <a:rPr lang="en-GB" dirty="0" smtClean="0"/>
              <a:t>Give </a:t>
            </a:r>
            <a:r>
              <a:rPr lang="en-GB" dirty="0"/>
              <a:t>one example of a natural method of </a:t>
            </a:r>
            <a:r>
              <a:rPr lang="en-GB" dirty="0" smtClean="0"/>
              <a:t>contraception</a:t>
            </a:r>
          </a:p>
          <a:p>
            <a:pPr>
              <a:buFont typeface="+mj-lt"/>
              <a:buAutoNum type="arabicPeriod"/>
            </a:pPr>
            <a:r>
              <a:rPr lang="en-GB" dirty="0" smtClean="0"/>
              <a:t>“There </a:t>
            </a:r>
            <a:r>
              <a:rPr lang="en-GB" dirty="0" smtClean="0"/>
              <a:t>is neither Jew nor Gentile, neither slave nor free, nor is there male and female, for you are </a:t>
            </a:r>
            <a:r>
              <a:rPr lang="en-GB" dirty="0" smtClean="0"/>
              <a:t>…..”?</a:t>
            </a:r>
            <a:endParaRPr lang="en-GB" dirty="0"/>
          </a:p>
          <a:p>
            <a:pPr>
              <a:buFont typeface="+mj-lt"/>
              <a:buAutoNum type="arabicPeriod"/>
            </a:pPr>
            <a:r>
              <a:rPr lang="en-GB" dirty="0" smtClean="0"/>
              <a:t>“</a:t>
            </a:r>
            <a:r>
              <a:rPr lang="en-GB" dirty="0" smtClean="0"/>
              <a:t>Paradise lies at the</a:t>
            </a:r>
            <a:r>
              <a:rPr lang="en-GB" dirty="0" smtClean="0"/>
              <a:t>…”</a:t>
            </a:r>
            <a:endParaRPr lang="en-GB" dirty="0"/>
          </a:p>
          <a:p>
            <a:pPr>
              <a:buFont typeface="+mj-lt"/>
              <a:buAutoNum type="arabicPeriod"/>
            </a:pPr>
            <a:r>
              <a:rPr lang="en-GB" dirty="0" smtClean="0"/>
              <a:t>“</a:t>
            </a:r>
            <a:r>
              <a:rPr lang="en-GB" dirty="0" smtClean="0"/>
              <a:t>Women should remain …. In the </a:t>
            </a:r>
            <a:r>
              <a:rPr lang="en-GB" dirty="0" smtClean="0"/>
              <a:t>…”</a:t>
            </a:r>
            <a:endParaRPr lang="en-GB" dirty="0"/>
          </a:p>
          <a:p>
            <a:pPr>
              <a:buFont typeface="+mj-lt"/>
              <a:buAutoNum type="arabicPeriod"/>
            </a:pPr>
            <a:r>
              <a:rPr lang="en-GB" dirty="0" smtClean="0"/>
              <a:t>“</a:t>
            </a:r>
            <a:r>
              <a:rPr lang="en-GB" dirty="0" smtClean="0"/>
              <a:t>In sickness and in health, to love and to cherish…”</a:t>
            </a:r>
            <a:endParaRPr lang="en-GB" dirty="0"/>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Christianity: beliefs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answer</a:t>
            </a:r>
            <a:r>
              <a:rPr lang="en-GB" sz="2400" dirty="0" smtClean="0"/>
              <a:t>.</a:t>
            </a:r>
          </a:p>
          <a:p>
            <a:endParaRPr lang="en-GB" sz="2400" dirty="0"/>
          </a:p>
          <a:p>
            <a:r>
              <a:rPr lang="en-GB" sz="2400" dirty="0"/>
              <a:t>I will type up and create a bank 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 due Monday 19</a:t>
            </a:r>
            <a:r>
              <a:rPr lang="en-GB" baseline="30000" dirty="0" smtClean="0"/>
              <a:t>th</a:t>
            </a:r>
            <a:r>
              <a:rPr lang="en-GB" dirty="0" smtClean="0"/>
              <a:t> February</a:t>
            </a:r>
            <a:endParaRPr lang="en-GB" dirty="0"/>
          </a:p>
        </p:txBody>
      </p:sp>
      <p:sp>
        <p:nvSpPr>
          <p:cNvPr id="3" name="Content Placeholder 2"/>
          <p:cNvSpPr>
            <a:spLocks noGrp="1"/>
          </p:cNvSpPr>
          <p:nvPr>
            <p:ph idx="1"/>
          </p:nvPr>
        </p:nvSpPr>
        <p:spPr>
          <a:xfrm>
            <a:off x="302897" y="1600964"/>
            <a:ext cx="11552772" cy="4989022"/>
          </a:xfrm>
        </p:spPr>
        <p:txBody>
          <a:bodyPr>
            <a:normAutofit/>
          </a:bodyPr>
          <a:lstStyle/>
          <a:p>
            <a:r>
              <a:rPr lang="en-GB" sz="3200" dirty="0" smtClean="0"/>
              <a:t>Create your own revision resource* about the </a:t>
            </a:r>
            <a:r>
              <a:rPr lang="en-GB" sz="3200" b="1" dirty="0" smtClean="0"/>
              <a:t>types of worship and types of prayer </a:t>
            </a:r>
            <a:r>
              <a:rPr lang="en-GB" sz="3200" dirty="0" smtClean="0"/>
              <a:t>in Christianity.</a:t>
            </a:r>
          </a:p>
          <a:p>
            <a:endParaRPr lang="en-GB" sz="3200" dirty="0" smtClean="0"/>
          </a:p>
          <a:p>
            <a:r>
              <a:rPr lang="en-GB" sz="3200" dirty="0" smtClean="0"/>
              <a:t>Use your books/folders/revision guides/our </a:t>
            </a:r>
            <a:r>
              <a:rPr lang="en-GB" sz="3200" dirty="0"/>
              <a:t>revision website </a:t>
            </a:r>
            <a:r>
              <a:rPr lang="en-GB" sz="3200" dirty="0" smtClean="0"/>
              <a:t>(gcsereligiousstudies.weebly.com/revision)</a:t>
            </a:r>
          </a:p>
          <a:p>
            <a:endParaRPr lang="en-GB" sz="3200" dirty="0"/>
          </a:p>
          <a:p>
            <a:pPr marL="0" indent="0">
              <a:buNone/>
            </a:pPr>
            <a:r>
              <a:rPr lang="en-GB" sz="3200" dirty="0" smtClean="0"/>
              <a:t>*Mind map, poster, flash cards, illustrated notes, quizzes… whatever works for you.</a:t>
            </a:r>
            <a:endParaRPr lang="en-GB" sz="3200" dirty="0"/>
          </a:p>
        </p:txBody>
      </p:sp>
    </p:spTree>
    <p:extLst>
      <p:ext uri="{BB962C8B-B14F-4D97-AF65-F5344CB8AC3E}">
        <p14:creationId xmlns:p14="http://schemas.microsoft.com/office/powerpoint/2010/main" val="51260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2148"/>
              </p:ext>
            </p:extLst>
          </p:nvPr>
        </p:nvGraphicFramePr>
        <p:xfrm>
          <a:off x="819150" y="2128716"/>
          <a:ext cx="10553700" cy="4536815"/>
        </p:xfrm>
        <a:graphic>
          <a:graphicData uri="http://schemas.openxmlformats.org/drawingml/2006/table">
            <a:tbl>
              <a:tblPr firstRow="1" bandRow="1">
                <a:tableStyleId>{073A0DAA-6AF3-43AB-8588-CEC1D06C72B9}</a:tableStyleId>
              </a:tblPr>
              <a:tblGrid>
                <a:gridCol w="3517900">
                  <a:extLst>
                    <a:ext uri="{9D8B030D-6E8A-4147-A177-3AD203B41FA5}">
                      <a16:colId xmlns="" xmlns:a16="http://schemas.microsoft.com/office/drawing/2014/main" val="3947661111"/>
                    </a:ext>
                  </a:extLst>
                </a:gridCol>
                <a:gridCol w="3517900">
                  <a:extLst>
                    <a:ext uri="{9D8B030D-6E8A-4147-A177-3AD203B41FA5}">
                      <a16:colId xmlns="" xmlns:a16="http://schemas.microsoft.com/office/drawing/2014/main" val="3925755802"/>
                    </a:ext>
                  </a:extLst>
                </a:gridCol>
                <a:gridCol w="3517900">
                  <a:extLst>
                    <a:ext uri="{9D8B030D-6E8A-4147-A177-3AD203B41FA5}">
                      <a16:colId xmlns="" xmlns:a16="http://schemas.microsoft.com/office/drawing/2014/main" val="2634118216"/>
                    </a:ext>
                  </a:extLst>
                </a:gridCol>
              </a:tblGrid>
              <a:tr h="446595">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 xmlns:a16="http://schemas.microsoft.com/office/drawing/2014/main"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solidFill>
                            <a:schemeClr val="bg2"/>
                          </a:solidFill>
                        </a:rPr>
                        <a:t>Islam: practices</a:t>
                      </a:r>
                      <a:endParaRPr lang="en-GB" b="1" i="1" dirty="0">
                        <a:solidFill>
                          <a:schemeClr val="bg2"/>
                        </a:solidFill>
                      </a:endParaRPr>
                    </a:p>
                  </a:txBody>
                  <a:tcPr>
                    <a:solidFill>
                      <a:srgbClr val="E789E0"/>
                    </a:solidFill>
                  </a:tcPr>
                </a:tc>
                <a:extLst>
                  <a:ext uri="{0D108BD9-81ED-4DB2-BD59-A6C34878D82A}">
                    <a16:rowId xmlns="" xmlns:a16="http://schemas.microsoft.com/office/drawing/2014/main"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Islam: beliefs</a:t>
                      </a:r>
                      <a:endParaRPr lang="en-GB" b="1" i="1" dirty="0"/>
                    </a:p>
                  </a:txBody>
                  <a:tcPr>
                    <a:solidFill>
                      <a:srgbClr val="FFDA65"/>
                    </a:solidFill>
                  </a:tcPr>
                </a:tc>
                <a:extLst>
                  <a:ext uri="{0D108BD9-81ED-4DB2-BD59-A6C34878D82A}">
                    <a16:rowId xmlns="" xmlns:a16="http://schemas.microsoft.com/office/drawing/2014/main"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Christianity: practices</a:t>
                      </a:r>
                      <a:endParaRPr lang="en-GB" b="1" i="1" dirty="0"/>
                    </a:p>
                  </a:txBody>
                  <a:tcPr>
                    <a:solidFill>
                      <a:srgbClr val="66FF66"/>
                    </a:solidFill>
                  </a:tcPr>
                </a:tc>
                <a:extLst>
                  <a:ext uri="{0D108BD9-81ED-4DB2-BD59-A6C34878D82A}">
                    <a16:rowId xmlns="" xmlns:a16="http://schemas.microsoft.com/office/drawing/2014/main"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Christianity: practices</a:t>
                      </a:r>
                      <a:endParaRPr lang="en-GB" b="1" i="1" dirty="0"/>
                    </a:p>
                  </a:txBody>
                  <a:tcPr>
                    <a:solidFill>
                      <a:srgbClr val="66FF66"/>
                    </a:solidFill>
                  </a:tcPr>
                </a:tc>
                <a:extLst>
                  <a:ext uri="{0D108BD9-81ED-4DB2-BD59-A6C34878D82A}">
                    <a16:rowId xmlns="" xmlns:a16="http://schemas.microsoft.com/office/drawing/2014/main"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t>Relationships and</a:t>
                      </a:r>
                      <a:r>
                        <a:rPr lang="en-GB" b="1" i="1" baseline="0" dirty="0" smtClean="0"/>
                        <a:t> families</a:t>
                      </a:r>
                      <a:endParaRPr lang="en-GB" b="1" i="1" dirty="0"/>
                    </a:p>
                  </a:txBody>
                  <a:tcPr>
                    <a:solidFill>
                      <a:srgbClr val="BD92DE"/>
                    </a:solidFill>
                  </a:tcPr>
                </a:tc>
                <a:extLst>
                  <a:ext uri="{0D108BD9-81ED-4DB2-BD59-A6C34878D82A}">
                    <a16:rowId xmlns="" xmlns:a16="http://schemas.microsoft.com/office/drawing/2014/main"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Christianity: beliefs</a:t>
                      </a:r>
                      <a:endParaRPr lang="en-GB" b="1" i="1" dirty="0">
                        <a:solidFill>
                          <a:schemeClr val="bg1"/>
                        </a:solidFill>
                      </a:endParaRPr>
                    </a:p>
                  </a:txBody>
                  <a:tcPr>
                    <a:solidFill>
                      <a:srgbClr val="84CFF0"/>
                    </a:solidFill>
                  </a:tcPr>
                </a:tc>
                <a:extLst>
                  <a:ext uri="{0D108BD9-81ED-4DB2-BD59-A6C34878D82A}">
                    <a16:rowId xmlns="" xmlns:a16="http://schemas.microsoft.com/office/drawing/2014/main"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 </a:t>
            </a:r>
            <a:r>
              <a:rPr lang="en-GB" dirty="0" smtClean="0"/>
              <a:t>practice</a:t>
            </a:r>
            <a:br>
              <a:rPr lang="en-GB" dirty="0" smtClean="0"/>
            </a:br>
            <a:r>
              <a:rPr lang="en-GB" dirty="0" smtClean="0"/>
              <a:t>Islam: Practices </a:t>
            </a:r>
            <a:endParaRPr lang="en-GB" dirty="0"/>
          </a:p>
        </p:txBody>
      </p:sp>
      <p:sp>
        <p:nvSpPr>
          <p:cNvPr id="3" name="Content Placeholder 2"/>
          <p:cNvSpPr>
            <a:spLocks noGrp="1"/>
          </p:cNvSpPr>
          <p:nvPr>
            <p:ph idx="1"/>
          </p:nvPr>
        </p:nvSpPr>
        <p:spPr/>
        <p:txBody>
          <a:bodyPr>
            <a:normAutofit/>
          </a:bodyPr>
          <a:lstStyle/>
          <a:p>
            <a:r>
              <a:rPr lang="en-GB" sz="2800" dirty="0" smtClean="0"/>
              <a:t> Give two of the Ten Obligations for Shi’a Muslims (2 </a:t>
            </a:r>
            <a:r>
              <a:rPr lang="en-GB" sz="2800" dirty="0"/>
              <a:t>marks)</a:t>
            </a:r>
          </a:p>
          <a:p>
            <a:endParaRPr lang="en-GB" sz="2800" dirty="0"/>
          </a:p>
          <a:p>
            <a:r>
              <a:rPr lang="en-GB" sz="2800" dirty="0" smtClean="0"/>
              <a:t> Explain two contrasting ways in which Muslims celebrate Eid-</a:t>
            </a:r>
            <a:r>
              <a:rPr lang="en-GB" sz="2800" dirty="0" err="1" smtClean="0"/>
              <a:t>ul</a:t>
            </a:r>
            <a:r>
              <a:rPr lang="en-GB" sz="2800" dirty="0" smtClean="0"/>
              <a:t>-</a:t>
            </a:r>
            <a:r>
              <a:rPr lang="en-GB" sz="2800" dirty="0" err="1" smtClean="0"/>
              <a:t>Adha</a:t>
            </a:r>
            <a:r>
              <a:rPr lang="en-GB" sz="2800" dirty="0" smtClean="0"/>
              <a:t> </a:t>
            </a:r>
            <a:r>
              <a:rPr lang="en-GB" sz="2800" dirty="0"/>
              <a:t>(4 marks) </a:t>
            </a: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a:t>
            </a:r>
            <a:r>
              <a:rPr lang="en-GB" dirty="0" smtClean="0"/>
              <a:t>Question</a:t>
            </a:r>
            <a:br>
              <a:rPr lang="en-GB" dirty="0" smtClean="0"/>
            </a:br>
            <a:r>
              <a:rPr lang="en-GB" dirty="0" smtClean="0"/>
              <a:t>Islam: Beliefs</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a:t>Get your green pens out.</a:t>
            </a:r>
          </a:p>
          <a:p>
            <a:pPr marL="0" indent="0">
              <a:buNone/>
            </a:pPr>
            <a:endParaRPr lang="en-GB" sz="2400" dirty="0"/>
          </a:p>
          <a:p>
            <a:pPr marL="0" indent="0">
              <a:buNone/>
            </a:pPr>
            <a:r>
              <a:rPr lang="en-GB" sz="2400" dirty="0"/>
              <a:t>Give your self a mark and add whatever needs adding to bring you up to full marks . </a:t>
            </a:r>
          </a:p>
        </p:txBody>
      </p:sp>
      <p:pic>
        <p:nvPicPr>
          <p:cNvPr id="4" name="Picture 3"/>
          <p:cNvPicPr>
            <a:picLocks noChangeAspect="1"/>
          </p:cNvPicPr>
          <p:nvPr/>
        </p:nvPicPr>
        <p:blipFill>
          <a:blip r:embed="rId2"/>
          <a:stretch>
            <a:fillRect/>
          </a:stretch>
        </p:blipFill>
        <p:spPr>
          <a:xfrm>
            <a:off x="9507159" y="653071"/>
            <a:ext cx="1571405" cy="1147185"/>
          </a:xfrm>
          <a:prstGeom prst="rect">
            <a:avLst/>
          </a:prstGeom>
        </p:spPr>
      </p:pic>
      <p:sp>
        <p:nvSpPr>
          <p:cNvPr id="5" name="Content Placeholder 2"/>
          <p:cNvSpPr txBox="1">
            <a:spLocks/>
          </p:cNvSpPr>
          <p:nvPr/>
        </p:nvSpPr>
        <p:spPr>
          <a:xfrm>
            <a:off x="269631" y="2086708"/>
            <a:ext cx="11256055" cy="445476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dk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dk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dk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dk1"/>
                </a:solidFill>
                <a:latin typeface="+mn-lt"/>
                <a:ea typeface="+mn-ea"/>
                <a:cs typeface="+mn-cs"/>
              </a:defRPr>
            </a:lvl9pPr>
          </a:lstStyle>
          <a:p>
            <a:pPr marL="0" indent="0" algn="ctr">
              <a:buNone/>
            </a:pPr>
            <a:r>
              <a:rPr lang="en-GB" sz="1200" b="1" dirty="0"/>
              <a:t>‘To describe God as omnipotent is the best way to understand God.’ </a:t>
            </a:r>
          </a:p>
          <a:p>
            <a:pPr marL="0" indent="0" algn="ctr">
              <a:buNone/>
            </a:pPr>
            <a:r>
              <a:rPr lang="en-GB" sz="1200" b="1" dirty="0"/>
              <a:t>Evaluate this statement.  </a:t>
            </a:r>
            <a:r>
              <a:rPr lang="en-GB" sz="1200" b="1" dirty="0" smtClean="0"/>
              <a:t>(12 marks)</a:t>
            </a:r>
          </a:p>
          <a:p>
            <a:pPr marL="0" indent="0">
              <a:buNone/>
            </a:pPr>
            <a:endParaRPr lang="en-GB" sz="1200" dirty="0"/>
          </a:p>
          <a:p>
            <a:pPr marL="0" indent="0">
              <a:buNone/>
            </a:pPr>
            <a:r>
              <a:rPr lang="en-GB" sz="1200" b="1" dirty="0"/>
              <a:t>Supporting </a:t>
            </a:r>
            <a:r>
              <a:rPr lang="en-GB" sz="1200" b="1" dirty="0" smtClean="0"/>
              <a:t>views-</a:t>
            </a:r>
          </a:p>
          <a:p>
            <a:pPr marL="0" indent="0">
              <a:buNone/>
            </a:pPr>
            <a:r>
              <a:rPr lang="en-GB" sz="1200" dirty="0" smtClean="0"/>
              <a:t>God </a:t>
            </a:r>
            <a:r>
              <a:rPr lang="en-GB" sz="1200" dirty="0"/>
              <a:t>has to be the most powerful force that one could think </a:t>
            </a:r>
            <a:r>
              <a:rPr lang="en-GB" sz="1200" dirty="0" smtClean="0"/>
              <a:t>about</a:t>
            </a:r>
          </a:p>
          <a:p>
            <a:pPr marL="0" indent="0">
              <a:buNone/>
            </a:pPr>
            <a:r>
              <a:rPr lang="en-GB" sz="1200" dirty="0" smtClean="0"/>
              <a:t>If we understand God to be powerful, all his other attributes follow e.g. judge…</a:t>
            </a:r>
          </a:p>
          <a:p>
            <a:pPr marL="0" indent="0">
              <a:buNone/>
            </a:pPr>
            <a:r>
              <a:rPr lang="en-GB" sz="1200" dirty="0" smtClean="0"/>
              <a:t>Muslims believe in Al-</a:t>
            </a:r>
            <a:r>
              <a:rPr lang="en-GB" sz="1200" dirty="0" err="1" smtClean="0"/>
              <a:t>Qadr</a:t>
            </a:r>
            <a:r>
              <a:rPr lang="en-GB" sz="1200" dirty="0" smtClean="0"/>
              <a:t> (predestination), ‘</a:t>
            </a:r>
            <a:r>
              <a:rPr lang="en-GB" sz="1200" i="1" dirty="0" smtClean="0"/>
              <a:t>only what God has decreed shall happen to us</a:t>
            </a:r>
            <a:r>
              <a:rPr lang="en-GB" sz="1200" dirty="0" smtClean="0"/>
              <a:t>,’ this is not possible without seeing him as omnipotent.</a:t>
            </a:r>
          </a:p>
          <a:p>
            <a:pPr marL="0" indent="0">
              <a:buNone/>
            </a:pPr>
            <a:r>
              <a:rPr lang="en-GB" sz="1200" dirty="0" smtClean="0"/>
              <a:t>Muslims often say ‘inshallah,’ which shows that God’s will makes things happen, this is not possible without power.</a:t>
            </a:r>
          </a:p>
          <a:p>
            <a:pPr marL="0" indent="0">
              <a:buNone/>
            </a:pPr>
            <a:r>
              <a:rPr lang="en-GB" sz="1200" dirty="0" smtClean="0"/>
              <a:t>The word </a:t>
            </a:r>
            <a:r>
              <a:rPr lang="en-GB" sz="1200" dirty="0"/>
              <a:t>Islam means submission and so describing God as </a:t>
            </a:r>
            <a:r>
              <a:rPr lang="en-GB" sz="1200" dirty="0" smtClean="0"/>
              <a:t>all powerful agrees with </a:t>
            </a:r>
            <a:r>
              <a:rPr lang="en-GB" sz="1200" dirty="0"/>
              <a:t>this </a:t>
            </a:r>
            <a:r>
              <a:rPr lang="en-GB" sz="1200" dirty="0" smtClean="0"/>
              <a:t>belief.</a:t>
            </a:r>
          </a:p>
          <a:p>
            <a:pPr marL="0" indent="0">
              <a:buNone/>
            </a:pPr>
            <a:endParaRPr lang="en-GB" sz="1200" dirty="0"/>
          </a:p>
          <a:p>
            <a:pPr marL="0" indent="0">
              <a:buNone/>
            </a:pPr>
            <a:r>
              <a:rPr lang="en-GB" sz="1200" b="1" dirty="0" smtClean="0"/>
              <a:t>Rejecting views-   </a:t>
            </a:r>
          </a:p>
          <a:p>
            <a:pPr marL="0" indent="0">
              <a:buNone/>
            </a:pPr>
            <a:r>
              <a:rPr lang="en-GB" sz="1200" dirty="0" smtClean="0"/>
              <a:t>Tawhid is more important as the </a:t>
            </a:r>
            <a:r>
              <a:rPr lang="en-GB" sz="1200" dirty="0"/>
              <a:t>Shahada </a:t>
            </a:r>
            <a:r>
              <a:rPr lang="en-GB" sz="1200" dirty="0" smtClean="0"/>
              <a:t>includes this concept. </a:t>
            </a:r>
          </a:p>
          <a:p>
            <a:pPr marL="0" indent="0">
              <a:buNone/>
            </a:pPr>
            <a:r>
              <a:rPr lang="en-GB" sz="1200" dirty="0" smtClean="0"/>
              <a:t>The problem of evil challenges God’s omnipotence – if he is powerful, why doesn’t he stop evil from happening?</a:t>
            </a:r>
          </a:p>
          <a:p>
            <a:pPr marL="0" indent="0">
              <a:buNone/>
            </a:pPr>
            <a:r>
              <a:rPr lang="en-GB" sz="1200" dirty="0" smtClean="0"/>
              <a:t>Some Shi’a Muslims have a different view of Al-</a:t>
            </a:r>
            <a:r>
              <a:rPr lang="en-GB" sz="1200" dirty="0" err="1" smtClean="0"/>
              <a:t>Qadr</a:t>
            </a:r>
            <a:r>
              <a:rPr lang="en-GB" sz="1200" dirty="0" smtClean="0"/>
              <a:t> – ‘</a:t>
            </a:r>
            <a:r>
              <a:rPr lang="en-GB" sz="1200" i="1" dirty="0" smtClean="0"/>
              <a:t>God </a:t>
            </a:r>
            <a:r>
              <a:rPr lang="en-GB" sz="1200" i="1" dirty="0"/>
              <a:t>does not change the condition of a people unless they change what is in </a:t>
            </a:r>
            <a:r>
              <a:rPr lang="en-GB" sz="1200" i="1" dirty="0" smtClean="0"/>
              <a:t>themselves.’</a:t>
            </a:r>
          </a:p>
          <a:p>
            <a:pPr marL="0" indent="0">
              <a:buNone/>
            </a:pPr>
            <a:r>
              <a:rPr lang="en-GB" sz="1200" dirty="0" smtClean="0"/>
              <a:t>All ways of describing God are inadequate as he is too great, </a:t>
            </a:r>
            <a:r>
              <a:rPr lang="en-GB" sz="1200" i="1" dirty="0" smtClean="0"/>
              <a:t>‘</a:t>
            </a:r>
            <a:r>
              <a:rPr lang="en-GB" sz="1200" i="1" dirty="0" err="1" smtClean="0"/>
              <a:t>Allahu</a:t>
            </a:r>
            <a:r>
              <a:rPr lang="en-GB" sz="1200" i="1" dirty="0" smtClean="0"/>
              <a:t> Akbar,’ </a:t>
            </a:r>
            <a:r>
              <a:rPr lang="en-GB" sz="1200" dirty="0" smtClean="0"/>
              <a:t>Muslims try to describe God including using 99 names but this still is not enough.</a:t>
            </a:r>
            <a:endParaRPr lang="en-GB" sz="700" dirty="0"/>
          </a:p>
        </p:txBody>
      </p:sp>
      <p:sp>
        <p:nvSpPr>
          <p:cNvPr id="6" name="Rounded Rectangle 5"/>
          <p:cNvSpPr/>
          <p:nvPr/>
        </p:nvSpPr>
        <p:spPr>
          <a:xfrm>
            <a:off x="4654062" y="792073"/>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Get your homework out!</a:t>
            </a:r>
            <a:endParaRPr lang="en-GB" sz="2800" b="1" dirty="0"/>
          </a:p>
        </p:txBody>
      </p:sp>
      <p:sp>
        <p:nvSpPr>
          <p:cNvPr id="7" name="Rounded Rectangle 6"/>
          <p:cNvSpPr/>
          <p:nvPr/>
        </p:nvSpPr>
        <p:spPr>
          <a:xfrm>
            <a:off x="4642340" y="768626"/>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Use the mark scheme on your homework sheet to self mark – star </a:t>
            </a:r>
            <a:r>
              <a:rPr lang="en-GB" sz="2000" b="1" dirty="0" err="1" smtClean="0"/>
              <a:t>star</a:t>
            </a:r>
            <a:r>
              <a:rPr lang="en-GB" sz="2000" b="1" dirty="0" smtClean="0"/>
              <a:t> wish and a mark out of 12</a:t>
            </a:r>
            <a:endParaRPr lang="en-GB" sz="2000" b="1" dirty="0"/>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br>
              <a:rPr lang="en-GB" dirty="0" smtClean="0"/>
            </a:br>
            <a:r>
              <a:rPr lang="en-GB" dirty="0" smtClean="0"/>
              <a:t>Christianity: Practices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t>The Eucharist</a:t>
            </a:r>
          </a:p>
        </p:txBody>
      </p:sp>
      <p:sp>
        <p:nvSpPr>
          <p:cNvPr id="3075" name="Rectangle 6"/>
          <p:cNvSpPr>
            <a:spLocks noGrp="1" noChangeArrowheads="1"/>
          </p:cNvSpPr>
          <p:nvPr>
            <p:ph sz="quarter" idx="1"/>
          </p:nvPr>
        </p:nvSpPr>
        <p:spPr>
          <a:xfrm>
            <a:off x="315310" y="953813"/>
            <a:ext cx="5659821" cy="2877207"/>
          </a:xfrm>
          <a:solidFill>
            <a:srgbClr val="FF99CC"/>
          </a:solidFill>
        </p:spPr>
        <p:txBody>
          <a:bodyPr>
            <a:normAutofit lnSpcReduction="10000"/>
          </a:bodyPr>
          <a:lstStyle/>
          <a:p>
            <a:pPr eaLnBrk="1" hangingPunct="1">
              <a:buFontTx/>
              <a:buNone/>
            </a:pPr>
            <a:r>
              <a:rPr lang="en-GB" altLang="en-US" sz="2600" b="1" u="sng" dirty="0" smtClean="0">
                <a:solidFill>
                  <a:schemeClr val="bg1"/>
                </a:solidFill>
              </a:rPr>
              <a:t>Basics</a:t>
            </a:r>
          </a:p>
          <a:p>
            <a:pPr eaLnBrk="1" hangingPunct="1"/>
            <a:r>
              <a:rPr lang="en-GB" altLang="en-US" sz="1300" dirty="0" smtClean="0">
                <a:solidFill>
                  <a:schemeClr val="bg1"/>
                </a:solidFill>
              </a:rPr>
              <a:t>At Jesus’ last supper with his disciples he gave them bread and wine, telling them to remember him by consuming them. The bread symbolises Jesus’ body and the wine his blood.</a:t>
            </a:r>
          </a:p>
          <a:p>
            <a:pPr eaLnBrk="1" hangingPunct="1"/>
            <a:r>
              <a:rPr lang="en-GB" altLang="en-US" sz="1300" dirty="0" smtClean="0">
                <a:solidFill>
                  <a:schemeClr val="bg1"/>
                </a:solidFill>
              </a:rPr>
              <a:t>The Eucharist established a new covenant (relationship) between God and those who believe in the resurrection of Jesus. From that moment on, it has been a Christian practice right from the beginning of Christianity.</a:t>
            </a:r>
          </a:p>
          <a:p>
            <a:pPr eaLnBrk="1" hangingPunct="1"/>
            <a:r>
              <a:rPr lang="en-GB" altLang="en-US" sz="1300" dirty="0" smtClean="0">
                <a:solidFill>
                  <a:schemeClr val="bg1"/>
                </a:solidFill>
              </a:rPr>
              <a:t>Celebrated by all Christians today except Quakers and the Salvation Army and has different names including Holy Communion.</a:t>
            </a:r>
          </a:p>
          <a:p>
            <a:pPr eaLnBrk="1" hangingPunct="1">
              <a:buFontTx/>
              <a:buNone/>
            </a:pPr>
            <a:endParaRPr lang="en-GB" altLang="en-US" sz="1200" b="1" u="sng" dirty="0" smtClean="0">
              <a:solidFill>
                <a:schemeClr val="bg1"/>
              </a:solidFill>
            </a:endParaRPr>
          </a:p>
        </p:txBody>
      </p:sp>
      <p:sp>
        <p:nvSpPr>
          <p:cNvPr id="3076" name="Rectangle 7"/>
          <p:cNvSpPr>
            <a:spLocks noGrp="1" noChangeArrowheads="1"/>
          </p:cNvSpPr>
          <p:nvPr>
            <p:ph sz="quarter" idx="2"/>
          </p:nvPr>
        </p:nvSpPr>
        <p:spPr>
          <a:xfrm>
            <a:off x="6197599" y="362607"/>
            <a:ext cx="5721131" cy="3090041"/>
          </a:xfrm>
          <a:solidFill>
            <a:srgbClr val="FFFF99"/>
          </a:solidFill>
          <a:ln>
            <a:solidFill>
              <a:srgbClr val="FFFF99"/>
            </a:solidFill>
            <a:miter lim="800000"/>
            <a:headEnd/>
            <a:tailEnd/>
          </a:ln>
        </p:spPr>
        <p:txBody>
          <a:bodyPr>
            <a:normAutofit/>
          </a:bodyPr>
          <a:lstStyle/>
          <a:p>
            <a:pPr eaLnBrk="1" hangingPunct="1">
              <a:buFontTx/>
              <a:buNone/>
            </a:pPr>
            <a:r>
              <a:rPr lang="en-GB" altLang="en-US" sz="2800" b="1" u="sng" dirty="0" smtClean="0">
                <a:solidFill>
                  <a:schemeClr val="bg1"/>
                </a:solidFill>
              </a:rPr>
              <a:t>Catholics</a:t>
            </a:r>
          </a:p>
          <a:p>
            <a:pPr eaLnBrk="1" hangingPunct="1"/>
            <a:r>
              <a:rPr lang="en-GB" altLang="en-US" sz="1400" dirty="0" smtClean="0">
                <a:solidFill>
                  <a:schemeClr val="bg1"/>
                </a:solidFill>
              </a:rPr>
              <a:t>Known as Catholic Mass.</a:t>
            </a:r>
          </a:p>
          <a:p>
            <a:pPr eaLnBrk="1" hangingPunct="1"/>
            <a:r>
              <a:rPr lang="en-GB" altLang="en-US" sz="1400" dirty="0" smtClean="0">
                <a:solidFill>
                  <a:schemeClr val="bg1"/>
                </a:solidFill>
              </a:rPr>
              <a:t>Words of Jesus from the Last Supper are said, giving thanks (consecration).</a:t>
            </a:r>
          </a:p>
          <a:p>
            <a:pPr eaLnBrk="1" hangingPunct="1"/>
            <a:r>
              <a:rPr lang="en-GB" altLang="en-US" sz="1400" dirty="0" smtClean="0">
                <a:solidFill>
                  <a:schemeClr val="bg1"/>
                </a:solidFill>
              </a:rPr>
              <a:t>Congregation confess their sins and receive forgiveness. The Nicene Creed is recited. Then the priest gives it directly to the worshippers and wine is drunk from the same chalice.</a:t>
            </a:r>
          </a:p>
          <a:p>
            <a:pPr eaLnBrk="1" hangingPunct="1"/>
            <a:r>
              <a:rPr lang="en-GB" altLang="en-US" sz="1400" dirty="0" smtClean="0">
                <a:solidFill>
                  <a:schemeClr val="bg1"/>
                </a:solidFill>
              </a:rPr>
              <a:t>Transubstantiation – the bread and wine literally become Jesus.</a:t>
            </a:r>
          </a:p>
          <a:p>
            <a:pPr eaLnBrk="1" hangingPunct="1"/>
            <a:r>
              <a:rPr lang="en-GB" altLang="en-US" sz="1400" dirty="0" smtClean="0">
                <a:solidFill>
                  <a:schemeClr val="bg1"/>
                </a:solidFill>
              </a:rPr>
              <a:t>Seen as a way of receiving God’s grace.</a:t>
            </a:r>
          </a:p>
        </p:txBody>
      </p:sp>
      <p:sp>
        <p:nvSpPr>
          <p:cNvPr id="3077" name="Rectangle 8"/>
          <p:cNvSpPr>
            <a:spLocks noGrp="1" noChangeArrowheads="1"/>
          </p:cNvSpPr>
          <p:nvPr>
            <p:ph sz="quarter" idx="3"/>
          </p:nvPr>
        </p:nvSpPr>
        <p:spPr>
          <a:xfrm>
            <a:off x="294290" y="3938589"/>
            <a:ext cx="5397062" cy="2714459"/>
          </a:xfrm>
          <a:solidFill>
            <a:srgbClr val="CCFFFF"/>
          </a:solidFill>
        </p:spPr>
        <p:txBody>
          <a:bodyPr>
            <a:normAutofit/>
          </a:bodyPr>
          <a:lstStyle/>
          <a:p>
            <a:pPr eaLnBrk="1" hangingPunct="1">
              <a:buFontTx/>
              <a:buNone/>
            </a:pPr>
            <a:r>
              <a:rPr lang="en-GB" altLang="en-US" sz="2400" b="1" u="sng" dirty="0" smtClean="0">
                <a:solidFill>
                  <a:schemeClr val="bg1"/>
                </a:solidFill>
              </a:rPr>
              <a:t>Protestant Christianity</a:t>
            </a:r>
          </a:p>
          <a:p>
            <a:r>
              <a:rPr lang="en-GB" altLang="en-US" sz="1200" dirty="0" smtClean="0">
                <a:solidFill>
                  <a:schemeClr val="bg1"/>
                </a:solidFill>
              </a:rPr>
              <a:t>Simpler service than other denominations and less frequent, but similarities include using Jesus’ words from </a:t>
            </a:r>
            <a:r>
              <a:rPr lang="en-GB" altLang="en-US" sz="1200" dirty="0">
                <a:solidFill>
                  <a:schemeClr val="bg1"/>
                </a:solidFill>
              </a:rPr>
              <a:t>the Last Supper are </a:t>
            </a:r>
            <a:r>
              <a:rPr lang="en-GB" altLang="en-US" sz="1200" dirty="0" smtClean="0">
                <a:solidFill>
                  <a:schemeClr val="bg1"/>
                </a:solidFill>
              </a:rPr>
              <a:t>said and giving </a:t>
            </a:r>
            <a:r>
              <a:rPr lang="en-GB" altLang="en-US" sz="1200" dirty="0">
                <a:solidFill>
                  <a:schemeClr val="bg1"/>
                </a:solidFill>
              </a:rPr>
              <a:t>thanks (consecration</a:t>
            </a:r>
            <a:r>
              <a:rPr lang="en-GB" altLang="en-US" sz="1200" dirty="0" smtClean="0">
                <a:solidFill>
                  <a:schemeClr val="bg1"/>
                </a:solidFill>
              </a:rPr>
              <a:t>).</a:t>
            </a:r>
          </a:p>
          <a:p>
            <a:r>
              <a:rPr lang="en-GB" altLang="en-US" sz="1200" dirty="0" smtClean="0">
                <a:solidFill>
                  <a:schemeClr val="bg1"/>
                </a:solidFill>
              </a:rPr>
              <a:t>Seen as expression of faith and obedience, not a receiving of grace. Individual glasses of wine sometimes given.</a:t>
            </a:r>
          </a:p>
          <a:p>
            <a:r>
              <a:rPr lang="en-GB" altLang="en-US" sz="1200" dirty="0" smtClean="0">
                <a:solidFill>
                  <a:schemeClr val="bg1"/>
                </a:solidFill>
              </a:rPr>
              <a:t>Those who receive it don’t have to have been baptised. Those who don’t wish to receive it can instead have a blessing.</a:t>
            </a:r>
          </a:p>
          <a:p>
            <a:r>
              <a:rPr lang="en-GB" altLang="en-US" sz="1200" dirty="0" smtClean="0">
                <a:solidFill>
                  <a:schemeClr val="bg1"/>
                </a:solidFill>
              </a:rPr>
              <a:t>The Lord’s Prayer is said by all.</a:t>
            </a:r>
            <a:endParaRPr lang="en-GB" altLang="en-US" sz="2400" b="1" u="sng" dirty="0" smtClean="0">
              <a:solidFill>
                <a:schemeClr val="bg1"/>
              </a:solidFill>
            </a:endParaRPr>
          </a:p>
        </p:txBody>
      </p:sp>
      <p:sp>
        <p:nvSpPr>
          <p:cNvPr id="3078" name="Rectangle 9"/>
          <p:cNvSpPr>
            <a:spLocks noGrp="1" noChangeArrowheads="1"/>
          </p:cNvSpPr>
          <p:nvPr>
            <p:ph sz="quarter" idx="4"/>
          </p:nvPr>
        </p:nvSpPr>
        <p:spPr>
          <a:xfrm>
            <a:off x="6197600" y="3563007"/>
            <a:ext cx="5815724" cy="3074276"/>
          </a:xfrm>
          <a:solidFill>
            <a:srgbClr val="C0C0C0"/>
          </a:solidFill>
        </p:spPr>
        <p:txBody>
          <a:bodyPr>
            <a:normAutofit/>
          </a:bodyPr>
          <a:lstStyle/>
          <a:p>
            <a:pPr eaLnBrk="1" hangingPunct="1">
              <a:buFontTx/>
              <a:buNone/>
            </a:pPr>
            <a:r>
              <a:rPr lang="en-GB" altLang="en-US" sz="2400" b="1" u="sng" dirty="0" smtClean="0">
                <a:solidFill>
                  <a:schemeClr val="bg1"/>
                </a:solidFill>
              </a:rPr>
              <a:t>Orthodox Christianity</a:t>
            </a:r>
          </a:p>
          <a:p>
            <a:pPr eaLnBrk="1" hangingPunct="1"/>
            <a:r>
              <a:rPr lang="en-GB" altLang="en-US" sz="1200" dirty="0" smtClean="0">
                <a:solidFill>
                  <a:schemeClr val="bg1"/>
                </a:solidFill>
              </a:rPr>
              <a:t>Known as the Divine Liturgy. The wine and bread are prepared behind the iconostasis (a screen). </a:t>
            </a:r>
          </a:p>
          <a:p>
            <a:pPr eaLnBrk="1" hangingPunct="1"/>
            <a:r>
              <a:rPr lang="en-GB" altLang="en-US" sz="1200" dirty="0" smtClean="0">
                <a:solidFill>
                  <a:schemeClr val="bg1"/>
                </a:solidFill>
              </a:rPr>
              <a:t>The bread is broken into 4 main pieces, Eucharistic Prayer is said over 3 pieces.</a:t>
            </a:r>
          </a:p>
          <a:p>
            <a:pPr eaLnBrk="1" hangingPunct="1"/>
            <a:r>
              <a:rPr lang="en-GB" altLang="en-US" sz="1200" dirty="0" smtClean="0">
                <a:solidFill>
                  <a:schemeClr val="bg1"/>
                </a:solidFill>
              </a:rPr>
              <a:t>The bread and wine is brought through the Royal Doors of the iconostasis with the Bible in a procession. The cherubic hymn is sung by all to bring everyone into the presence of angels.</a:t>
            </a:r>
          </a:p>
          <a:p>
            <a:pPr eaLnBrk="1" hangingPunct="1"/>
            <a:r>
              <a:rPr lang="en-GB" altLang="en-US" sz="1200" dirty="0" smtClean="0">
                <a:solidFill>
                  <a:schemeClr val="bg1"/>
                </a:solidFill>
              </a:rPr>
              <a:t>Wine is given by the priest on a spoon from the same silver chalice. the consecrated bread is in the cup with the wine. The fourth, </a:t>
            </a:r>
            <a:r>
              <a:rPr lang="en-GB" altLang="en-US" sz="1200" dirty="0" err="1" smtClean="0">
                <a:solidFill>
                  <a:schemeClr val="bg1"/>
                </a:solidFill>
              </a:rPr>
              <a:t>unconsecrated</a:t>
            </a:r>
            <a:r>
              <a:rPr lang="en-GB" altLang="en-US" sz="1200" dirty="0" smtClean="0">
                <a:solidFill>
                  <a:schemeClr val="bg1"/>
                </a:solidFill>
              </a:rPr>
              <a:t> piece of bread can be taken home by worshipers to share at home.</a:t>
            </a: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076">
                                            <p:bg/>
                                          </p:spTgt>
                                        </p:tgtEl>
                                        <p:attrNameLst>
                                          <p:attrName>style.visibility</p:attrName>
                                        </p:attrNameLst>
                                      </p:cBhvr>
                                      <p:to>
                                        <p:strVal val="visible"/>
                                      </p:to>
                                    </p:set>
                                    <p:animEffect transition="in" filter="wipe(down)">
                                      <p:cBhvr>
                                        <p:cTn id="24" dur="500"/>
                                        <p:tgtEl>
                                          <p:spTgt spid="3076">
                                            <p:bg/>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076">
                                            <p:txEl>
                                              <p:pRg st="0" end="0"/>
                                            </p:txEl>
                                          </p:spTgt>
                                        </p:tgtEl>
                                        <p:attrNameLst>
                                          <p:attrName>style.visibility</p:attrName>
                                        </p:attrNameLst>
                                      </p:cBhvr>
                                      <p:to>
                                        <p:strVal val="visible"/>
                                      </p:to>
                                    </p:set>
                                    <p:animEffect transition="in" filter="wipe(down)">
                                      <p:cBhvr>
                                        <p:cTn id="27" dur="500"/>
                                        <p:tgtEl>
                                          <p:spTgt spid="3076">
                                            <p:txEl>
                                              <p:pRg st="0" end="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076">
                                            <p:txEl>
                                              <p:pRg st="1" end="1"/>
                                            </p:txEl>
                                          </p:spTgt>
                                        </p:tgtEl>
                                        <p:attrNameLst>
                                          <p:attrName>style.visibility</p:attrName>
                                        </p:attrNameLst>
                                      </p:cBhvr>
                                      <p:to>
                                        <p:strVal val="visible"/>
                                      </p:to>
                                    </p:set>
                                    <p:animEffect transition="in" filter="wipe(down)">
                                      <p:cBhvr>
                                        <p:cTn id="30" dur="500"/>
                                        <p:tgtEl>
                                          <p:spTgt spid="3076">
                                            <p:txEl>
                                              <p:pRg st="1" end="1"/>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076">
                                            <p:txEl>
                                              <p:pRg st="2" end="2"/>
                                            </p:txEl>
                                          </p:spTgt>
                                        </p:tgtEl>
                                        <p:attrNameLst>
                                          <p:attrName>style.visibility</p:attrName>
                                        </p:attrNameLst>
                                      </p:cBhvr>
                                      <p:to>
                                        <p:strVal val="visible"/>
                                      </p:to>
                                    </p:set>
                                    <p:animEffect transition="in" filter="wipe(down)">
                                      <p:cBhvr>
                                        <p:cTn id="33" dur="500"/>
                                        <p:tgtEl>
                                          <p:spTgt spid="3076">
                                            <p:txEl>
                                              <p:pRg st="2" end="2"/>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076">
                                            <p:txEl>
                                              <p:pRg st="3" end="3"/>
                                            </p:txEl>
                                          </p:spTgt>
                                        </p:tgtEl>
                                        <p:attrNameLst>
                                          <p:attrName>style.visibility</p:attrName>
                                        </p:attrNameLst>
                                      </p:cBhvr>
                                      <p:to>
                                        <p:strVal val="visible"/>
                                      </p:to>
                                    </p:set>
                                    <p:animEffect transition="in" filter="wipe(down)">
                                      <p:cBhvr>
                                        <p:cTn id="36" dur="500"/>
                                        <p:tgtEl>
                                          <p:spTgt spid="3076">
                                            <p:txEl>
                                              <p:pRg st="3" end="3"/>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076">
                                            <p:txEl>
                                              <p:pRg st="4" end="4"/>
                                            </p:txEl>
                                          </p:spTgt>
                                        </p:tgtEl>
                                        <p:attrNameLst>
                                          <p:attrName>style.visibility</p:attrName>
                                        </p:attrNameLst>
                                      </p:cBhvr>
                                      <p:to>
                                        <p:strVal val="visible"/>
                                      </p:to>
                                    </p:set>
                                    <p:animEffect transition="in" filter="wipe(down)">
                                      <p:cBhvr>
                                        <p:cTn id="39" dur="500"/>
                                        <p:tgtEl>
                                          <p:spTgt spid="3076">
                                            <p:txEl>
                                              <p:pRg st="4" end="4"/>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076">
                                            <p:txEl>
                                              <p:pRg st="5" end="5"/>
                                            </p:txEl>
                                          </p:spTgt>
                                        </p:tgtEl>
                                        <p:attrNameLst>
                                          <p:attrName>style.visibility</p:attrName>
                                        </p:attrNameLst>
                                      </p:cBhvr>
                                      <p:to>
                                        <p:strVal val="visible"/>
                                      </p:to>
                                    </p:set>
                                    <p:animEffect transition="in" filter="wipe(down)">
                                      <p:cBhvr>
                                        <p:cTn id="42" dur="500"/>
                                        <p:tgtEl>
                                          <p:spTgt spid="3076">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77">
                                            <p:bg/>
                                          </p:spTgt>
                                        </p:tgtEl>
                                        <p:attrNameLst>
                                          <p:attrName>style.visibility</p:attrName>
                                        </p:attrNameLst>
                                      </p:cBhvr>
                                      <p:to>
                                        <p:strVal val="visible"/>
                                      </p:to>
                                    </p:set>
                                    <p:animEffect transition="in" filter="wipe(down)">
                                      <p:cBhvr>
                                        <p:cTn id="47" dur="500"/>
                                        <p:tgtEl>
                                          <p:spTgt spid="3077">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77">
                                            <p:txEl>
                                              <p:pRg st="0" end="0"/>
                                            </p:txEl>
                                          </p:spTgt>
                                        </p:tgtEl>
                                        <p:attrNameLst>
                                          <p:attrName>style.visibility</p:attrName>
                                        </p:attrNameLst>
                                      </p:cBhvr>
                                      <p:to>
                                        <p:strVal val="visible"/>
                                      </p:to>
                                    </p:set>
                                    <p:animEffect transition="in" filter="wipe(down)">
                                      <p:cBhvr>
                                        <p:cTn id="50" dur="500"/>
                                        <p:tgtEl>
                                          <p:spTgt spid="3077">
                                            <p:txEl>
                                              <p:pRg st="0" end="0"/>
                                            </p:txEl>
                                          </p:spTgt>
                                        </p:tgtEl>
                                      </p:cBhvr>
                                    </p:animEffect>
                                  </p:childTnLst>
                                </p:cTn>
                              </p:par>
                              <p:par>
                                <p:cTn id="51" presetID="1" presetClass="entr" presetSubtype="0" fill="hold" nodeType="withEffect">
                                  <p:stCondLst>
                                    <p:cond delay="0"/>
                                  </p:stCondLst>
                                  <p:childTnLst>
                                    <p:set>
                                      <p:cBhvr>
                                        <p:cTn id="52" dur="1" fill="hold">
                                          <p:stCondLst>
                                            <p:cond delay="0"/>
                                          </p:stCondLst>
                                        </p:cTn>
                                        <p:tgtEl>
                                          <p:spTgt spid="3077">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77">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77">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77">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078">
                                            <p:bg/>
                                          </p:spTgt>
                                        </p:tgtEl>
                                        <p:attrNameLst>
                                          <p:attrName>style.visibility</p:attrName>
                                        </p:attrNameLst>
                                      </p:cBhvr>
                                      <p:to>
                                        <p:strVal val="visible"/>
                                      </p:to>
                                    </p:set>
                                    <p:animEffect transition="in" filter="wipe(down)">
                                      <p:cBhvr>
                                        <p:cTn id="63" dur="500"/>
                                        <p:tgtEl>
                                          <p:spTgt spid="3078">
                                            <p:bg/>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078">
                                            <p:txEl>
                                              <p:pRg st="0" end="0"/>
                                            </p:txEl>
                                          </p:spTgt>
                                        </p:tgtEl>
                                        <p:attrNameLst>
                                          <p:attrName>style.visibility</p:attrName>
                                        </p:attrNameLst>
                                      </p:cBhvr>
                                      <p:to>
                                        <p:strVal val="visible"/>
                                      </p:to>
                                    </p:set>
                                    <p:animEffect transition="in" filter="wipe(down)">
                                      <p:cBhvr>
                                        <p:cTn id="66" dur="500"/>
                                        <p:tgtEl>
                                          <p:spTgt spid="3078">
                                            <p:txEl>
                                              <p:pRg st="0" end="0"/>
                                            </p:tx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3078">
                                            <p:txEl>
                                              <p:pRg st="1" end="1"/>
                                            </p:txEl>
                                          </p:spTgt>
                                        </p:tgtEl>
                                        <p:attrNameLst>
                                          <p:attrName>style.visibility</p:attrName>
                                        </p:attrNameLst>
                                      </p:cBhvr>
                                      <p:to>
                                        <p:strVal val="visible"/>
                                      </p:to>
                                    </p:set>
                                    <p:animEffect transition="in" filter="wipe(down)">
                                      <p:cBhvr>
                                        <p:cTn id="69" dur="500"/>
                                        <p:tgtEl>
                                          <p:spTgt spid="3078">
                                            <p:txEl>
                                              <p:pRg st="1" end="1"/>
                                            </p:tx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3078">
                                            <p:txEl>
                                              <p:pRg st="2" end="2"/>
                                            </p:txEl>
                                          </p:spTgt>
                                        </p:tgtEl>
                                        <p:attrNameLst>
                                          <p:attrName>style.visibility</p:attrName>
                                        </p:attrNameLst>
                                      </p:cBhvr>
                                      <p:to>
                                        <p:strVal val="visible"/>
                                      </p:to>
                                    </p:set>
                                    <p:animEffect transition="in" filter="wipe(down)">
                                      <p:cBhvr>
                                        <p:cTn id="72" dur="500"/>
                                        <p:tgtEl>
                                          <p:spTgt spid="3078">
                                            <p:txEl>
                                              <p:pRg st="2" end="2"/>
                                            </p:tx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3078">
                                            <p:txEl>
                                              <p:pRg st="3" end="3"/>
                                            </p:txEl>
                                          </p:spTgt>
                                        </p:tgtEl>
                                        <p:attrNameLst>
                                          <p:attrName>style.visibility</p:attrName>
                                        </p:attrNameLst>
                                      </p:cBhvr>
                                      <p:to>
                                        <p:strVal val="visible"/>
                                      </p:to>
                                    </p:set>
                                    <p:animEffect transition="in" filter="wipe(down)">
                                      <p:cBhvr>
                                        <p:cTn id="75" dur="500"/>
                                        <p:tgtEl>
                                          <p:spTgt spid="3078">
                                            <p:txEl>
                                              <p:pRg st="3" end="3"/>
                                            </p:tx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078">
                                            <p:txEl>
                                              <p:pRg st="4" end="4"/>
                                            </p:txEl>
                                          </p:spTgt>
                                        </p:tgtEl>
                                        <p:attrNameLst>
                                          <p:attrName>style.visibility</p:attrName>
                                        </p:attrNameLst>
                                      </p:cBhvr>
                                      <p:to>
                                        <p:strVal val="visible"/>
                                      </p:to>
                                    </p:set>
                                    <p:animEffect transition="in" filter="wipe(down)">
                                      <p:cBhvr>
                                        <p:cTn id="78"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P spid="3078"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00013"/>
            <a:ext cx="10972800" cy="1143001"/>
          </a:xfrm>
        </p:spPr>
        <p:txBody>
          <a:bodyPr/>
          <a:lstStyle/>
          <a:p>
            <a:pPr eaLnBrk="1" hangingPunct="1"/>
            <a:r>
              <a:rPr lang="en-GB" altLang="en-US" sz="3600" dirty="0" smtClean="0"/>
              <a:t>Pilgrimage</a:t>
            </a:r>
          </a:p>
        </p:txBody>
      </p:sp>
      <p:sp>
        <p:nvSpPr>
          <p:cNvPr id="5123" name="Text Box 4"/>
          <p:cNvSpPr txBox="1">
            <a:spLocks noChangeArrowheads="1"/>
          </p:cNvSpPr>
          <p:nvPr/>
        </p:nvSpPr>
        <p:spPr bwMode="auto">
          <a:xfrm>
            <a:off x="246591" y="1166103"/>
            <a:ext cx="6106911" cy="5632311"/>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Lourdes, France</a:t>
            </a:r>
            <a:endParaRPr lang="en-GB" altLang="en-US" b="1" u="sng" dirty="0"/>
          </a:p>
          <a:p>
            <a:pPr eaLnBrk="1" hangingPunct="1">
              <a:spcBef>
                <a:spcPct val="50000"/>
              </a:spcBef>
            </a:pPr>
            <a:r>
              <a:rPr lang="en-GB" altLang="en-US" dirty="0" smtClean="0"/>
              <a:t>Became significant following St Bernadette’s 18 visions of the Virgin Mary in the 1800s. In one vision she was told to dig and she found a spring with very clear water. A friend of hers with a dislocated arm dipped her it into the water and it was healed.</a:t>
            </a:r>
          </a:p>
          <a:p>
            <a:pPr eaLnBrk="1" hangingPunct="1">
              <a:spcBef>
                <a:spcPct val="50000"/>
              </a:spcBef>
            </a:pPr>
            <a:r>
              <a:rPr lang="en-GB" altLang="en-US" dirty="0" smtClean="0"/>
              <a:t>Catholics visit Lourdes in their tens of thousands. They take part in church services, including Mass, processions of Mary, and visit the grotto where Mary was seen.</a:t>
            </a:r>
          </a:p>
          <a:p>
            <a:pPr eaLnBrk="1" hangingPunct="1">
              <a:spcBef>
                <a:spcPct val="50000"/>
              </a:spcBef>
            </a:pPr>
            <a:r>
              <a:rPr lang="en-GB" altLang="en-US" dirty="0" smtClean="0"/>
              <a:t>Many drink the water from the spring in the hope of being cured of illness or disability. Many British Catholic churches organise trips where volunteers help disabled people, there are purpose built accommodation with medical facilities. </a:t>
            </a:r>
          </a:p>
          <a:p>
            <a:pPr eaLnBrk="1" hangingPunct="1">
              <a:spcBef>
                <a:spcPct val="50000"/>
              </a:spcBef>
            </a:pPr>
            <a:r>
              <a:rPr lang="en-GB" altLang="en-US" dirty="0" smtClean="0"/>
              <a:t>There have been 69 officially declared healing miracles since the time of St Bernadette. Not everyone is healed but may feel a sense of renewed positivity and connection with God.</a:t>
            </a:r>
            <a:endParaRPr lang="en-GB" altLang="en-US" dirty="0"/>
          </a:p>
        </p:txBody>
      </p:sp>
      <p:sp>
        <p:nvSpPr>
          <p:cNvPr id="5124" name="Text Box 5"/>
          <p:cNvSpPr txBox="1">
            <a:spLocks noChangeArrowheads="1"/>
          </p:cNvSpPr>
          <p:nvPr/>
        </p:nvSpPr>
        <p:spPr bwMode="auto">
          <a:xfrm>
            <a:off x="6558455" y="1253351"/>
            <a:ext cx="5441950" cy="5493812"/>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Iona, Scotland</a:t>
            </a:r>
            <a:endParaRPr lang="en-GB" altLang="en-US" b="1" u="sng" dirty="0"/>
          </a:p>
          <a:p>
            <a:pPr eaLnBrk="1" hangingPunct="1">
              <a:spcBef>
                <a:spcPct val="50000"/>
              </a:spcBef>
            </a:pPr>
            <a:r>
              <a:rPr lang="en-GB" altLang="en-US" dirty="0" smtClean="0"/>
              <a:t>Small island in the West of Scotland. It has been a place of pilgrimage since the time of Columba, an Irish monk, who lived there in 563CE. He established a monastery there, and monks visited for miles around, preaching Christianity to Scottish pagans. Columba also visited other countries with the support of the king. In the Middle Ages, a beautiful abbey was built there.</a:t>
            </a:r>
          </a:p>
          <a:p>
            <a:pPr eaLnBrk="1" hangingPunct="1">
              <a:spcBef>
                <a:spcPct val="50000"/>
              </a:spcBef>
            </a:pPr>
            <a:r>
              <a:rPr lang="en-GB" altLang="en-US" dirty="0" smtClean="0"/>
              <a:t>Today, the island has two Visitor Centres where pilgrims visit and take part in activities and workshops. Discussions are held on topics such as justice and peace, pilgrims often take part in church services, and visit the several sacred sites on the island. </a:t>
            </a:r>
          </a:p>
          <a:p>
            <a:pPr eaLnBrk="1" hangingPunct="1">
              <a:spcBef>
                <a:spcPct val="50000"/>
              </a:spcBef>
            </a:pPr>
            <a:r>
              <a:rPr lang="en-GB" altLang="en-US" dirty="0" smtClean="0"/>
              <a:t>Pilgrims do not go to Iona to be cured or to experiences miracles but find it is a peaceful place to reflect, pray and get closer to God.</a:t>
            </a:r>
            <a:endParaRPr lang="en-GB" altLang="en-US" dirty="0"/>
          </a:p>
        </p:txBody>
      </p:sp>
      <p:sp>
        <p:nvSpPr>
          <p:cNvPr id="2" name="Rectangle 1"/>
          <p:cNvSpPr/>
          <p:nvPr/>
        </p:nvSpPr>
        <p:spPr>
          <a:xfrm>
            <a:off x="3279228" y="141890"/>
            <a:ext cx="8721177" cy="945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visit to a holy place, not compulsory, often linked to Jesus, a saint or a miraculous event. </a:t>
            </a:r>
            <a:endParaRPr lang="en-GB" dirty="0"/>
          </a:p>
        </p:txBody>
      </p:sp>
    </p:spTree>
    <p:extLst>
      <p:ext uri="{BB962C8B-B14F-4D97-AF65-F5344CB8AC3E}">
        <p14:creationId xmlns:p14="http://schemas.microsoft.com/office/powerpoint/2010/main" val="33449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calcmode="lin" valueType="num">
                                      <p:cBhvr additive="base">
                                        <p:cTn id="2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124">
                                            <p:bg/>
                                          </p:spTgt>
                                        </p:tgtEl>
                                        <p:attrNameLst>
                                          <p:attrName>style.visibility</p:attrName>
                                        </p:attrNameLst>
                                      </p:cBhvr>
                                      <p:to>
                                        <p:strVal val="visible"/>
                                      </p:to>
                                    </p:set>
                                    <p:animEffect transition="in" filter="wipe(down)">
                                      <p:cBhvr>
                                        <p:cTn id="33" dur="500"/>
                                        <p:tgtEl>
                                          <p:spTgt spid="5124">
                                            <p:bg/>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124">
                                            <p:txEl>
                                              <p:pRg st="0" end="0"/>
                                            </p:txEl>
                                          </p:spTgt>
                                        </p:tgtEl>
                                        <p:attrNameLst>
                                          <p:attrName>style.visibility</p:attrName>
                                        </p:attrNameLst>
                                      </p:cBhvr>
                                      <p:to>
                                        <p:strVal val="visible"/>
                                      </p:to>
                                    </p:set>
                                    <p:animEffect transition="in" filter="wipe(down)">
                                      <p:cBhvr>
                                        <p:cTn id="36" dur="500"/>
                                        <p:tgtEl>
                                          <p:spTgt spid="5124">
                                            <p:txEl>
                                              <p:pRg st="0" end="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124">
                                            <p:txEl>
                                              <p:pRg st="1" end="1"/>
                                            </p:txEl>
                                          </p:spTgt>
                                        </p:tgtEl>
                                        <p:attrNameLst>
                                          <p:attrName>style.visibility</p:attrName>
                                        </p:attrNameLst>
                                      </p:cBhvr>
                                      <p:to>
                                        <p:strVal val="visible"/>
                                      </p:to>
                                    </p:set>
                                    <p:animEffect transition="in" filter="wipe(down)">
                                      <p:cBhvr>
                                        <p:cTn id="39" dur="500"/>
                                        <p:tgtEl>
                                          <p:spTgt spid="5124">
                                            <p:txEl>
                                              <p:pRg st="1" end="1"/>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124">
                                            <p:txEl>
                                              <p:pRg st="2" end="2"/>
                                            </p:txEl>
                                          </p:spTgt>
                                        </p:tgtEl>
                                        <p:attrNameLst>
                                          <p:attrName>style.visibility</p:attrName>
                                        </p:attrNameLst>
                                      </p:cBhvr>
                                      <p:to>
                                        <p:strVal val="visible"/>
                                      </p:to>
                                    </p:set>
                                    <p:animEffect transition="in" filter="wipe(down)">
                                      <p:cBhvr>
                                        <p:cTn id="42" dur="500"/>
                                        <p:tgtEl>
                                          <p:spTgt spid="5124">
                                            <p:txEl>
                                              <p:pRg st="2" end="2"/>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124">
                                            <p:txEl>
                                              <p:pRg st="3" end="3"/>
                                            </p:txEl>
                                          </p:spTgt>
                                        </p:tgtEl>
                                        <p:attrNameLst>
                                          <p:attrName>style.visibility</p:attrName>
                                        </p:attrNameLst>
                                      </p:cBhvr>
                                      <p:to>
                                        <p:strVal val="visible"/>
                                      </p:to>
                                    </p:set>
                                    <p:animEffect transition="in" filter="wipe(down)">
                                      <p:cBhvr>
                                        <p:cTn id="45" dur="500"/>
                                        <p:tgtEl>
                                          <p:spTgt spid="5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sz="quarter"/>
          </p:nvPr>
        </p:nvSpPr>
        <p:spPr/>
        <p:txBody>
          <a:bodyPr/>
          <a:lstStyle/>
          <a:p>
            <a:pPr eaLnBrk="1" hangingPunct="1"/>
            <a:r>
              <a:rPr lang="en-GB" altLang="en-US" dirty="0" smtClean="0"/>
              <a:t>Christmas</a:t>
            </a:r>
          </a:p>
        </p:txBody>
      </p:sp>
      <p:sp>
        <p:nvSpPr>
          <p:cNvPr id="6147" name="Rectangle 4"/>
          <p:cNvSpPr>
            <a:spLocks noGrp="1" noChangeArrowheads="1"/>
          </p:cNvSpPr>
          <p:nvPr>
            <p:ph sz="quarter" idx="1"/>
          </p:nvPr>
        </p:nvSpPr>
        <p:spPr/>
        <p:txBody>
          <a:bodyPr>
            <a:normAutofit/>
          </a:bodyPr>
          <a:lstStyle/>
          <a:p>
            <a:pPr eaLnBrk="1" hangingPunct="1"/>
            <a:r>
              <a:rPr lang="en-GB" altLang="en-US" sz="2400" dirty="0" smtClean="0"/>
              <a:t>25 December for most denominations, 6 January for Eastern Orthodox Christians.</a:t>
            </a:r>
          </a:p>
        </p:txBody>
      </p:sp>
      <p:sp>
        <p:nvSpPr>
          <p:cNvPr id="6148" name="Rectangle 5"/>
          <p:cNvSpPr>
            <a:spLocks noGrp="1" noChangeArrowheads="1"/>
          </p:cNvSpPr>
          <p:nvPr>
            <p:ph sz="quarter" idx="2"/>
          </p:nvPr>
        </p:nvSpPr>
        <p:spPr>
          <a:xfrm>
            <a:off x="6181834" y="181303"/>
            <a:ext cx="5894551" cy="4311869"/>
          </a:xfrm>
        </p:spPr>
        <p:txBody>
          <a:bodyPr>
            <a:normAutofit/>
          </a:bodyPr>
          <a:lstStyle/>
          <a:p>
            <a:pPr eaLnBrk="1" hangingPunct="1">
              <a:buFontTx/>
              <a:buNone/>
            </a:pPr>
            <a:r>
              <a:rPr lang="en-GB" altLang="en-US" sz="2400" dirty="0" smtClean="0"/>
              <a:t>The Christmas story</a:t>
            </a:r>
          </a:p>
          <a:p>
            <a:pPr eaLnBrk="1" hangingPunct="1"/>
            <a:r>
              <a:rPr lang="en-GB" altLang="en-US" sz="1400" dirty="0" smtClean="0"/>
              <a:t>Mary had to go to Joseph’s ancestral town of Bethlehem from where they lived in Nazareth, because the Emperor had ordered a census.</a:t>
            </a:r>
          </a:p>
          <a:p>
            <a:pPr eaLnBrk="1" hangingPunct="1"/>
            <a:r>
              <a:rPr lang="en-GB" altLang="en-US" sz="1400" dirty="0" smtClean="0"/>
              <a:t>When they arrived, all the inns were full, so they had to stay in a stable, where Mary gave birth to Jesus.</a:t>
            </a:r>
          </a:p>
          <a:p>
            <a:pPr eaLnBrk="1" hangingPunct="1"/>
            <a:r>
              <a:rPr lang="en-GB" altLang="en-US" sz="1400" dirty="0" smtClean="0"/>
              <a:t>Luke’s Gospel says that shepherds visited, Matthew’s Gospel says it was magi or wise men.</a:t>
            </a:r>
          </a:p>
          <a:p>
            <a:pPr eaLnBrk="1" hangingPunct="1"/>
            <a:r>
              <a:rPr lang="en-GB" altLang="en-US" sz="1400" dirty="0" smtClean="0"/>
              <a:t>Many Christians see the story, especially Luke’s version, as an emphasis on the humility of the incarnation. In other words, Jesus was a saviour for the poor as well as the rich, as he was born into poverty.</a:t>
            </a:r>
          </a:p>
          <a:p>
            <a:pPr eaLnBrk="1" hangingPunct="1"/>
            <a:endParaRPr lang="en-GB" altLang="en-US" sz="2400" dirty="0" smtClean="0"/>
          </a:p>
        </p:txBody>
      </p:sp>
      <p:sp>
        <p:nvSpPr>
          <p:cNvPr id="2" name="Content Placeholder 1"/>
          <p:cNvSpPr>
            <a:spLocks noGrp="1"/>
          </p:cNvSpPr>
          <p:nvPr>
            <p:ph sz="quarter" idx="4"/>
          </p:nvPr>
        </p:nvSpPr>
        <p:spPr>
          <a:xfrm>
            <a:off x="189187" y="3752193"/>
            <a:ext cx="11761076" cy="2862703"/>
          </a:xfrm>
        </p:spPr>
        <p:txBody>
          <a:bodyPr>
            <a:normAutofit fontScale="92500" lnSpcReduction="10000"/>
          </a:bodyPr>
          <a:lstStyle/>
          <a:p>
            <a:r>
              <a:rPr lang="en-GB" b="1" dirty="0" smtClean="0"/>
              <a:t>Ways of celebrating</a:t>
            </a:r>
          </a:p>
          <a:p>
            <a:r>
              <a:rPr lang="en-GB" dirty="0" smtClean="0"/>
              <a:t>The most important practice for many Christians is attending a church service on Christmas Eve (often at midnight) or Christmas Day.</a:t>
            </a:r>
          </a:p>
          <a:p>
            <a:r>
              <a:rPr lang="en-GB" dirty="0" smtClean="0"/>
              <a:t>At midnight Mass for Catholics, the Eucharist is given by candlelight. When the Gospel readings are said, the lights are turned on to symbolise Jesus lighting up the world when he was born.</a:t>
            </a:r>
          </a:p>
          <a:p>
            <a:r>
              <a:rPr lang="en-GB" dirty="0" smtClean="0"/>
              <a:t>Carols are sung, churches are decorated and there is sometimes a nativity scene (models of the characters in the Christmas story). Often a collection takes place for charity.</a:t>
            </a:r>
          </a:p>
          <a:p>
            <a:r>
              <a:rPr lang="en-GB" dirty="0" smtClean="0"/>
              <a:t>Christians exchange gifts on Christmas Day to symbolise the presents given to Jesus by the magi, and have a Christmas meal with family.</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394" y="772509"/>
            <a:ext cx="7840881" cy="5235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49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0"/>
                                        </p:tgtEl>
                                        <p:attrNameLst>
                                          <p:attrName>style.visibility</p:attrName>
                                        </p:attrNameLst>
                                      </p:cBhvr>
                                      <p:to>
                                        <p:strVal val="visible"/>
                                      </p:to>
                                    </p:set>
                                    <p:anim calcmode="lin" valueType="num">
                                      <p:cBhvr additive="base">
                                        <p:cTn id="43" dur="500" fill="hold"/>
                                        <p:tgtEl>
                                          <p:spTgt spid="2050"/>
                                        </p:tgtEl>
                                        <p:attrNameLst>
                                          <p:attrName>ppt_x</p:attrName>
                                        </p:attrNameLst>
                                      </p:cBhvr>
                                      <p:tavLst>
                                        <p:tav tm="0">
                                          <p:val>
                                            <p:strVal val="#ppt_x"/>
                                          </p:val>
                                        </p:tav>
                                        <p:tav tm="100000">
                                          <p:val>
                                            <p:strVal val="#ppt_x"/>
                                          </p:val>
                                        </p:tav>
                                      </p:tavLst>
                                    </p:anim>
                                    <p:anim calcmode="lin" valueType="num">
                                      <p:cBhvr additive="base">
                                        <p:cTn id="4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609600" y="-26988"/>
            <a:ext cx="10972800" cy="777876"/>
          </a:xfrm>
        </p:spPr>
        <p:txBody>
          <a:bodyPr/>
          <a:lstStyle/>
          <a:p>
            <a:pPr eaLnBrk="1" hangingPunct="1"/>
            <a:r>
              <a:rPr lang="en-GB" altLang="en-US" dirty="0" smtClean="0"/>
              <a:t>Easter</a:t>
            </a:r>
          </a:p>
        </p:txBody>
      </p:sp>
      <p:sp>
        <p:nvSpPr>
          <p:cNvPr id="7171" name="Content Placeholder 2"/>
          <p:cNvSpPr>
            <a:spLocks noGrp="1"/>
          </p:cNvSpPr>
          <p:nvPr>
            <p:ph sz="quarter" idx="1"/>
          </p:nvPr>
        </p:nvSpPr>
        <p:spPr>
          <a:xfrm>
            <a:off x="239184" y="908051"/>
            <a:ext cx="7217906" cy="1645963"/>
          </a:xfrm>
          <a:ln w="41275">
            <a:solidFill>
              <a:schemeClr val="accent1"/>
            </a:solidFill>
            <a:prstDash val="dashDot"/>
            <a:miter lim="800000"/>
            <a:headEnd/>
            <a:tailEnd/>
          </a:ln>
        </p:spPr>
        <p:txBody>
          <a:bodyPr>
            <a:normAutofit/>
          </a:bodyPr>
          <a:lstStyle/>
          <a:p>
            <a:pPr eaLnBrk="1" hangingPunct="1">
              <a:buFontTx/>
              <a:buNone/>
            </a:pPr>
            <a:r>
              <a:rPr lang="en-GB" altLang="en-US" sz="2000" b="1" dirty="0" smtClean="0"/>
              <a:t>Why it is celebrated</a:t>
            </a:r>
            <a:endParaRPr lang="en-GB" altLang="en-US" sz="2000" b="1" dirty="0" smtClean="0"/>
          </a:p>
          <a:p>
            <a:pPr eaLnBrk="1" hangingPunct="1"/>
            <a:r>
              <a:rPr lang="en-GB" altLang="en-US" dirty="0" smtClean="0"/>
              <a:t>Remembers the suffering of Jesus in Hol</a:t>
            </a:r>
            <a:r>
              <a:rPr lang="en-GB" altLang="en-US" dirty="0" smtClean="0"/>
              <a:t>y Week and then ends with the joy of the resurrection. The resurrection proved he was God’s son and opens up the possibility of eternal life for believers.</a:t>
            </a:r>
            <a:endParaRPr lang="en-GB" altLang="en-US" sz="1600" dirty="0" smtClean="0"/>
          </a:p>
        </p:txBody>
      </p:sp>
      <p:sp>
        <p:nvSpPr>
          <p:cNvPr id="7172" name="Content Placeholder 3"/>
          <p:cNvSpPr>
            <a:spLocks noGrp="1"/>
          </p:cNvSpPr>
          <p:nvPr>
            <p:ph sz="quarter" idx="2"/>
          </p:nvPr>
        </p:nvSpPr>
        <p:spPr>
          <a:xfrm>
            <a:off x="7756633" y="283779"/>
            <a:ext cx="4303987" cy="6227380"/>
          </a:xfrm>
        </p:spPr>
        <p:txBody>
          <a:bodyPr>
            <a:normAutofit/>
          </a:bodyPr>
          <a:lstStyle/>
          <a:p>
            <a:pPr eaLnBrk="1" hangingPunct="1">
              <a:buFontTx/>
              <a:buNone/>
            </a:pPr>
            <a:r>
              <a:rPr lang="en-GB" altLang="en-US" sz="1800" b="1" dirty="0" smtClean="0"/>
              <a:t>How it is celebrated – Holy Week</a:t>
            </a:r>
            <a:endParaRPr lang="en-GB" altLang="en-US" sz="1800" b="1" dirty="0" smtClean="0"/>
          </a:p>
          <a:p>
            <a:pPr eaLnBrk="1" hangingPunct="1">
              <a:buFontTx/>
              <a:buNone/>
            </a:pPr>
            <a:r>
              <a:rPr lang="en-GB" altLang="en-US" sz="1600" b="1" dirty="0" smtClean="0"/>
              <a:t>Palm Sunday is the first Sunday of Holy Week, remembers Jesus’ arrival in Jerusalem. Christians are given palm crosses to take home from church.</a:t>
            </a:r>
          </a:p>
          <a:p>
            <a:pPr eaLnBrk="1" hangingPunct="1">
              <a:buFontTx/>
              <a:buNone/>
            </a:pPr>
            <a:endParaRPr lang="en-GB" altLang="en-US" sz="1600" b="1" dirty="0"/>
          </a:p>
          <a:p>
            <a:pPr eaLnBrk="1" hangingPunct="1">
              <a:buFontTx/>
              <a:buNone/>
            </a:pPr>
            <a:r>
              <a:rPr lang="en-GB" altLang="en-US" sz="1600" b="1" dirty="0" smtClean="0"/>
              <a:t>Maundy Thursday celebrates the Last Supper Jesus had with his disciples. The Queen gives Maundy money (silver coins) to some older people which represents the 30 coins Judas received for betraying Jesus.</a:t>
            </a:r>
          </a:p>
          <a:p>
            <a:pPr eaLnBrk="1" hangingPunct="1">
              <a:buFontTx/>
              <a:buNone/>
            </a:pPr>
            <a:endParaRPr lang="en-GB" altLang="en-US" sz="1600" b="1" dirty="0"/>
          </a:p>
          <a:p>
            <a:pPr eaLnBrk="1" hangingPunct="1">
              <a:buFontTx/>
              <a:buNone/>
            </a:pPr>
            <a:r>
              <a:rPr lang="en-GB" altLang="en-US" sz="1600" b="1" dirty="0" smtClean="0"/>
              <a:t>Good Friday is the most solemn day and churches are cleared of celebratory items and decorations. The vicar will wear black and no candles will be lit as it is a sad day to remember Jesus’ crucifixion.</a:t>
            </a:r>
            <a:endParaRPr lang="en-GB" altLang="en-US" sz="1600" dirty="0" smtClean="0"/>
          </a:p>
        </p:txBody>
      </p:sp>
      <p:sp>
        <p:nvSpPr>
          <p:cNvPr id="7173" name="Content Placeholder 5"/>
          <p:cNvSpPr>
            <a:spLocks noGrp="1"/>
          </p:cNvSpPr>
          <p:nvPr>
            <p:ph sz="quarter" idx="4"/>
          </p:nvPr>
        </p:nvSpPr>
        <p:spPr>
          <a:xfrm>
            <a:off x="243565" y="2837793"/>
            <a:ext cx="7434242" cy="3659845"/>
          </a:xfrm>
          <a:solidFill>
            <a:schemeClr val="accent1"/>
          </a:solidFill>
        </p:spPr>
        <p:txBody>
          <a:bodyPr>
            <a:noAutofit/>
          </a:bodyPr>
          <a:lstStyle/>
          <a:p>
            <a:pPr eaLnBrk="1" hangingPunct="1">
              <a:buFontTx/>
              <a:buNone/>
            </a:pPr>
            <a:r>
              <a:rPr lang="en-GB" altLang="en-US" sz="1700" b="1" dirty="0" smtClean="0"/>
              <a:t>How it is celebrated- Easter day</a:t>
            </a:r>
            <a:endParaRPr lang="en-GB" altLang="en-US" sz="1700" dirty="0"/>
          </a:p>
          <a:p>
            <a:pPr eaLnBrk="1" hangingPunct="1">
              <a:buFontTx/>
              <a:buNone/>
            </a:pPr>
            <a:r>
              <a:rPr lang="en-GB" altLang="en-US" sz="1700" dirty="0" smtClean="0"/>
              <a:t>An Easter vigil is held by Catholic and some Anglican churches the night before, there is lots of liturgy (ritual) and hymns.</a:t>
            </a:r>
          </a:p>
          <a:p>
            <a:pPr eaLnBrk="1" hangingPunct="1">
              <a:buFontTx/>
              <a:buNone/>
            </a:pPr>
            <a:endParaRPr lang="en-GB" altLang="en-US" sz="1700" dirty="0"/>
          </a:p>
          <a:p>
            <a:pPr eaLnBrk="1" hangingPunct="1">
              <a:buFontTx/>
              <a:buNone/>
            </a:pPr>
            <a:r>
              <a:rPr lang="en-GB" altLang="en-US" sz="1700" dirty="0" smtClean="0"/>
              <a:t>On Easter day there is a special church service and possible a congregational meal to celebrate the joy of the resurrection. </a:t>
            </a:r>
          </a:p>
          <a:p>
            <a:pPr eaLnBrk="1" hangingPunct="1">
              <a:buFontTx/>
              <a:buNone/>
            </a:pPr>
            <a:endParaRPr lang="en-GB" altLang="en-US" sz="1700" dirty="0"/>
          </a:p>
          <a:p>
            <a:pPr eaLnBrk="1" hangingPunct="1">
              <a:buFontTx/>
              <a:buNone/>
            </a:pPr>
            <a:r>
              <a:rPr lang="en-GB" altLang="en-US" sz="1700" dirty="0" smtClean="0"/>
              <a:t>Some Christians send cards with symbolic pictures such as the cross, the egg etc. Often with quotes from the New Testament. Eggs are a symbol of new life and also the opening of Jesus’ tomb to find that it was empty according to the Easter story.</a:t>
            </a:r>
            <a:endParaRPr lang="en-GB" altLang="en-US" sz="1700" dirty="0" smtClean="0"/>
          </a:p>
        </p:txBody>
      </p:sp>
    </p:spTree>
    <p:extLst>
      <p:ext uri="{BB962C8B-B14F-4D97-AF65-F5344CB8AC3E}">
        <p14:creationId xmlns:p14="http://schemas.microsoft.com/office/powerpoint/2010/main" val="339161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additive="base">
                                        <p:cTn id="7" dur="500" fill="hold"/>
                                        <p:tgtEl>
                                          <p:spTgt spid="717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additive="base">
                                        <p:cTn id="15"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
                                            <p:txEl>
                                              <p:pRg st="0" end="0"/>
                                            </p:txEl>
                                          </p:spTgt>
                                        </p:tgtEl>
                                        <p:attrNameLst>
                                          <p:attrName>style.visibility</p:attrName>
                                        </p:attrNameLst>
                                      </p:cBhvr>
                                      <p:to>
                                        <p:strVal val="visible"/>
                                      </p:to>
                                    </p:set>
                                    <p:animEffect transition="in" filter="wipe(down)">
                                      <p:cBhvr>
                                        <p:cTn id="21" dur="500"/>
                                        <p:tgtEl>
                                          <p:spTgt spid="717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172">
                                            <p:txEl>
                                              <p:pRg st="1" end="1"/>
                                            </p:txEl>
                                          </p:spTgt>
                                        </p:tgtEl>
                                        <p:attrNameLst>
                                          <p:attrName>style.visibility</p:attrName>
                                        </p:attrNameLst>
                                      </p:cBhvr>
                                      <p:to>
                                        <p:strVal val="visible"/>
                                      </p:to>
                                    </p:set>
                                    <p:animEffect transition="in" filter="wipe(down)">
                                      <p:cBhvr>
                                        <p:cTn id="26" dur="500"/>
                                        <p:tgtEl>
                                          <p:spTgt spid="717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172">
                                            <p:txEl>
                                              <p:pRg st="3" end="3"/>
                                            </p:txEl>
                                          </p:spTgt>
                                        </p:tgtEl>
                                        <p:attrNameLst>
                                          <p:attrName>style.visibility</p:attrName>
                                        </p:attrNameLst>
                                      </p:cBhvr>
                                      <p:to>
                                        <p:strVal val="visible"/>
                                      </p:to>
                                    </p:set>
                                    <p:animEffect transition="in" filter="wipe(down)">
                                      <p:cBhvr>
                                        <p:cTn id="31" dur="500"/>
                                        <p:tgtEl>
                                          <p:spTgt spid="717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172">
                                            <p:txEl>
                                              <p:pRg st="5" end="5"/>
                                            </p:txEl>
                                          </p:spTgt>
                                        </p:tgtEl>
                                        <p:attrNameLst>
                                          <p:attrName>style.visibility</p:attrName>
                                        </p:attrNameLst>
                                      </p:cBhvr>
                                      <p:to>
                                        <p:strVal val="visible"/>
                                      </p:to>
                                    </p:set>
                                    <p:animEffect transition="in" filter="wipe(down)">
                                      <p:cBhvr>
                                        <p:cTn id="36" dur="500"/>
                                        <p:tgtEl>
                                          <p:spTgt spid="7172">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7173">
                                            <p:bg/>
                                          </p:spTgt>
                                        </p:tgtEl>
                                        <p:attrNameLst>
                                          <p:attrName>style.visibility</p:attrName>
                                        </p:attrNameLst>
                                      </p:cBhvr>
                                      <p:to>
                                        <p:strVal val="visible"/>
                                      </p:to>
                                    </p:set>
                                    <p:animEffect transition="in" filter="wipe(down)">
                                      <p:cBhvr>
                                        <p:cTn id="41" dur="500"/>
                                        <p:tgtEl>
                                          <p:spTgt spid="7173">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173">
                                            <p:txEl>
                                              <p:pRg st="0" end="0"/>
                                            </p:txEl>
                                          </p:spTgt>
                                        </p:tgtEl>
                                        <p:attrNameLst>
                                          <p:attrName>style.visibility</p:attrName>
                                        </p:attrNameLst>
                                      </p:cBhvr>
                                      <p:to>
                                        <p:strVal val="visible"/>
                                      </p:to>
                                    </p:set>
                                    <p:animEffect transition="in" filter="wipe(down)">
                                      <p:cBhvr>
                                        <p:cTn id="44" dur="500"/>
                                        <p:tgtEl>
                                          <p:spTgt spid="7173">
                                            <p:txEl>
                                              <p:pRg st="0" end="0"/>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7173">
                                            <p:txEl>
                                              <p:pRg st="1" end="1"/>
                                            </p:txEl>
                                          </p:spTgt>
                                        </p:tgtEl>
                                        <p:attrNameLst>
                                          <p:attrName>style.visibility</p:attrName>
                                        </p:attrNameLst>
                                      </p:cBhvr>
                                      <p:to>
                                        <p:strVal val="visible"/>
                                      </p:to>
                                    </p:set>
                                    <p:animEffect transition="in" filter="wipe(down)">
                                      <p:cBhvr>
                                        <p:cTn id="47" dur="500"/>
                                        <p:tgtEl>
                                          <p:spTgt spid="7173">
                                            <p:txEl>
                                              <p:pRg st="1" end="1"/>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7173">
                                            <p:txEl>
                                              <p:pRg st="3" end="3"/>
                                            </p:txEl>
                                          </p:spTgt>
                                        </p:tgtEl>
                                        <p:attrNameLst>
                                          <p:attrName>style.visibility</p:attrName>
                                        </p:attrNameLst>
                                      </p:cBhvr>
                                      <p:to>
                                        <p:strVal val="visible"/>
                                      </p:to>
                                    </p:set>
                                    <p:animEffect transition="in" filter="wipe(down)">
                                      <p:cBhvr>
                                        <p:cTn id="50" dur="500"/>
                                        <p:tgtEl>
                                          <p:spTgt spid="7173">
                                            <p:txEl>
                                              <p:pRg st="3" end="3"/>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173">
                                            <p:txEl>
                                              <p:pRg st="5" end="5"/>
                                            </p:txEl>
                                          </p:spTgt>
                                        </p:tgtEl>
                                        <p:attrNameLst>
                                          <p:attrName>style.visibility</p:attrName>
                                        </p:attrNameLst>
                                      </p:cBhvr>
                                      <p:to>
                                        <p:strVal val="visible"/>
                                      </p:to>
                                    </p:set>
                                    <p:animEffect transition="in" filter="wipe(down)">
                                      <p:cBhvr>
                                        <p:cTn id="53" dur="500"/>
                                        <p:tgtEl>
                                          <p:spTgt spid="71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animBg="1"/>
      <p:bldP spid="7172" grpId="0" build="p"/>
      <p:bldP spid="7173" grpId="0" build="allAtOnce" animBg="1"/>
    </p:bld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TotalTime>
  <Words>1954</Words>
  <Application>Microsoft Office PowerPoint</Application>
  <PresentationFormat>Custom</PresentationFormat>
  <Paragraphs>142</Paragraphs>
  <Slides>13</Slides>
  <Notes>2</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Quotable</vt:lpstr>
      <vt:lpstr>2_Quotable</vt:lpstr>
      <vt:lpstr>3_Quotable</vt:lpstr>
      <vt:lpstr>4_Quotable</vt:lpstr>
      <vt:lpstr>5_Quotable</vt:lpstr>
      <vt:lpstr>1_Quotable</vt:lpstr>
      <vt:lpstr>Interleaving Revision - Lesson 1 </vt:lpstr>
      <vt:lpstr>Interleaving revision- Lesson Format </vt:lpstr>
      <vt:lpstr>Exam practice Islam: Practices </vt:lpstr>
      <vt:lpstr>Marking Last Week’s Question Islam: Beliefs</vt:lpstr>
      <vt:lpstr>Review Christianity: Practices</vt:lpstr>
      <vt:lpstr>The Eucharist</vt:lpstr>
      <vt:lpstr>Pilgrimage</vt:lpstr>
      <vt:lpstr>Christmas</vt:lpstr>
      <vt:lpstr>Easter</vt:lpstr>
      <vt:lpstr>Transform Christianity: Practices</vt:lpstr>
      <vt:lpstr>Quiz Relationships and families</vt:lpstr>
      <vt:lpstr>Test the Teacher Christianity: beliefs</vt:lpstr>
      <vt:lpstr>RS Homework – due Monday 19th February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29</cp:revision>
  <cp:lastPrinted>2018-02-05T10:10:46Z</cp:lastPrinted>
  <dcterms:created xsi:type="dcterms:W3CDTF">2017-03-19T09:57:24Z</dcterms:created>
  <dcterms:modified xsi:type="dcterms:W3CDTF">2018-02-05T12:32:26Z</dcterms:modified>
</cp:coreProperties>
</file>